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1" r:id="rId8"/>
    <p:sldId id="259" r:id="rId9"/>
    <p:sldId id="273" r:id="rId10"/>
    <p:sldId id="260" r:id="rId11"/>
    <p:sldId id="262" r:id="rId12"/>
    <p:sldId id="266" r:id="rId13"/>
    <p:sldId id="267" r:id="rId14"/>
    <p:sldId id="263" r:id="rId15"/>
    <p:sldId id="264" r:id="rId16"/>
    <p:sldId id="265" r:id="rId17"/>
    <p:sldId id="268" r:id="rId18"/>
    <p:sldId id="26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157" autoAdjust="0"/>
  </p:normalViewPr>
  <p:slideViewPr>
    <p:cSldViewPr snapToGrid="0">
      <p:cViewPr varScale="1">
        <p:scale>
          <a:sx n="60" d="100"/>
          <a:sy n="60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9EFB9-B9FC-41B8-95EE-17B34494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6B90D0-E4DF-4A23-B296-025BC8ECB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784ABE-2260-49F4-B140-3910843C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F723CE-EE2B-40B7-9E9F-A87A83C0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BEA221-25AE-46BD-9ED9-2E25FEB4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55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1E925-BE61-4B80-92B9-7F26A8A1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F13B08-645A-4702-BCAF-9BEAEA9EF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8E70BC-22A7-4153-8392-A7A1CB45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3B234A-8EB9-4774-A056-1BA55B9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6ADA4-B4F5-4317-BEFA-733DCBC4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4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4F4F7-8F0F-4063-A903-498B6FE0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40D537-85DE-4005-864F-3C01B15E3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22B4E8-8FFA-4F42-91E0-2CAA2389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E90ACB-8930-4B76-ABF5-04580F9D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161BF7-B9C8-47C4-8292-7FB3ED45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D329A-80A4-4E93-BDB6-CA2BCCF1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048EB-7199-477F-8ED3-AF841C8D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FD1DF9-A3AE-4F3F-9117-71485C76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522C1F-3054-4736-BD20-8A0255D5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DB7AC5-D1E6-4035-A71D-8EC7BCC5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CA2C6-4FAC-470F-A0E9-724BD1C5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80DFAB-7776-46B9-9D98-BC9898F05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450F43-CDA3-4F12-8C90-52DAFE6E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1AF545-EB4A-4D50-B1A0-29B7F63D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64DD6-D1DB-415E-8A02-26AD52A9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5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6E51E-CB77-441E-ACCE-E1286B82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8AC68-4B19-4108-BC93-CF951B7B1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BF0EB0-84DB-48B2-99AD-B290BDAF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E3868A-20ED-4DB7-9DD3-1AFAEC9A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677CD3-2ED8-4C45-84A1-B9F2384F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BA5F9F-051F-401C-925C-28473350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D88D3-4E79-4B61-A2D1-E6062C18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34356F-22F8-406B-825E-848143B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BD11A5-7B86-4053-A4DD-DF51F5463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0B6DDC-3C07-4141-B6EF-FEDAA385B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17FF1F-3AB6-4AA2-A079-442A0F61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353311-D5E4-49A8-8D4D-37A0C40D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00310A-C4D1-451D-AB99-010C3972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3ACF57-BFC9-48AD-A00E-2669B011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E16D-8C63-4E77-AE0E-6EF46ADF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67F42E-D2F7-4489-90D2-45F94106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38FAFE-5D29-4AC4-84B3-0FAE67FB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CF38F2-7354-40A5-9F43-A3DB8BA1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25B1B8-FD9A-4740-B084-0642AB38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DD26B1-2841-483B-A5AC-A9D91786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734785-7D42-443C-BD55-561BE9CA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8C16B-57FE-4D5C-A7EA-3ABC81B7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881E7-49B5-4AE3-BD0D-DB08FC7E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10DD8E-C51C-40C0-963B-BC4F4BE8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60086E-BB12-4FDF-8049-E9FAF25F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31963A-8546-4EBF-9A2C-F06E57F7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CDF1A0-1A06-4AAC-8B24-3A3B7D01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58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32F1E-5894-4F04-9E50-26E065DA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C98EBF-305F-4E52-B028-92CC7FF55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4CDAE9-4782-46B8-950F-C2042FD8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33824-AFC0-4E82-AB3B-82D841A3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DAAF7F-CB4D-493C-A33A-32DCB781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812BB1-E0CA-4E3A-B1D6-62C5C3D6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1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FA6FE1-13E7-4FF2-B259-3D815083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D0FA8-B924-4212-B1FD-D8D98D52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8852D-D5AC-45AA-893E-437E37632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4E418-E9ED-4C1B-879C-F99EF03AD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7D145-CE43-4FA8-8B33-90B026959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-viana-castelo.pt/pt/galeria/viana-do-castelo-fotografias" TargetMode="External"/><Relationship Id="rId2" Type="http://schemas.openxmlformats.org/officeDocument/2006/relationships/hyperlink" Target="http://www.turismo-braganca.com/pt/site/#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-viana-castelo.pt/pt/percursoscultura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igranaportuguesa.pt/pages/filigran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iligranaportuguesa.pt/pages/filigran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p.pt/play/p7378/e498511/visita-guiada" TargetMode="External"/><Relationship Id="rId2" Type="http://schemas.openxmlformats.org/officeDocument/2006/relationships/hyperlink" Target="https://www.youtube.com/results?search_query=pauliteiros+miranda+do+dou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hoverde.pt/pt/como-se-faz-o-verde" TargetMode="External"/><Relationship Id="rId2" Type="http://schemas.openxmlformats.org/officeDocument/2006/relationships/hyperlink" Target="https://turiventos-turismoeventos.blogs.sapo.pt/mapa-vinicola-de-portugal-199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sina.rtp.pt/artigo/rio-douro/" TargetMode="External"/><Relationship Id="rId4" Type="http://schemas.openxmlformats.org/officeDocument/2006/relationships/hyperlink" Target="https://www.ivdp.pt/pagina.asp?codPag=82&amp;codSeccao=2&amp;idioma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WtCSj5SRJ4" TargetMode="External"/><Relationship Id="rId3" Type="http://schemas.openxmlformats.org/officeDocument/2006/relationships/hyperlink" Target="https://www.youtube.com/watch?v=MGeNW0C4mQ8" TargetMode="External"/><Relationship Id="rId7" Type="http://schemas.openxmlformats.org/officeDocument/2006/relationships/hyperlink" Target="https://www.youtube.com/watch?v=Ks8u3KywY24" TargetMode="External"/><Relationship Id="rId2" Type="http://schemas.openxmlformats.org/officeDocument/2006/relationships/hyperlink" Target="https://www.youtube.com/watch?v=secPw1_xh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RwXezXziCI" TargetMode="External"/><Relationship Id="rId5" Type="http://schemas.openxmlformats.org/officeDocument/2006/relationships/hyperlink" Target="https://www.youtube.com/watch?v=bf_chyY4Nbw" TargetMode="External"/><Relationship Id="rId4" Type="http://schemas.openxmlformats.org/officeDocument/2006/relationships/hyperlink" Target="https://www.youtube.com/watch?v=WnWk9W6Fxec" TargetMode="External"/><Relationship Id="rId9" Type="http://schemas.openxmlformats.org/officeDocument/2006/relationships/hyperlink" Target="https://www.youtube.com/watch?v=1QIAM8FaWp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sina.rtp.pt/artigo/caretos-de-carnaval/" TargetMode="External"/><Relationship Id="rId2" Type="http://schemas.openxmlformats.org/officeDocument/2006/relationships/hyperlink" Target="http://ensina.rtp.pt/artigo/mascaras-revelam-tradicoes-transmontana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RbNMOL864v0&amp;list=RDcNdy9FB1BSc&amp;index=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oenorte.pt/fotos/guias/festas_e_romarias_norte_de_portugal_18697390295cf7e1686240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uedominho.blogs.sapo.pt/199604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A19D-2C53-4FA3-A5FD-A4FBBB24A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REGI</a:t>
            </a:r>
            <a:r>
              <a:rPr lang="pt-PT" dirty="0"/>
              <a:t>ÃO NORTE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33AFA7-B8D8-47C1-8ACA-90D90481E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722" y="3602038"/>
            <a:ext cx="9316278" cy="2918032"/>
          </a:xfrm>
        </p:spPr>
        <p:txBody>
          <a:bodyPr>
            <a:normAutofit fontScale="92500"/>
          </a:bodyPr>
          <a:lstStyle/>
          <a:p>
            <a:r>
              <a:rPr lang="pt-BR" dirty="0"/>
              <a:t>O Norte /Região Norte é uma região ou unidade territorial para fins estatísticos de nível II (NUTS II), de Portugal, que compreende os distritos de Viana do Castelo, Braga, Porto, Vila Real e Bragança, e parte dos distritos de Aveiro, Viseu e Guarda. </a:t>
            </a:r>
          </a:p>
          <a:p>
            <a:r>
              <a:rPr lang="pt-BR" dirty="0"/>
              <a:t>Limita a norte e a leste com Espanha (Galiza e Castela e Leão, respectivamente), a sul com a Região Centro e a oeste com o Oceano Atlântico.</a:t>
            </a:r>
          </a:p>
          <a:p>
            <a:r>
              <a:rPr lang="pt-BR" dirty="0">
                <a:solidFill>
                  <a:srgbClr val="FF0000"/>
                </a:solidFill>
              </a:rPr>
              <a:t>Área: 21.278 km² (24% do Continente)</a:t>
            </a:r>
          </a:p>
          <a:p>
            <a:r>
              <a:rPr lang="pt-BR" dirty="0">
                <a:solidFill>
                  <a:srgbClr val="FF0000"/>
                </a:solidFill>
              </a:rPr>
              <a:t>População (2007): 3.745.246 (37% do Continente)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3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59D75-9FF9-4188-8465-3B1427C5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Centros Urbanos: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1A5FC-90B8-4C79-B443-7BE47CE4A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Bragança      </a:t>
            </a:r>
            <a:r>
              <a:rPr lang="pt-PT" dirty="0">
                <a:hlinkClick r:id="rId2"/>
              </a:rPr>
              <a:t>http://www.turismo-braganca.com/pt/site/#ver</a:t>
            </a:r>
            <a:endParaRPr lang="pt-PT" dirty="0"/>
          </a:p>
          <a:p>
            <a:r>
              <a:rPr lang="pt-PT" dirty="0"/>
              <a:t>Ponte de Lima</a:t>
            </a:r>
          </a:p>
          <a:p>
            <a:r>
              <a:rPr lang="pt-PT" dirty="0"/>
              <a:t>Viana do Castelo </a:t>
            </a:r>
          </a:p>
          <a:p>
            <a:pPr marL="0" indent="0">
              <a:buNone/>
            </a:pPr>
            <a:r>
              <a:rPr lang="pt-PT" dirty="0">
                <a:hlinkClick r:id="rId3"/>
              </a:rPr>
              <a:t>http://www.cm-viana-castelo.pt/pt/galeria/viana-do-castelo-fotografias</a:t>
            </a:r>
            <a:endParaRPr lang="pt-PT" dirty="0"/>
          </a:p>
          <a:p>
            <a:pPr marL="0" indent="0">
              <a:buNone/>
            </a:pPr>
            <a:r>
              <a:rPr lang="pt-PT" dirty="0">
                <a:hlinkClick r:id="rId4"/>
              </a:rPr>
              <a:t>http://www.cm-viana-castelo.pt/pt/percursosculturais</a:t>
            </a:r>
            <a:endParaRPr lang="pt-PT" dirty="0"/>
          </a:p>
          <a:p>
            <a:r>
              <a:rPr lang="pt-PT" dirty="0"/>
              <a:t>Vila Real</a:t>
            </a:r>
          </a:p>
          <a:p>
            <a:r>
              <a:rPr lang="pt-PT" dirty="0"/>
              <a:t>Braga </a:t>
            </a:r>
          </a:p>
          <a:p>
            <a:r>
              <a:rPr lang="pt-PT" dirty="0"/>
              <a:t>Porto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00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CB199-3DAE-48C1-8569-E9CB9D3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Traje minhoto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F0C2DEE-D148-40B2-BA8C-9347C2E8B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476" y="1367643"/>
            <a:ext cx="2966002" cy="44364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E7F21D-0D70-4FB2-8D20-966A4FCC0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48" y="241209"/>
            <a:ext cx="4658781" cy="465878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BA2A24-A8F3-4760-B71B-ECC99F54A74C}"/>
              </a:ext>
            </a:extLst>
          </p:cNvPr>
          <p:cNvSpPr txBox="1"/>
          <p:nvPr/>
        </p:nvSpPr>
        <p:spPr>
          <a:xfrm>
            <a:off x="4001985" y="5393238"/>
            <a:ext cx="4286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                </a:t>
            </a:r>
            <a:r>
              <a:rPr lang="cs-CZ" sz="2400" b="1" dirty="0"/>
              <a:t>“</a:t>
            </a:r>
            <a:r>
              <a:rPr lang="cs-CZ" sz="2400" b="1" dirty="0" err="1"/>
              <a:t>trajes</a:t>
            </a:r>
            <a:r>
              <a:rPr lang="cs-CZ" sz="2400" b="1" dirty="0"/>
              <a:t> de </a:t>
            </a:r>
            <a:r>
              <a:rPr lang="cs-CZ" sz="2400" b="1" dirty="0" err="1"/>
              <a:t>domingar</a:t>
            </a:r>
            <a:r>
              <a:rPr lang="cs-CZ" sz="2400" b="1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51289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28C3-62E3-4DFC-9981-9DA5DE4C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formas e estilos da Filigrana Portuguesa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4ACF4-66B0-495C-A469-292BDA21F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filigrana portuguesa representa maioritariamente a natureza, a religião e o amor:</a:t>
            </a:r>
          </a:p>
          <a:p>
            <a:endParaRPr lang="pt-BR" dirty="0"/>
          </a:p>
          <a:p>
            <a:r>
              <a:rPr lang="pt-BR" dirty="0"/>
              <a:t>o mar é representado com peixes, conchas, ondas e barcos;</a:t>
            </a:r>
          </a:p>
          <a:p>
            <a:r>
              <a:rPr lang="pt-BR" dirty="0"/>
              <a:t>a natureza é a inspiração das flores, dos trevos e das grinaldas;</a:t>
            </a:r>
          </a:p>
          <a:p>
            <a:r>
              <a:rPr lang="pt-BR" dirty="0"/>
              <a:t>com motivos religiosos, encontramos as cruzes, como a cruz de Malta, e os relicários. Mais recentemente, as medalhas com santos, anjos e figuras religiosas;</a:t>
            </a:r>
          </a:p>
          <a:p>
            <a:r>
              <a:rPr lang="pt-BR" dirty="0"/>
              <a:t>o amor, claro, é a inspiração de todos os corações em filigrana.</a:t>
            </a:r>
            <a:endParaRPr lang="cs-CZ" dirty="0"/>
          </a:p>
          <a:p>
            <a:r>
              <a:rPr lang="cs-CZ" dirty="0">
                <a:hlinkClick r:id="rId2"/>
              </a:rPr>
              <a:t>https://www.filigranaportuguesa.pt/pages/filigrana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65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E99DC-4B83-4EE0-979F-09CD9D0A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Coração</a:t>
            </a:r>
            <a:r>
              <a:rPr lang="cs-CZ" dirty="0"/>
              <a:t> de </a:t>
            </a:r>
            <a:r>
              <a:rPr lang="cs-CZ" dirty="0" err="1"/>
              <a:t>Viana</a:t>
            </a:r>
            <a:r>
              <a:rPr lang="cs-CZ" dirty="0"/>
              <a:t> - </a:t>
            </a:r>
            <a:r>
              <a:rPr lang="cs-CZ" dirty="0" err="1"/>
              <a:t>Brincos</a:t>
            </a:r>
            <a:r>
              <a:rPr lang="cs-CZ" dirty="0"/>
              <a:t> </a:t>
            </a:r>
            <a:r>
              <a:rPr lang="cs-CZ" dirty="0" err="1"/>
              <a:t>Rainha</a:t>
            </a:r>
            <a:r>
              <a:rPr lang="cs-CZ" dirty="0"/>
              <a:t> – </a:t>
            </a:r>
            <a:r>
              <a:rPr lang="cs-CZ" dirty="0" err="1"/>
              <a:t>Arrecadas</a:t>
            </a:r>
            <a:r>
              <a:rPr lang="cs-CZ" dirty="0"/>
              <a:t> -</a:t>
            </a:r>
            <a:r>
              <a:rPr lang="cs-CZ" dirty="0" err="1"/>
              <a:t>Colares</a:t>
            </a:r>
            <a:r>
              <a:rPr lang="cs-CZ" dirty="0"/>
              <a:t> de </a:t>
            </a:r>
            <a:r>
              <a:rPr lang="cs-CZ" dirty="0" err="1"/>
              <a:t>Contas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CAE7F-790A-4F9A-88F3-60024BE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Hoje, o fabrico de filigrana em Portugal concentra-se 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pt-BR" dirty="0"/>
              <a:t>Gondomar e da Póvoa do Lanhoso. </a:t>
            </a:r>
            <a:endParaRPr lang="cs-CZ" dirty="0"/>
          </a:p>
          <a:p>
            <a:pPr marL="0" indent="0">
              <a:buNone/>
            </a:pPr>
            <a:r>
              <a:rPr lang="pt-BR" dirty="0"/>
              <a:t>No Minho, a filigrana continua a estar associada a uma larga tradição: os “trajes de domingar”. O traje minhoto feminino é sempre complementado com diversas peças de ouro, incluindo colares e brincos que passam de geração em geração.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</a:t>
            </a:r>
            <a:r>
              <a:rPr lang="pt-BR" dirty="0"/>
              <a:t>radição da filigrana subsiste</a:t>
            </a:r>
            <a:r>
              <a:rPr lang="cs-CZ" dirty="0"/>
              <a:t> </a:t>
            </a:r>
            <a:r>
              <a:rPr lang="pt-BR" dirty="0"/>
              <a:t>em unidades de produção artesanal e oficinas de pequena escala, maioritariamente de cariz familiar.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42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A8F9A-59E3-469F-87F8-78150715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Filigrana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9F814-D9C6-46B7-82BA-CE201D0F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No Minho, a filigrana continua a estar associada a uma larga tradição: os “trajes de domingar”. O traje minhoto feminino é sempre complementado com diversas peças de ouro, incluindo colares e brincos que passam de geração em geração.</a:t>
            </a:r>
          </a:p>
          <a:p>
            <a:r>
              <a:rPr lang="cs-CZ" dirty="0">
                <a:hlinkClick r:id="rId2"/>
              </a:rPr>
              <a:t>https://www.filigranaportuguesa.pt/pages/filigrana</a:t>
            </a:r>
            <a:endParaRPr lang="pt-PT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016A39-B5BC-41AF-86DB-459547CE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42" y="-595313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A087F-E040-40D6-B642-2169527D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Instrumentos musicais:</a:t>
            </a:r>
            <a:br>
              <a:rPr lang="pt-PT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756EA-132D-48B7-9303-85836092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gaita</a:t>
            </a:r>
            <a:r>
              <a:rPr lang="cs-CZ" dirty="0"/>
              <a:t> de </a:t>
            </a:r>
            <a:r>
              <a:rPr lang="cs-CZ" dirty="0" err="1"/>
              <a:t>foles</a:t>
            </a:r>
            <a:r>
              <a:rPr lang="cs-CZ" dirty="0"/>
              <a:t> </a:t>
            </a:r>
            <a:r>
              <a:rPr lang="cs-CZ" dirty="0" err="1"/>
              <a:t>portuguesa</a:t>
            </a:r>
            <a:endParaRPr lang="pt-PT" dirty="0"/>
          </a:p>
          <a:p>
            <a:r>
              <a:rPr lang="pt-PT" dirty="0"/>
              <a:t>Concertina</a:t>
            </a:r>
            <a:r>
              <a:rPr lang="cs-CZ" dirty="0"/>
              <a:t>                           </a:t>
            </a:r>
            <a:endParaRPr lang="pt-PT" dirty="0"/>
          </a:p>
          <a:p>
            <a:r>
              <a:rPr lang="pt-PT" dirty="0"/>
              <a:t>Cavaquinho</a:t>
            </a:r>
          </a:p>
          <a:p>
            <a:r>
              <a:rPr lang="cs-CZ" dirty="0" err="1"/>
              <a:t>Rabeca</a:t>
            </a:r>
            <a:r>
              <a:rPr lang="cs-CZ"/>
              <a:t>         </a:t>
            </a:r>
            <a:endParaRPr lang="cs-CZ" dirty="0"/>
          </a:p>
          <a:p>
            <a:endParaRPr lang="pt-PT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FF67AC-BEC5-4327-9400-01585DB0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02" y="2358887"/>
            <a:ext cx="5733798" cy="31894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B019C5D-6133-4C21-85FF-89D38929A19F}"/>
              </a:ext>
            </a:extLst>
          </p:cNvPr>
          <p:cNvSpPr/>
          <p:nvPr/>
        </p:nvSpPr>
        <p:spPr>
          <a:xfrm>
            <a:off x="4929808" y="1196974"/>
            <a:ext cx="420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http://folclore.pt/os-membranofones/</a:t>
            </a:r>
          </a:p>
        </p:txBody>
      </p:sp>
    </p:spTree>
    <p:extLst>
      <p:ext uri="{BB962C8B-B14F-4D97-AF65-F5344CB8AC3E}">
        <p14:creationId xmlns:p14="http://schemas.microsoft.com/office/powerpoint/2010/main" val="262715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36E0B-9270-43A3-B62C-027DAC89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dirty="0"/>
              <a:t>Pauliteiros de Miranda</a:t>
            </a:r>
            <a:br>
              <a:rPr lang="pt-PT" dirty="0"/>
            </a:br>
            <a:r>
              <a:rPr lang="pt-PT" sz="2700" dirty="0">
                <a:hlinkClick r:id="rId2"/>
              </a:rPr>
              <a:t>https://www.youtube.com/results?search_query=pauliteiros+miranda+do+douro</a:t>
            </a:r>
            <a:br>
              <a:rPr lang="pt-PT" sz="2700" dirty="0"/>
            </a:br>
            <a:endParaRPr lang="cs-CZ" sz="2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683E9-E190-409F-B831-31E7DD01C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https://www.rtp.pt/play/p7378/e498511/visita-guiada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1BDE95-223E-4E28-8D64-BCD81A39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460" y="2776123"/>
            <a:ext cx="5797857" cy="41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8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B5D88-0F87-4F91-A582-BE3D683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Gastronomia</a:t>
            </a:r>
            <a:r>
              <a:rPr lang="cs-CZ" dirty="0"/>
              <a:t> :</a:t>
            </a:r>
            <a:br>
              <a:rPr lang="cs-CZ" dirty="0"/>
            </a:br>
            <a:r>
              <a:rPr lang="cs-CZ" sz="2200" dirty="0"/>
              <a:t>https://www.clubevinhosportugueses.pt/vinhos/regioes/vinho-verde/gastronomia-minhota-e-vinhos-verdes/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1663D3-226C-4344-877F-F522FB186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1344" y="1581150"/>
            <a:ext cx="2466975" cy="18478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7DA340-5D01-49C7-83B7-0F2244DE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6" y="2036446"/>
            <a:ext cx="6974140" cy="36328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80E602-83DB-4CB2-99C7-6EFB6CD0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559" y="4001985"/>
            <a:ext cx="2774480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207B5-7555-4CB1-8CC3-361541D2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Doces</a:t>
            </a:r>
            <a:r>
              <a:rPr lang="cs-CZ" dirty="0"/>
              <a:t> </a:t>
            </a:r>
            <a:r>
              <a:rPr lang="cs-CZ" dirty="0" err="1"/>
              <a:t>conventuais</a:t>
            </a:r>
            <a:r>
              <a:rPr lang="cs-CZ" dirty="0"/>
              <a:t>:</a:t>
            </a:r>
            <a:br>
              <a:rPr lang="cs-CZ" dirty="0"/>
            </a:br>
            <a:r>
              <a:rPr lang="cs-CZ" sz="1800" dirty="0"/>
              <a:t>https://www.receitasemenus.net/doces-conventuais-por-regiao-de-portugal/</a:t>
            </a: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E3273-59EC-4DA5-BFE5-A6435DEDD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Castanhas de Ovos de Arouca</a:t>
            </a:r>
          </a:p>
          <a:p>
            <a:r>
              <a:rPr lang="pt-BR" dirty="0"/>
              <a:t>Meias Luas</a:t>
            </a:r>
          </a:p>
          <a:p>
            <a:r>
              <a:rPr lang="pt-BR" dirty="0"/>
              <a:t>Papas Doces de Carolo</a:t>
            </a:r>
          </a:p>
          <a:p>
            <a:r>
              <a:rPr lang="pt-BR" dirty="0"/>
              <a:t>Fidalguinhos</a:t>
            </a:r>
          </a:p>
          <a:p>
            <a:r>
              <a:rPr lang="pt-BR" dirty="0"/>
              <a:t>Fataunços (Braga)</a:t>
            </a:r>
          </a:p>
          <a:p>
            <a:r>
              <a:rPr lang="pt-BR" dirty="0"/>
              <a:t>Charutos de Ovos</a:t>
            </a:r>
          </a:p>
          <a:p>
            <a:r>
              <a:rPr lang="pt-BR" dirty="0"/>
              <a:t>Pasteis de São Francisco</a:t>
            </a:r>
          </a:p>
          <a:p>
            <a:r>
              <a:rPr lang="pt-BR" dirty="0"/>
              <a:t>Bolo de Mel do Convento de S. Bento (Porto)</a:t>
            </a:r>
          </a:p>
          <a:p>
            <a:r>
              <a:rPr lang="pt-BR" dirty="0"/>
              <a:t>Bolachas do Bom Jesus</a:t>
            </a:r>
          </a:p>
          <a:p>
            <a:r>
              <a:rPr lang="pt-BR" dirty="0"/>
              <a:t>Morcelas Doces de Arouca</a:t>
            </a:r>
          </a:p>
          <a:p>
            <a:r>
              <a:rPr lang="pt-BR" dirty="0"/>
              <a:t>Suspiros de Braga</a:t>
            </a:r>
          </a:p>
          <a:p>
            <a:r>
              <a:rPr lang="pt-BR" dirty="0"/>
              <a:t>Clarinhas de Fão</a:t>
            </a:r>
          </a:p>
          <a:p>
            <a:r>
              <a:rPr lang="pt-BR" dirty="0"/>
              <a:t>Barrigas de Freira</a:t>
            </a:r>
          </a:p>
          <a:p>
            <a:r>
              <a:rPr lang="pt-BR" dirty="0"/>
              <a:t>Ovos Moles de Aveiro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72065B-D752-407A-91C2-C88382D8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735" y="2861953"/>
            <a:ext cx="2848189" cy="20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5A8C4ED-36F6-437A-BC4A-3818469A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Região Norte compreende 86 concelhos (27,8% do total nacional).</a:t>
            </a:r>
            <a:endParaRPr lang="cs-CZ" sz="2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AB6AE-618A-4EE5-BB0B-DC9949287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5693788-CBC7-432D-BB2C-FB1291CEA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6678" y="2653785"/>
            <a:ext cx="4868774" cy="3535878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7170539-4F28-4D1A-9DE4-74D66EE64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/>
              <a:t>Compreende 8 sub-regiões ou unidades de nível III (NUTS III)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8BD557A-E95E-430A-8E49-EFB72C3639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Sub-região Alto Trás-os-Montes</a:t>
            </a:r>
          </a:p>
          <a:p>
            <a:r>
              <a:rPr lang="pt-BR" dirty="0"/>
              <a:t>Sub-região Ave</a:t>
            </a:r>
          </a:p>
          <a:p>
            <a:r>
              <a:rPr lang="pt-BR" dirty="0"/>
              <a:t>Sub-região Cávado</a:t>
            </a:r>
          </a:p>
          <a:p>
            <a:r>
              <a:rPr lang="pt-BR" dirty="0"/>
              <a:t>Sub-região Douro</a:t>
            </a:r>
          </a:p>
          <a:p>
            <a:r>
              <a:rPr lang="pt-BR" dirty="0"/>
              <a:t>Sub-região Entre Douro e Vouga</a:t>
            </a:r>
          </a:p>
          <a:p>
            <a:r>
              <a:rPr lang="pt-BR" dirty="0"/>
              <a:t>Sub-região Grande Porto</a:t>
            </a:r>
          </a:p>
          <a:p>
            <a:r>
              <a:rPr lang="pt-BR" dirty="0"/>
              <a:t>Sub-região Minho-Lima</a:t>
            </a:r>
          </a:p>
          <a:p>
            <a:r>
              <a:rPr lang="pt-BR" dirty="0"/>
              <a:t>Sub-região Tâmega</a:t>
            </a:r>
          </a:p>
        </p:txBody>
      </p:sp>
    </p:spTree>
    <p:extLst>
      <p:ext uri="{BB962C8B-B14F-4D97-AF65-F5344CB8AC3E}">
        <p14:creationId xmlns:p14="http://schemas.microsoft.com/office/powerpoint/2010/main" val="233660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08334-36AC-43CE-898E-9BF3DD4A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Região vinícola</a:t>
            </a:r>
            <a:br>
              <a:rPr lang="pt-PT" dirty="0"/>
            </a:br>
            <a:r>
              <a:rPr lang="pt-PT" sz="1600" dirty="0">
                <a:hlinkClick r:id="rId2"/>
              </a:rPr>
              <a:t>https://turiventos-turismoeventos.blogs.sapo.pt/mapa-vinicola-de-portugal-19932</a:t>
            </a:r>
            <a:br>
              <a:rPr lang="pt-PT" sz="1600" dirty="0"/>
            </a:b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6DFA7-7FD4-4445-B7B4-953BCE75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6"/>
            <a:ext cx="10515600" cy="5141843"/>
          </a:xfrm>
        </p:spPr>
        <p:txBody>
          <a:bodyPr>
            <a:normAutofit fontScale="85000" lnSpcReduction="20000"/>
          </a:bodyPr>
          <a:lstStyle/>
          <a:p>
            <a:r>
              <a:rPr lang="pt-PT" dirty="0"/>
              <a:t>Tradição</a:t>
            </a:r>
          </a:p>
          <a:p>
            <a:r>
              <a:rPr lang="pt-PT" dirty="0"/>
              <a:t>DOC - /regiões demarcadas</a:t>
            </a:r>
            <a:endParaRPr lang="pt-BR" dirty="0"/>
          </a:p>
          <a:p>
            <a:r>
              <a:rPr lang="pt-BR" dirty="0"/>
              <a:t>Região Vinhateira do Alto Douro ou Alto Douro Vinhateiro- nordeste de Portugal com mais de 26 mil hectares, classificada pela UNESCO, como Património da Humanidade, na categoria de paisagem cultural </a:t>
            </a:r>
          </a:p>
          <a:p>
            <a:pPr marL="0" indent="0">
              <a:buNone/>
            </a:pPr>
            <a:r>
              <a:rPr lang="pt-BR" dirty="0"/>
              <a:t> - Vinho do Porto - </a:t>
            </a:r>
          </a:p>
          <a:p>
            <a:r>
              <a:rPr lang="pt-BR" dirty="0"/>
              <a:t>Região Demarcada dos Vinhos Verdes </a:t>
            </a:r>
            <a:r>
              <a:rPr lang="pt-BR" dirty="0">
                <a:hlinkClick r:id="rId3"/>
              </a:rPr>
              <a:t>http://www.vinhoverde.pt/pt/como-se-faz-o-verde</a:t>
            </a:r>
            <a:endParaRPr lang="pt-BR" dirty="0"/>
          </a:p>
          <a:p>
            <a:r>
              <a:rPr lang="pt-BR" dirty="0">
                <a:hlinkClick r:id="rId4"/>
              </a:rPr>
              <a:t>https://www.ivdp.pt/pagina.asp?codPag=82&amp;codSeccao=2&amp;idioma=0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– vinhos tintos: castas autóctones como a Touriga Nacional, Touriga Franca, Tinta Roriz (Aragonez), Tinta Barroca e Tinto Cão</a:t>
            </a:r>
          </a:p>
          <a:p>
            <a:r>
              <a:rPr lang="pt-BR" dirty="0"/>
              <a:t>Vinhos brancos: Malvasia Fina, o Viosinho, o Gouveio e o Rabigato.  </a:t>
            </a:r>
            <a:endParaRPr lang="cs-CZ" dirty="0"/>
          </a:p>
          <a:p>
            <a:r>
              <a:rPr lang="cs-CZ" dirty="0">
                <a:hlinkClick r:id="rId5"/>
              </a:rPr>
              <a:t>http://ensina.rtp.pt/artigo/rio-douro/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0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8A325-A33C-4486-8A8D-7F656D0F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Paisagens</a:t>
            </a:r>
            <a:r>
              <a:rPr lang="cs-CZ" dirty="0"/>
              <a:t> do </a:t>
            </a:r>
            <a:r>
              <a:rPr lang="cs-CZ" dirty="0" err="1"/>
              <a:t>Douro</a:t>
            </a:r>
            <a:r>
              <a:rPr lang="cs-CZ" dirty="0"/>
              <a:t>: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EB7273-11DE-4939-A6AA-0596FE315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11" y="2765787"/>
            <a:ext cx="5408619" cy="3433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6E1192-000D-4FB3-8F6A-314EC4CA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72627"/>
            <a:ext cx="5078681" cy="38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74C17-D0DA-40A6-87E3-185B01FA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Parque</a:t>
            </a:r>
            <a:r>
              <a:rPr lang="cs-CZ" sz="2400" dirty="0"/>
              <a:t> </a:t>
            </a:r>
            <a:r>
              <a:rPr lang="cs-CZ" sz="2400" dirty="0" err="1"/>
              <a:t>Nacional</a:t>
            </a:r>
            <a:r>
              <a:rPr lang="cs-CZ" sz="2400" dirty="0"/>
              <a:t> da </a:t>
            </a:r>
            <a:r>
              <a:rPr lang="cs-CZ" sz="2400" dirty="0" err="1"/>
              <a:t>Peneda</a:t>
            </a:r>
            <a:r>
              <a:rPr lang="cs-CZ" sz="2400" dirty="0"/>
              <a:t> do Ger</a:t>
            </a:r>
            <a:r>
              <a:rPr lang="pt-PT" sz="2400" dirty="0"/>
              <a:t>ês</a:t>
            </a: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5B7978-2A2E-4E9F-9F0D-77C305254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388" y="1435671"/>
            <a:ext cx="4726378" cy="98313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A52356-AA7B-4C7D-9E05-E974809B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95" y="365125"/>
            <a:ext cx="3290784" cy="2169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B5BC1D-B976-49FE-A542-327DD752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697" y="2896794"/>
            <a:ext cx="5339724" cy="39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23257-8E31-43F8-8053-0015AE3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Descubra esta região de Portugal: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8E51C-638F-4047-BF9E-F4EE6194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https://www.youtube.com/watch?v=secPw1_xhEw</a:t>
            </a:r>
            <a:endParaRPr lang="pt-PT" dirty="0"/>
          </a:p>
          <a:p>
            <a:r>
              <a:rPr lang="pt-PT" dirty="0">
                <a:hlinkClick r:id="rId3"/>
              </a:rPr>
              <a:t>https://www.youtube.com/watch?v=MGeNW0C4mQ8</a:t>
            </a:r>
            <a:endParaRPr lang="pt-PT" dirty="0"/>
          </a:p>
          <a:p>
            <a:endParaRPr lang="pt-PT" dirty="0"/>
          </a:p>
          <a:p>
            <a:r>
              <a:rPr lang="pt-PT" dirty="0"/>
              <a:t>Soajo: </a:t>
            </a:r>
            <a:r>
              <a:rPr lang="pt-PT" dirty="0">
                <a:hlinkClick r:id="rId4"/>
              </a:rPr>
              <a:t>https://www.youtube.com/watch?v=WnWk9W6Fxec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>
                <a:hlinkClick r:id="rId5"/>
              </a:rPr>
              <a:t>https://www.youtube.com/watch?v=bf_chyY4Nbw</a:t>
            </a:r>
            <a:r>
              <a:rPr lang="pt-PT" dirty="0"/>
              <a:t> de Povo que Canta – Michel Giacometti - </a:t>
            </a:r>
          </a:p>
          <a:p>
            <a:r>
              <a:rPr lang="pt-PT" dirty="0"/>
              <a:t>Trás-os – Montes: </a:t>
            </a:r>
            <a:r>
              <a:rPr lang="pt-PT" dirty="0">
                <a:hlinkClick r:id="rId6"/>
              </a:rPr>
              <a:t>https://www.youtube.com/watch?v=QRwXezXziCI</a:t>
            </a:r>
            <a:endParaRPr lang="pt-PT" dirty="0"/>
          </a:p>
          <a:p>
            <a:r>
              <a:rPr lang="pt-PT" dirty="0">
                <a:hlinkClick r:id="rId7"/>
              </a:rPr>
              <a:t>https://www.youtube.com/watch?v=Ks8u3KywY24</a:t>
            </a:r>
            <a:endParaRPr lang="pt-PT" dirty="0"/>
          </a:p>
          <a:p>
            <a:r>
              <a:rPr lang="pt-PT" dirty="0"/>
              <a:t>Música: </a:t>
            </a:r>
            <a:r>
              <a:rPr lang="pt-PT" dirty="0">
                <a:hlinkClick r:id="rId8"/>
              </a:rPr>
              <a:t>https://www.youtube.com/watch?v=gWtCSj5SRJ4</a:t>
            </a:r>
            <a:endParaRPr lang="pt-PT" dirty="0"/>
          </a:p>
          <a:p>
            <a:r>
              <a:rPr lang="pt-PT" dirty="0">
                <a:hlinkClick r:id="rId9"/>
              </a:rPr>
              <a:t>https://www.youtube.com/watch?v=1QIAM8FaWpk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8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420C0-3D01-4E1E-A403-DC46C2CC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Rabelos</a:t>
            </a:r>
            <a:r>
              <a:rPr lang="cs-CZ" dirty="0"/>
              <a:t>   </a:t>
            </a:r>
            <a:br>
              <a:rPr lang="cs-CZ" dirty="0"/>
            </a:br>
            <a:r>
              <a:rPr lang="cs-CZ" dirty="0"/>
              <a:t> </a:t>
            </a:r>
            <a:r>
              <a:rPr lang="cs-CZ" sz="2000" dirty="0"/>
              <a:t>http://ensina.rtp.pt/artigo/douro-abaixo-douro-acima-a-aventura-dos-rabelos/</a:t>
            </a:r>
            <a:br>
              <a:rPr lang="pt-PT" sz="2000" dirty="0"/>
            </a:b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A9B7A95-4335-4CB3-9F8C-90A558B32D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369" y="2464904"/>
            <a:ext cx="5290651" cy="288897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0EC833-A0EC-4A5D-9A76-1BE76BBBC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</a:t>
            </a:r>
            <a:r>
              <a:rPr lang="pt-BR" dirty="0"/>
              <a:t>arco de rio de montanha, o rabelo não tem quilha e é de fundo chato</a:t>
            </a:r>
            <a:r>
              <a:rPr lang="cs-CZ" dirty="0"/>
              <a:t> – um </a:t>
            </a:r>
            <a:r>
              <a:rPr lang="cs-CZ" dirty="0" err="1"/>
              <a:t>mastro</a:t>
            </a:r>
            <a:r>
              <a:rPr lang="cs-CZ" dirty="0"/>
              <a:t> /</a:t>
            </a:r>
            <a:r>
              <a:rPr lang="cs-CZ" dirty="0" err="1"/>
              <a:t>mastro</a:t>
            </a:r>
            <a:r>
              <a:rPr lang="cs-CZ" dirty="0"/>
              <a:t> </a:t>
            </a:r>
            <a:r>
              <a:rPr lang="pt-PT" dirty="0"/>
              <a:t>à proa – remo longo à popa /espadela.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pt-BR" dirty="0"/>
              <a:t>amanho entre 19 e 23 de metros de comprimento e 4,5 metros de boca.</a:t>
            </a:r>
            <a:endParaRPr lang="cs-CZ" dirty="0"/>
          </a:p>
          <a:p>
            <a:r>
              <a:rPr lang="cs-CZ" dirty="0"/>
              <a:t>C</a:t>
            </a:r>
            <a:r>
              <a:rPr lang="pt-BR" dirty="0"/>
              <a:t>onstrução em tábua trincada (nórdica).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cs-CZ" dirty="0"/>
              <a:t>V</a:t>
            </a:r>
            <a:r>
              <a:rPr lang="pt-BR" dirty="0"/>
              <a:t>ela quadrada, o rabelo era manejado normalmente por seis ou sete homens. Quando necessário, os barcos eram puxados a partir de caminhos de sirga por homens ou por juntas de bois.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8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91CE9-8FF7-4DC9-BCE8-E8F9E179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55600"/>
            <a:ext cx="10515600" cy="1325563"/>
          </a:xfrm>
        </p:spPr>
        <p:txBody>
          <a:bodyPr/>
          <a:lstStyle/>
          <a:p>
            <a:r>
              <a:rPr lang="pt-PT" dirty="0"/>
              <a:t>Máscaras transmontanas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2DBEBE-22DD-4286-911E-C4C34EC6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http://ensina.rtp.pt/artigo/mascaras-revelam-tradicoes-transmontanas/</a:t>
            </a:r>
            <a:endParaRPr lang="pt-PT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C9150F-B8AF-4EB2-B80F-DD3F48D3E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Máscaras assustadoras, misteriosas que andam à solta no Inverno transmontano. 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FA4B71-176D-4B10-B69A-876BD6D3C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1853423"/>
            <a:ext cx="5183188" cy="823912"/>
          </a:xfrm>
        </p:spPr>
        <p:txBody>
          <a:bodyPr>
            <a:normAutofit fontScale="40000" lnSpcReduction="20000"/>
          </a:bodyPr>
          <a:lstStyle/>
          <a:p>
            <a:r>
              <a:rPr lang="pt-PT" sz="5100" dirty="0"/>
              <a:t>CARETOS:</a:t>
            </a:r>
          </a:p>
          <a:p>
            <a:r>
              <a:rPr lang="pt-PT" dirty="0">
                <a:hlinkClick r:id="rId3"/>
              </a:rPr>
              <a:t>http://ensina.rtp.pt/artigo/caretos-de-carnaval/</a:t>
            </a:r>
            <a:endParaRPr lang="pt-PT" dirty="0"/>
          </a:p>
          <a:p>
            <a:r>
              <a:rPr lang="pt-PT" dirty="0">
                <a:hlinkClick r:id="rId4"/>
              </a:rPr>
              <a:t>https://www.youtube.com/watch?v=RbNMOL864v0&amp;list=RDcNdy9FB1BSc&amp;index=3</a:t>
            </a:r>
            <a:endParaRPr lang="pt-PT" dirty="0"/>
          </a:p>
          <a:p>
            <a:endParaRPr lang="pt-PT" dirty="0"/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DCC553C-EFAD-4CF2-8638-434F1F43AE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045166" y="2505075"/>
            <a:ext cx="5631489" cy="38162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811D88-D4FE-4BBA-81A9-292619A1F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016" y="183340"/>
            <a:ext cx="2531165" cy="10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10519-3F94-4AE6-87EB-A0406F0B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Festas e romarias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00D7474-021B-4F5F-A98D-28D1DD00E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92" y="1517983"/>
            <a:ext cx="6257423" cy="38220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D393B4-A96D-49B2-B8E3-143D981D2210}"/>
              </a:ext>
            </a:extLst>
          </p:cNvPr>
          <p:cNvSpPr txBox="1"/>
          <p:nvPr/>
        </p:nvSpPr>
        <p:spPr>
          <a:xfrm>
            <a:off x="7154778" y="4443663"/>
            <a:ext cx="482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http://www.portoenorte.pt/fotos/guias/festas_e_romarias_norte_de_portugal_18697390295cf7e1686240e.pdf</a:t>
            </a:r>
            <a:endParaRPr lang="pt-PT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26B2FD-DA21-4360-A494-C1BE360B087D}"/>
              </a:ext>
            </a:extLst>
          </p:cNvPr>
          <p:cNvSpPr txBox="1"/>
          <p:nvPr/>
        </p:nvSpPr>
        <p:spPr>
          <a:xfrm>
            <a:off x="7315200" y="2839453"/>
            <a:ext cx="4669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https://bloguedominho.blogs.sapo.pt/1996043.html</a:t>
            </a:r>
            <a:r>
              <a:rPr lang="pt-PT" dirty="0"/>
              <a:t>             - Vaca do fogo -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275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1131</Words>
  <Application>Microsoft Office PowerPoint</Application>
  <PresentationFormat>Širokoúhlá obrazovka</PresentationFormat>
  <Paragraphs>113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REGIÃO NORTE</vt:lpstr>
      <vt:lpstr>A Região Norte compreende 86 concelhos (27,8% do total nacional).</vt:lpstr>
      <vt:lpstr>Região vinícola https://turiventos-turismoeventos.blogs.sapo.pt/mapa-vinicola-de-portugal-19932 </vt:lpstr>
      <vt:lpstr>Paisagens do Douro:</vt:lpstr>
      <vt:lpstr>Parque Nacional da Peneda do Gerês</vt:lpstr>
      <vt:lpstr>Descubra esta região de Portugal:</vt:lpstr>
      <vt:lpstr>Rabelos     http://ensina.rtp.pt/artigo/douro-abaixo-douro-acima-a-aventura-dos-rabelos/    </vt:lpstr>
      <vt:lpstr>Máscaras transmontanas</vt:lpstr>
      <vt:lpstr>Festas e romarias</vt:lpstr>
      <vt:lpstr>Centros Urbanos:</vt:lpstr>
      <vt:lpstr>Traje minhoto</vt:lpstr>
      <vt:lpstr>As formas e estilos da Filigrana Portuguesa</vt:lpstr>
      <vt:lpstr>Coração de Viana - Brincos Rainha – Arrecadas -Colares de Contas</vt:lpstr>
      <vt:lpstr>Filigrana </vt:lpstr>
      <vt:lpstr>Instrumentos musicais: </vt:lpstr>
      <vt:lpstr>Pauliteiros de Miranda https://www.youtube.com/results?search_query=pauliteiros+miranda+do+douro </vt:lpstr>
      <vt:lpstr>Gastronomia : https://www.clubevinhosportugueses.pt/vinhos/regioes/vinho-verde/gastronomia-minhota-e-vinhos-verdes/</vt:lpstr>
      <vt:lpstr>Doces conventuais: https://www.receitasemenus.net/doces-conventuais-por-regiao-de-portugal/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REGIÃO NORTE</dc:title>
  <dc:creator>Fatima Nery</dc:creator>
  <cp:lastModifiedBy>Fatima Nery</cp:lastModifiedBy>
  <cp:revision>50</cp:revision>
  <dcterms:created xsi:type="dcterms:W3CDTF">2019-02-21T16:50:49Z</dcterms:created>
  <dcterms:modified xsi:type="dcterms:W3CDTF">2021-03-12T12:54:06Z</dcterms:modified>
</cp:coreProperties>
</file>