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977F97-0641-41C7-BBE5-11072745511D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F8D12C-95DA-41C5-A911-2B23939F4B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235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1"/>
          <p:cNvSpPr txBox="1">
            <a:spLocks noChangeArrowheads="1"/>
          </p:cNvSpPr>
          <p:nvPr/>
        </p:nvSpPr>
        <p:spPr bwMode="auto">
          <a:xfrm>
            <a:off x="2142359" y="694984"/>
            <a:ext cx="2573284" cy="342953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6" rIns="91431" bIns="45716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 b="0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body"/>
          </p:nvPr>
        </p:nvSpPr>
        <p:spPr>
          <a:xfrm>
            <a:off x="685494" y="4342939"/>
            <a:ext cx="5483946" cy="411175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EF0A-9207-4EBB-8079-B6AEDC76DC15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26AE-0656-47F8-BB1E-D7F36DDE6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350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EF0A-9207-4EBB-8079-B6AEDC76DC15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26AE-0656-47F8-BB1E-D7F36DDE6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517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EF0A-9207-4EBB-8079-B6AEDC76DC15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26AE-0656-47F8-BB1E-D7F36DDE6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398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EF0A-9207-4EBB-8079-B6AEDC76DC15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26AE-0656-47F8-BB1E-D7F36DDE6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4953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EF0A-9207-4EBB-8079-B6AEDC76DC15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26AE-0656-47F8-BB1E-D7F36DDE6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688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EF0A-9207-4EBB-8079-B6AEDC76DC15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26AE-0656-47F8-BB1E-D7F36DDE6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3628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EF0A-9207-4EBB-8079-B6AEDC76DC15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26AE-0656-47F8-BB1E-D7F36DDE6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912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EF0A-9207-4EBB-8079-B6AEDC76DC15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26AE-0656-47F8-BB1E-D7F36DDE6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920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EF0A-9207-4EBB-8079-B6AEDC76DC15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26AE-0656-47F8-BB1E-D7F36DDE6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462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EF0A-9207-4EBB-8079-B6AEDC76DC15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26AE-0656-47F8-BB1E-D7F36DDE6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5892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EF0A-9207-4EBB-8079-B6AEDC76DC15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26AE-0656-47F8-BB1E-D7F36DDE6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687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1EF0A-9207-4EBB-8079-B6AEDC76DC15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D26AE-0656-47F8-BB1E-D7F36DDE6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0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296143"/>
          </a:xfrm>
        </p:spPr>
        <p:txBody>
          <a:bodyPr/>
          <a:lstStyle/>
          <a:p>
            <a:r>
              <a:rPr lang="cs-CZ" b="1" i="1" dirty="0"/>
              <a:t>RAMAS DE DERECHO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712968" cy="4896544"/>
          </a:xfrm>
        </p:spPr>
        <p:txBody>
          <a:bodyPr/>
          <a:lstStyle/>
          <a:p>
            <a:r>
              <a:rPr lang="cs-CZ" sz="2400" dirty="0"/>
              <a:t>https://www.youtube.com/watch?v=xgPp6_cguV4 </a:t>
            </a:r>
          </a:p>
          <a:p>
            <a:pPr algn="just"/>
            <a:r>
              <a:rPr lang="es-PR" sz="2800" dirty="0">
                <a:solidFill>
                  <a:schemeClr val="tx1"/>
                </a:solidFill>
              </a:rPr>
              <a:t>¿Qué ramas de derecho se mencionan en el vídeo?</a:t>
            </a:r>
          </a:p>
          <a:p>
            <a:pPr algn="just"/>
            <a:r>
              <a:rPr lang="cs-CZ" sz="2800" dirty="0">
                <a:solidFill>
                  <a:schemeClr val="tx1"/>
                </a:solidFill>
              </a:rPr>
              <a:t>+ las </a:t>
            </a:r>
            <a:r>
              <a:rPr lang="cs-CZ" sz="2800" dirty="0" err="1">
                <a:solidFill>
                  <a:schemeClr val="tx1"/>
                </a:solidFill>
              </a:rPr>
              <a:t>diferentes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>
                <a:solidFill>
                  <a:schemeClr val="tx1"/>
                </a:solidFill>
              </a:rPr>
              <a:t>clasificaciones</a:t>
            </a:r>
            <a:endParaRPr lang="es-PR" sz="2800" dirty="0">
              <a:solidFill>
                <a:schemeClr val="tx1"/>
              </a:solidFill>
            </a:endParaRPr>
          </a:p>
          <a:p>
            <a:pPr algn="just"/>
            <a:endParaRPr lang="es-PR" sz="2800" dirty="0">
              <a:solidFill>
                <a:schemeClr val="tx1"/>
              </a:solidFill>
            </a:endParaRPr>
          </a:p>
          <a:p>
            <a:pPr algn="just"/>
            <a:r>
              <a:rPr lang="es-PR" sz="2800" dirty="0">
                <a:solidFill>
                  <a:schemeClr val="tx1"/>
                </a:solidFill>
              </a:rPr>
              <a:t>¿Puedes explicar de qué se ocupan?</a:t>
            </a:r>
          </a:p>
        </p:txBody>
      </p:sp>
    </p:spTree>
    <p:extLst>
      <p:ext uri="{BB962C8B-B14F-4D97-AF65-F5344CB8AC3E}">
        <p14:creationId xmlns:p14="http://schemas.microsoft.com/office/powerpoint/2010/main" val="1602142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División del Derecho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893175" cy="431800"/>
          </a:xfrm>
        </p:spPr>
        <p:txBody>
          <a:bodyPr/>
          <a:lstStyle/>
          <a:p>
            <a:pPr algn="r" eaLnBrk="1" hangingPunct="1">
              <a:spcBef>
                <a:spcPts val="5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000" dirty="0" err="1"/>
              <a:t>Ref</a:t>
            </a:r>
            <a:r>
              <a:rPr lang="cs-CZ" altLang="cs-CZ" sz="2000" dirty="0"/>
              <a:t>. </a:t>
            </a:r>
            <a:r>
              <a:rPr lang="cs-CZ" altLang="cs-CZ" sz="2000" dirty="0" err="1"/>
              <a:t>Bibliográfica</a:t>
            </a:r>
            <a:r>
              <a:rPr lang="cs-CZ" altLang="cs-CZ" sz="2000" dirty="0"/>
              <a:t>:  </a:t>
            </a:r>
            <a:r>
              <a:rPr lang="cs-CZ" altLang="cs-CZ" sz="2000" dirty="0" err="1">
                <a:latin typeface="Arial" charset="0"/>
              </a:rPr>
              <a:t>Lenguaje</a:t>
            </a:r>
            <a:r>
              <a:rPr lang="cs-CZ" altLang="cs-CZ" sz="2000" dirty="0">
                <a:latin typeface="Arial" charset="0"/>
              </a:rPr>
              <a:t> </a:t>
            </a:r>
            <a:r>
              <a:rPr lang="cs-CZ" altLang="cs-CZ" sz="2000" dirty="0" err="1">
                <a:latin typeface="Arial" charset="0"/>
              </a:rPr>
              <a:t>jurídico</a:t>
            </a:r>
            <a:endParaRPr lang="cs-CZ" altLang="cs-CZ" sz="2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8196" name="Line 3"/>
          <p:cNvSpPr>
            <a:spLocks noChangeShapeType="1"/>
          </p:cNvSpPr>
          <p:nvPr/>
        </p:nvSpPr>
        <p:spPr bwMode="auto">
          <a:xfrm>
            <a:off x="1" y="1052513"/>
            <a:ext cx="9144000" cy="1587"/>
          </a:xfrm>
          <a:prstGeom prst="line">
            <a:avLst/>
          </a:prstGeom>
          <a:noFill/>
          <a:ln w="5724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AutoShape 4"/>
          <p:cNvSpPr>
            <a:spLocks/>
          </p:cNvSpPr>
          <p:nvPr/>
        </p:nvSpPr>
        <p:spPr bwMode="auto">
          <a:xfrm>
            <a:off x="2916238" y="1700213"/>
            <a:ext cx="287337" cy="863600"/>
          </a:xfrm>
          <a:prstGeom prst="leftBrace">
            <a:avLst>
              <a:gd name="adj1" fmla="val 25046"/>
              <a:gd name="adj2" fmla="val 50704"/>
            </a:avLst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 b="0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50825" y="1916113"/>
            <a:ext cx="28813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spcBef>
                <a:spcPts val="1125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altLang="cs-CZ" b="0">
                <a:solidFill>
                  <a:srgbClr val="000000"/>
                </a:solidFill>
              </a:rPr>
              <a:t>a) Utilidad de la Relación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132138" y="1712913"/>
            <a:ext cx="2303462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spcBef>
                <a:spcPts val="1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cs-CZ" altLang="cs-CZ" b="0">
                <a:solidFill>
                  <a:srgbClr val="000000"/>
                </a:solidFill>
              </a:rPr>
              <a:t> Derecho Público</a:t>
            </a:r>
          </a:p>
          <a:p>
            <a:pPr eaLnBrk="1" hangingPunct="1">
              <a:spcBef>
                <a:spcPts val="1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cs-CZ" altLang="cs-CZ" b="0">
                <a:solidFill>
                  <a:srgbClr val="000000"/>
                </a:solidFill>
              </a:rPr>
              <a:t> Derecho Privado</a:t>
            </a:r>
          </a:p>
        </p:txBody>
      </p:sp>
      <p:sp>
        <p:nvSpPr>
          <p:cNvPr id="8199" name="AutoShape 7"/>
          <p:cNvSpPr>
            <a:spLocks/>
          </p:cNvSpPr>
          <p:nvPr/>
        </p:nvSpPr>
        <p:spPr bwMode="auto">
          <a:xfrm>
            <a:off x="1476375" y="2852738"/>
            <a:ext cx="287338" cy="3816350"/>
          </a:xfrm>
          <a:prstGeom prst="leftBrace">
            <a:avLst>
              <a:gd name="adj1" fmla="val 215459"/>
              <a:gd name="adj2" fmla="val 41181"/>
            </a:avLst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 b="0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50825" y="4221163"/>
            <a:ext cx="28813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spcBef>
                <a:spcPts val="1125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altLang="cs-CZ" b="0">
                <a:solidFill>
                  <a:srgbClr val="000000"/>
                </a:solidFill>
              </a:rPr>
              <a:t>b) Ámbito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835150" y="3709988"/>
            <a:ext cx="23034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spcBef>
                <a:spcPts val="1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cs-CZ" altLang="cs-CZ" b="0">
                <a:solidFill>
                  <a:srgbClr val="000000"/>
                </a:solidFill>
              </a:rPr>
              <a:t> Derecho Interno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836738" y="5942013"/>
            <a:ext cx="27352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spcBef>
                <a:spcPts val="1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cs-CZ" altLang="cs-CZ" b="0">
                <a:solidFill>
                  <a:srgbClr val="000000"/>
                </a:solidFill>
              </a:rPr>
              <a:t> Derecho Internacional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4429125" y="2781300"/>
            <a:ext cx="13668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spcBef>
                <a:spcPts val="1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cs-CZ" altLang="cs-CZ" b="0">
                <a:solidFill>
                  <a:srgbClr val="000000"/>
                </a:solidFill>
              </a:rPr>
              <a:t> Público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4429125" y="4862513"/>
            <a:ext cx="13668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spcBef>
                <a:spcPts val="1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cs-CZ" altLang="cs-CZ" b="0">
                <a:solidFill>
                  <a:srgbClr val="000000"/>
                </a:solidFill>
              </a:rPr>
              <a:t> Privado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5581650" y="1700213"/>
            <a:ext cx="2878138" cy="289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 marL="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cs-CZ" altLang="cs-CZ" sz="1400" b="0">
                <a:solidFill>
                  <a:srgbClr val="000000"/>
                </a:solidFill>
              </a:rPr>
              <a:t> Político/Constitucional</a:t>
            </a:r>
          </a:p>
          <a:p>
            <a:pPr eaLnBrk="1" hangingPunct="1"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cs-CZ" altLang="cs-CZ" sz="1400" b="0">
                <a:solidFill>
                  <a:srgbClr val="000000"/>
                </a:solidFill>
              </a:rPr>
              <a:t> Administrativo</a:t>
            </a:r>
          </a:p>
          <a:p>
            <a:pPr eaLnBrk="1" hangingPunct="1"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cs-CZ" altLang="cs-CZ" sz="1400" b="0">
                <a:solidFill>
                  <a:srgbClr val="000000"/>
                </a:solidFill>
              </a:rPr>
              <a:t> Procesal</a:t>
            </a:r>
          </a:p>
          <a:p>
            <a:pPr lvl="1" indent="0" eaLnBrk="1" hangingPunct="1"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cs-CZ" altLang="cs-CZ" sz="1400" b="0">
                <a:solidFill>
                  <a:srgbClr val="000000"/>
                </a:solidFill>
              </a:rPr>
              <a:t>Civil</a:t>
            </a:r>
          </a:p>
          <a:p>
            <a:pPr lvl="1" indent="0" eaLnBrk="1" hangingPunct="1"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cs-CZ" altLang="cs-CZ" sz="1400" b="0">
                <a:solidFill>
                  <a:srgbClr val="000000"/>
                </a:solidFill>
              </a:rPr>
              <a:t>Penal</a:t>
            </a:r>
          </a:p>
          <a:p>
            <a:pPr eaLnBrk="1" hangingPunct="1"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cs-CZ" altLang="cs-CZ" sz="1400" b="0">
                <a:solidFill>
                  <a:srgbClr val="000000"/>
                </a:solidFill>
              </a:rPr>
              <a:t> Penal o Criminal</a:t>
            </a:r>
          </a:p>
          <a:p>
            <a:pPr eaLnBrk="1" hangingPunct="1"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cs-CZ" altLang="cs-CZ" sz="1400" b="0">
                <a:solidFill>
                  <a:srgbClr val="000000"/>
                </a:solidFill>
              </a:rPr>
              <a:t> Del Trabajo</a:t>
            </a:r>
          </a:p>
          <a:p>
            <a:pPr eaLnBrk="1" hangingPunct="1"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cs-CZ" altLang="cs-CZ" sz="1400" b="0">
                <a:solidFill>
                  <a:srgbClr val="000000"/>
                </a:solidFill>
              </a:rPr>
              <a:t> Financiero</a:t>
            </a:r>
          </a:p>
          <a:p>
            <a:pPr eaLnBrk="1" hangingPunct="1"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cs-CZ" altLang="cs-CZ" sz="1400" b="0">
                <a:solidFill>
                  <a:srgbClr val="000000"/>
                </a:solidFill>
              </a:rPr>
              <a:t> Tributario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580063" y="4797425"/>
            <a:ext cx="2878137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cs-CZ" altLang="cs-CZ" sz="1400" b="0">
                <a:solidFill>
                  <a:srgbClr val="000000"/>
                </a:solidFill>
              </a:rPr>
              <a:t> Civil </a:t>
            </a:r>
          </a:p>
          <a:p>
            <a:pPr eaLnBrk="1" hangingPunct="1"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cs-CZ" altLang="cs-CZ" sz="1400" b="0">
                <a:solidFill>
                  <a:srgbClr val="000000"/>
                </a:solidFill>
              </a:rPr>
              <a:t> Mercantil (Agrario o Industrial)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4500563" y="5621338"/>
            <a:ext cx="1366837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spcBef>
                <a:spcPts val="1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cs-CZ" altLang="cs-CZ" b="0">
                <a:solidFill>
                  <a:srgbClr val="000000"/>
                </a:solidFill>
              </a:rPr>
              <a:t> Público</a:t>
            </a:r>
          </a:p>
          <a:p>
            <a:pPr eaLnBrk="1" hangingPunct="1">
              <a:spcBef>
                <a:spcPts val="1125"/>
              </a:spcBef>
            </a:pPr>
            <a:endParaRPr lang="cs-CZ" altLang="cs-CZ" b="0">
              <a:solidFill>
                <a:srgbClr val="000000"/>
              </a:solidFill>
            </a:endParaRPr>
          </a:p>
          <a:p>
            <a:pPr eaLnBrk="1" hangingPunct="1">
              <a:spcBef>
                <a:spcPts val="11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cs-CZ" altLang="cs-CZ" b="0">
                <a:solidFill>
                  <a:srgbClr val="000000"/>
                </a:solidFill>
              </a:rPr>
              <a:t> Privado</a:t>
            </a:r>
          </a:p>
        </p:txBody>
      </p:sp>
      <p:sp>
        <p:nvSpPr>
          <p:cNvPr id="8208" name="AutoShape 16"/>
          <p:cNvSpPr>
            <a:spLocks/>
          </p:cNvSpPr>
          <p:nvPr/>
        </p:nvSpPr>
        <p:spPr bwMode="auto">
          <a:xfrm>
            <a:off x="4140200" y="2781300"/>
            <a:ext cx="287338" cy="2736850"/>
          </a:xfrm>
          <a:prstGeom prst="leftBrace">
            <a:avLst>
              <a:gd name="adj1" fmla="val 154514"/>
              <a:gd name="adj2" fmla="val 41181"/>
            </a:avLst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 b="0"/>
          </a:p>
        </p:txBody>
      </p:sp>
      <p:sp>
        <p:nvSpPr>
          <p:cNvPr id="8209" name="AutoShape 17"/>
          <p:cNvSpPr>
            <a:spLocks/>
          </p:cNvSpPr>
          <p:nvPr/>
        </p:nvSpPr>
        <p:spPr bwMode="auto">
          <a:xfrm>
            <a:off x="4356100" y="5589588"/>
            <a:ext cx="287338" cy="1223962"/>
          </a:xfrm>
          <a:prstGeom prst="leftBrace">
            <a:avLst>
              <a:gd name="adj1" fmla="val 73479"/>
              <a:gd name="adj2" fmla="val 41181"/>
            </a:avLst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 b="0"/>
          </a:p>
        </p:txBody>
      </p:sp>
      <p:sp>
        <p:nvSpPr>
          <p:cNvPr id="8210" name="AutoShape 18"/>
          <p:cNvSpPr>
            <a:spLocks/>
          </p:cNvSpPr>
          <p:nvPr/>
        </p:nvSpPr>
        <p:spPr bwMode="auto">
          <a:xfrm>
            <a:off x="5437188" y="1773238"/>
            <a:ext cx="287337" cy="2736850"/>
          </a:xfrm>
          <a:prstGeom prst="leftBrace">
            <a:avLst>
              <a:gd name="adj1" fmla="val 154515"/>
              <a:gd name="adj2" fmla="val 44375"/>
            </a:avLst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 b="0"/>
          </a:p>
        </p:txBody>
      </p:sp>
      <p:sp>
        <p:nvSpPr>
          <p:cNvPr id="8211" name="AutoShape 19"/>
          <p:cNvSpPr>
            <a:spLocks/>
          </p:cNvSpPr>
          <p:nvPr/>
        </p:nvSpPr>
        <p:spPr bwMode="auto">
          <a:xfrm>
            <a:off x="5508625" y="4797425"/>
            <a:ext cx="287338" cy="719138"/>
          </a:xfrm>
          <a:prstGeom prst="leftBrace">
            <a:avLst>
              <a:gd name="adj1" fmla="val 35908"/>
              <a:gd name="adj2" fmla="val 41282"/>
            </a:avLst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 b="0"/>
          </a:p>
        </p:txBody>
      </p:sp>
    </p:spTree>
    <p:extLst>
      <p:ext uri="{BB962C8B-B14F-4D97-AF65-F5344CB8AC3E}">
        <p14:creationId xmlns:p14="http://schemas.microsoft.com/office/powerpoint/2010/main" val="7265250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199" grpId="0" animBg="1"/>
      <p:bldP spid="8208" grpId="0" animBg="1"/>
      <p:bldP spid="8209" grpId="0" animBg="1"/>
      <p:bldP spid="8210" grpId="0" animBg="1"/>
      <p:bldP spid="8211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</Words>
  <Application>Microsoft Office PowerPoint</Application>
  <PresentationFormat>Předvádění na obrazovce (4:3)</PresentationFormat>
  <Paragraphs>30</Paragraphs>
  <Slides>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Calibri</vt:lpstr>
      <vt:lpstr>Lucida Sans Unicode</vt:lpstr>
      <vt:lpstr>Times New Roman</vt:lpstr>
      <vt:lpstr>Motiv systému Office</vt:lpstr>
      <vt:lpstr>RAMAS DE DERECHO</vt:lpstr>
      <vt:lpstr>División del Derecho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División del Derecho</dc:title>
  <dc:creator>Veronika</dc:creator>
  <cp:lastModifiedBy>De Azevedo</cp:lastModifiedBy>
  <cp:revision>5</cp:revision>
  <dcterms:created xsi:type="dcterms:W3CDTF">2016-10-26T16:59:03Z</dcterms:created>
  <dcterms:modified xsi:type="dcterms:W3CDTF">2021-04-23T05:43:55Z</dcterms:modified>
</cp:coreProperties>
</file>