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8" r:id="rId3"/>
    <p:sldId id="257" r:id="rId4"/>
    <p:sldId id="259" r:id="rId5"/>
    <p:sldId id="260" r:id="rId6"/>
    <p:sldId id="261" r:id="rId7"/>
    <p:sldId id="262" r:id="rId8"/>
    <p:sldId id="263" r:id="rId9"/>
    <p:sldId id="264" r:id="rId10"/>
    <p:sldId id="265" r:id="rId11"/>
    <p:sldId id="306" r:id="rId12"/>
    <p:sldId id="266" r:id="rId13"/>
    <p:sldId id="267" r:id="rId14"/>
    <p:sldId id="284" r:id="rId15"/>
    <p:sldId id="294" r:id="rId16"/>
    <p:sldId id="295" r:id="rId17"/>
    <p:sldId id="285" r:id="rId18"/>
    <p:sldId id="299" r:id="rId19"/>
    <p:sldId id="286" r:id="rId20"/>
    <p:sldId id="300" r:id="rId21"/>
    <p:sldId id="307" r:id="rId22"/>
    <p:sldId id="287" r:id="rId23"/>
    <p:sldId id="301" r:id="rId24"/>
    <p:sldId id="288" r:id="rId25"/>
    <p:sldId id="302" r:id="rId26"/>
    <p:sldId id="289" r:id="rId27"/>
    <p:sldId id="303" r:id="rId28"/>
    <p:sldId id="304" r:id="rId29"/>
    <p:sldId id="305" r:id="rId30"/>
    <p:sldId id="290" r:id="rId31"/>
    <p:sldId id="291" r:id="rId32"/>
    <p:sldId id="297" r:id="rId33"/>
    <p:sldId id="298" r:id="rId34"/>
    <p:sldId id="296"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3/16/2021</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3/16/2021</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3/16/2021</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3/16/2021</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3/16/2021</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3/16/2021</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3/16/2021</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3/16/2021</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3/16/2021</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3/16/2021</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3/16/2021</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3/16/2021</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lideslive.com/38893273/agrese-z-pohledu-psychiatrie?locale=en" TargetMode="External"/><Relationship Id="rId2" Type="http://schemas.openxmlformats.org/officeDocument/2006/relationships/hyperlink" Target="http://www.rozhlas.cz/dvojka/jaktovidi/_zprava/cyril-hoschl-k-tragedii-na-zdarske-skole-slo-o-chorobny-priznak-nikoli-o-zlou-vuli--141088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e-psycholog.eu/pdf/stritesky.pdf"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zakonyprolidi.cz/cs/2009-40#f3921515"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www.zakonyprolidi.cz/cs/1999-359#p10-4"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youtube.com/watch?v=crtpAozyWu4"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pPr marL="0" indent="0">
              <a:buNone/>
            </a:pPr>
            <a:r>
              <a:rPr lang="cs-CZ" sz="2800" dirty="0" err="1"/>
              <a:t>Vevera</a:t>
            </a:r>
            <a:r>
              <a:rPr lang="cs-CZ" sz="2800" dirty="0"/>
              <a:t> (2015)</a:t>
            </a:r>
          </a:p>
          <a:p>
            <a:pPr marL="0" indent="0">
              <a:buNone/>
            </a:pPr>
            <a:r>
              <a:rPr lang="cs-CZ" sz="2800" dirty="0"/>
              <a:t>47% násilného chování proti rodině</a:t>
            </a:r>
          </a:p>
          <a:p>
            <a:pPr marL="0" indent="0">
              <a:buNone/>
            </a:pPr>
            <a:r>
              <a:rPr lang="cs-CZ" sz="2800" dirty="0"/>
              <a:t>27 % násilného chování proti personálu</a:t>
            </a:r>
          </a:p>
          <a:p>
            <a:pPr marL="0" indent="0">
              <a:buNone/>
            </a:pPr>
            <a:r>
              <a:rPr lang="cs-CZ" sz="2800" dirty="0"/>
              <a:t>61 % násilného chování je vyvoláno vnějším impulzem v kombinaci se zvýšenou impulzivitou způsobenou duševním onemocněním.</a:t>
            </a:r>
          </a:p>
          <a:p>
            <a:endParaRPr lang="cs-CZ" dirty="0"/>
          </a:p>
        </p:txBody>
      </p:sp>
    </p:spTree>
    <p:extLst>
      <p:ext uri="{BB962C8B-B14F-4D97-AF65-F5344CB8AC3E}">
        <p14:creationId xmlns:p14="http://schemas.microsoft.com/office/powerpoint/2010/main" val="2792201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r>
              <a:rPr lang="cs-CZ" sz="2000" b="1" dirty="0"/>
              <a:t>Stříteský (2019)</a:t>
            </a:r>
          </a:p>
          <a:p>
            <a:endParaRPr lang="cs-CZ" dirty="0"/>
          </a:p>
        </p:txBody>
      </p:sp>
      <p:pic>
        <p:nvPicPr>
          <p:cNvPr id="4" name="Obrázek 3">
            <a:extLst>
              <a:ext uri="{FF2B5EF4-FFF2-40B4-BE49-F238E27FC236}">
                <a16:creationId xmlns:a16="http://schemas.microsoft.com/office/drawing/2014/main" id="{C8786169-34D3-4DC4-BCBD-F1BDE73777EE}"/>
              </a:ext>
            </a:extLst>
          </p:cNvPr>
          <p:cNvPicPr>
            <a:picLocks noChangeAspect="1"/>
          </p:cNvPicPr>
          <p:nvPr/>
        </p:nvPicPr>
        <p:blipFill>
          <a:blip r:embed="rId2"/>
          <a:stretch>
            <a:fillRect/>
          </a:stretch>
        </p:blipFill>
        <p:spPr>
          <a:xfrm>
            <a:off x="1718571" y="2552323"/>
            <a:ext cx="5966881" cy="3457002"/>
          </a:xfrm>
          <a:prstGeom prst="rect">
            <a:avLst/>
          </a:prstGeom>
        </p:spPr>
      </p:pic>
    </p:spTree>
    <p:extLst>
      <p:ext uri="{BB962C8B-B14F-4D97-AF65-F5344CB8AC3E}">
        <p14:creationId xmlns:p14="http://schemas.microsoft.com/office/powerpoint/2010/main" val="2068354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F0FBC-8D06-4F9C-90E0-F43DCA4B3FDD}"/>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E9EA3-EFB5-45CC-8ACD-DBBC3566E000}"/>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Lidé s duševním onemocněním jsou častěji obětí trestných činů než pachateli.</a:t>
            </a:r>
          </a:p>
          <a:p>
            <a:pPr>
              <a:buFont typeface="Wingdings" panose="05000000000000000000" pitchFamily="2" charset="2"/>
              <a:buChar char="q"/>
            </a:pPr>
            <a:r>
              <a:rPr lang="cs-CZ" sz="2800" dirty="0"/>
              <a:t> Samo duševní onemocnění často není hlavní faktor, který k trestné činnosti vede, je zde řada dalších vlivů.</a:t>
            </a:r>
          </a:p>
          <a:p>
            <a:pPr>
              <a:buFont typeface="Wingdings" panose="05000000000000000000" pitchFamily="2" charset="2"/>
              <a:buChar char="q"/>
            </a:pPr>
            <a:r>
              <a:rPr lang="cs-CZ" sz="2800" dirty="0"/>
              <a:t> Obraz duševně nemocných jako násilnických a nevyzpytatelných individuí neodpovídá realitě.</a:t>
            </a:r>
          </a:p>
          <a:p>
            <a:pPr marL="0" indent="0">
              <a:buNone/>
            </a:pPr>
            <a:r>
              <a:rPr lang="cs-CZ" sz="2800" dirty="0"/>
              <a:t>Duševní onemocnění je závažným onemocněním a stejně jako jiná závažná onemocnění si bude vybírat daň na životech a zdraví.</a:t>
            </a:r>
          </a:p>
          <a:p>
            <a:pPr marL="0" indent="0">
              <a:buNone/>
            </a:pPr>
            <a:endParaRPr lang="cs-CZ" dirty="0"/>
          </a:p>
        </p:txBody>
      </p:sp>
    </p:spTree>
    <p:extLst>
      <p:ext uri="{BB962C8B-B14F-4D97-AF65-F5344CB8AC3E}">
        <p14:creationId xmlns:p14="http://schemas.microsoft.com/office/powerpoint/2010/main" val="34372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15D2D-56C2-4E16-A939-6586BA07ECE0}"/>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Zdroje</a:t>
            </a:r>
          </a:p>
        </p:txBody>
      </p:sp>
      <p:sp>
        <p:nvSpPr>
          <p:cNvPr id="3" name="Zástupný obsah 2">
            <a:extLst>
              <a:ext uri="{FF2B5EF4-FFF2-40B4-BE49-F238E27FC236}">
                <a16:creationId xmlns:a16="http://schemas.microsoft.com/office/drawing/2014/main" id="{0313D429-3BE5-401E-811F-D629CBFC159E}"/>
              </a:ext>
            </a:extLst>
          </p:cNvPr>
          <p:cNvSpPr>
            <a:spLocks noGrp="1"/>
          </p:cNvSpPr>
          <p:nvPr>
            <p:ph idx="1"/>
          </p:nvPr>
        </p:nvSpPr>
        <p:spPr/>
        <p:txBody>
          <a:bodyPr>
            <a:normAutofit fontScale="70000" lnSpcReduction="20000"/>
          </a:bodyPr>
          <a:lstStyle/>
          <a:p>
            <a:pPr marL="285750" indent="-285750">
              <a:buFont typeface="Arial" panose="020B0604020202020204" pitchFamily="34" charset="0"/>
              <a:buChar char="•"/>
            </a:pPr>
            <a:r>
              <a:rPr lang="cs-CZ" dirty="0" err="1"/>
              <a:t>Fazel</a:t>
            </a:r>
            <a:r>
              <a:rPr lang="cs-CZ" dirty="0"/>
              <a:t> S, </a:t>
            </a:r>
            <a:r>
              <a:rPr lang="cs-CZ" dirty="0" err="1"/>
              <a:t>Gulati</a:t>
            </a:r>
            <a:r>
              <a:rPr lang="cs-CZ" dirty="0"/>
              <a:t> G, </a:t>
            </a:r>
            <a:r>
              <a:rPr lang="cs-CZ" dirty="0" err="1"/>
              <a:t>Linsell</a:t>
            </a:r>
            <a:r>
              <a:rPr lang="cs-CZ" dirty="0"/>
              <a:t> L, </a:t>
            </a:r>
            <a:r>
              <a:rPr lang="cs-CZ" dirty="0" err="1"/>
              <a:t>Geddes</a:t>
            </a:r>
            <a:r>
              <a:rPr lang="cs-CZ" dirty="0"/>
              <a:t> JR, </a:t>
            </a:r>
            <a:r>
              <a:rPr lang="cs-CZ" dirty="0" err="1"/>
              <a:t>Grann</a:t>
            </a:r>
            <a:r>
              <a:rPr lang="cs-CZ" dirty="0"/>
              <a:t> M (2009) </a:t>
            </a:r>
            <a:r>
              <a:rPr lang="cs-CZ" dirty="0" err="1"/>
              <a:t>Schizophrenia</a:t>
            </a:r>
            <a:r>
              <a:rPr lang="cs-CZ" dirty="0"/>
              <a:t> and </a:t>
            </a:r>
            <a:r>
              <a:rPr lang="cs-CZ" dirty="0" err="1"/>
              <a:t>Violence</a:t>
            </a:r>
            <a:r>
              <a:rPr lang="cs-CZ" dirty="0"/>
              <a:t>: </a:t>
            </a:r>
            <a:r>
              <a:rPr lang="cs-CZ" dirty="0" err="1"/>
              <a:t>Systematic</a:t>
            </a:r>
            <a:r>
              <a:rPr lang="cs-CZ" dirty="0"/>
              <a:t> </a:t>
            </a:r>
            <a:r>
              <a:rPr lang="cs-CZ" dirty="0" err="1"/>
              <a:t>Review</a:t>
            </a:r>
            <a:r>
              <a:rPr lang="cs-CZ" dirty="0"/>
              <a:t> and Meta-</a:t>
            </a:r>
            <a:r>
              <a:rPr lang="cs-CZ" dirty="0" err="1"/>
              <a:t>Analysis</a:t>
            </a:r>
            <a:r>
              <a:rPr lang="cs-CZ" dirty="0"/>
              <a:t>. </a:t>
            </a:r>
            <a:r>
              <a:rPr lang="cs-CZ" dirty="0" err="1"/>
              <a:t>PLoS</a:t>
            </a:r>
            <a:r>
              <a:rPr lang="cs-CZ" dirty="0"/>
              <a:t> Med 6(8): e1000120. </a:t>
            </a:r>
            <a:r>
              <a:rPr lang="fr-FR" dirty="0"/>
              <a:t>doi:10.1371/journal.pmed.1000120</a:t>
            </a:r>
            <a:endParaRPr lang="cs-CZ" dirty="0"/>
          </a:p>
          <a:p>
            <a:pPr marL="285750" indent="-285750">
              <a:buFont typeface="Arial" panose="020B0604020202020204" pitchFamily="34" charset="0"/>
              <a:buChar char="•"/>
            </a:pPr>
            <a:r>
              <a:rPr lang="cs-CZ" dirty="0" err="1"/>
              <a:t>Steadman</a:t>
            </a:r>
            <a:r>
              <a:rPr lang="cs-CZ" dirty="0"/>
              <a:t> HJ, </a:t>
            </a:r>
            <a:r>
              <a:rPr lang="cs-CZ" dirty="0" err="1"/>
              <a:t>Mulvey</a:t>
            </a:r>
            <a:r>
              <a:rPr lang="cs-CZ" dirty="0"/>
              <a:t> EP, </a:t>
            </a:r>
            <a:r>
              <a:rPr lang="cs-CZ" dirty="0" err="1"/>
              <a:t>Monahan</a:t>
            </a:r>
            <a:r>
              <a:rPr lang="cs-CZ" dirty="0"/>
              <a:t> J, </a:t>
            </a:r>
            <a:r>
              <a:rPr lang="cs-CZ" dirty="0" err="1"/>
              <a:t>Robbins</a:t>
            </a:r>
            <a:r>
              <a:rPr lang="cs-CZ" dirty="0"/>
              <a:t> PC, </a:t>
            </a:r>
            <a:r>
              <a:rPr lang="cs-CZ" dirty="0" err="1"/>
              <a:t>Appelbaum</a:t>
            </a:r>
            <a:r>
              <a:rPr lang="cs-CZ" dirty="0"/>
              <a:t> PS, </a:t>
            </a:r>
            <a:r>
              <a:rPr lang="cs-CZ" dirty="0" err="1"/>
              <a:t>Grisso</a:t>
            </a:r>
            <a:r>
              <a:rPr lang="cs-CZ" dirty="0"/>
              <a:t> T, Roth LH, Silver E. </a:t>
            </a:r>
            <a:r>
              <a:rPr lang="cs-CZ" dirty="0" err="1"/>
              <a:t>Violence</a:t>
            </a:r>
            <a:r>
              <a:rPr lang="cs-CZ" dirty="0"/>
              <a:t> by </a:t>
            </a:r>
            <a:r>
              <a:rPr lang="cs-CZ" dirty="0" err="1"/>
              <a:t>people</a:t>
            </a:r>
            <a:r>
              <a:rPr lang="cs-CZ" dirty="0"/>
              <a:t> </a:t>
            </a:r>
            <a:r>
              <a:rPr lang="cs-CZ" dirty="0" err="1"/>
              <a:t>discharged</a:t>
            </a:r>
            <a:r>
              <a:rPr lang="cs-CZ" dirty="0"/>
              <a:t> </a:t>
            </a:r>
            <a:r>
              <a:rPr lang="cs-CZ" dirty="0" err="1"/>
              <a:t>from</a:t>
            </a:r>
            <a:r>
              <a:rPr lang="cs-CZ" dirty="0"/>
              <a:t> </a:t>
            </a:r>
            <a:r>
              <a:rPr lang="cs-CZ" dirty="0" err="1"/>
              <a:t>acute</a:t>
            </a:r>
            <a:r>
              <a:rPr lang="cs-CZ" dirty="0"/>
              <a:t> </a:t>
            </a:r>
            <a:r>
              <a:rPr lang="cs-CZ" dirty="0" err="1"/>
              <a:t>psychiatric</a:t>
            </a:r>
            <a:r>
              <a:rPr lang="cs-CZ" dirty="0"/>
              <a:t> </a:t>
            </a:r>
            <a:r>
              <a:rPr lang="cs-CZ" dirty="0" err="1"/>
              <a:t>inpatient</a:t>
            </a:r>
            <a:r>
              <a:rPr lang="cs-CZ" dirty="0"/>
              <a:t> </a:t>
            </a:r>
            <a:r>
              <a:rPr lang="cs-CZ" dirty="0" err="1"/>
              <a:t>facilities</a:t>
            </a:r>
            <a:r>
              <a:rPr lang="cs-CZ" dirty="0"/>
              <a:t> and by </a:t>
            </a:r>
            <a:r>
              <a:rPr lang="cs-CZ" dirty="0" err="1"/>
              <a:t>others</a:t>
            </a:r>
            <a:r>
              <a:rPr lang="cs-CZ" dirty="0"/>
              <a:t> in </a:t>
            </a:r>
            <a:r>
              <a:rPr lang="cs-CZ" dirty="0" err="1"/>
              <a:t>the</a:t>
            </a:r>
            <a:r>
              <a:rPr lang="cs-CZ" dirty="0"/>
              <a:t> </a:t>
            </a:r>
            <a:r>
              <a:rPr lang="cs-CZ" dirty="0" err="1"/>
              <a:t>same</a:t>
            </a:r>
            <a:r>
              <a:rPr lang="cs-CZ" dirty="0"/>
              <a:t> </a:t>
            </a:r>
            <a:r>
              <a:rPr lang="cs-CZ" dirty="0" err="1"/>
              <a:t>neighborhoods</a:t>
            </a:r>
            <a:r>
              <a:rPr lang="cs-CZ" dirty="0"/>
              <a:t>. Arch Gen Psychiatry 1998; 5: 393–401.</a:t>
            </a:r>
          </a:p>
          <a:p>
            <a:pPr marL="285750" indent="-285750">
              <a:buFont typeface="Arial" panose="020B0604020202020204" pitchFamily="34" charset="0"/>
              <a:buChar char="•"/>
            </a:pPr>
            <a:r>
              <a:rPr lang="cs-CZ" dirty="0" err="1"/>
              <a:t>Swanson</a:t>
            </a:r>
            <a:r>
              <a:rPr lang="cs-CZ" dirty="0"/>
              <a:t>, J. W., </a:t>
            </a:r>
            <a:r>
              <a:rPr lang="cs-CZ" dirty="0" err="1"/>
              <a:t>Holzer</a:t>
            </a:r>
            <a:r>
              <a:rPr lang="cs-CZ" dirty="0"/>
              <a:t> III, C. E., </a:t>
            </a:r>
            <a:r>
              <a:rPr lang="cs-CZ" dirty="0" err="1"/>
              <a:t>Ganju</a:t>
            </a:r>
            <a:r>
              <a:rPr lang="cs-CZ" dirty="0"/>
              <a:t>, V. K., &amp; </a:t>
            </a:r>
            <a:r>
              <a:rPr lang="cs-CZ" dirty="0" err="1"/>
              <a:t>Jono</a:t>
            </a:r>
            <a:r>
              <a:rPr lang="cs-CZ" dirty="0"/>
              <a:t>, R. T. (1990). </a:t>
            </a:r>
            <a:r>
              <a:rPr lang="cs-CZ" dirty="0" err="1"/>
              <a:t>Violence</a:t>
            </a:r>
            <a:r>
              <a:rPr lang="cs-CZ" dirty="0"/>
              <a:t> and </a:t>
            </a:r>
            <a:r>
              <a:rPr lang="cs-CZ" dirty="0" err="1"/>
              <a:t>psychiatric</a:t>
            </a:r>
            <a:r>
              <a:rPr lang="cs-CZ" dirty="0"/>
              <a:t> </a:t>
            </a:r>
            <a:r>
              <a:rPr lang="cs-CZ" dirty="0" err="1"/>
              <a:t>disorder</a:t>
            </a:r>
            <a:r>
              <a:rPr lang="cs-CZ" dirty="0"/>
              <a:t> in </a:t>
            </a:r>
            <a:r>
              <a:rPr lang="cs-CZ" dirty="0" err="1"/>
              <a:t>the</a:t>
            </a:r>
            <a:r>
              <a:rPr lang="cs-CZ" dirty="0"/>
              <a:t> </a:t>
            </a:r>
            <a:r>
              <a:rPr lang="cs-CZ" dirty="0" err="1"/>
              <a:t>community</a:t>
            </a:r>
            <a:r>
              <a:rPr lang="cs-CZ" dirty="0"/>
              <a:t>: evidence </a:t>
            </a:r>
            <a:r>
              <a:rPr lang="cs-CZ" dirty="0" err="1"/>
              <a:t>from</a:t>
            </a:r>
            <a:r>
              <a:rPr lang="cs-CZ" dirty="0"/>
              <a:t> </a:t>
            </a:r>
            <a:r>
              <a:rPr lang="cs-CZ" dirty="0" err="1"/>
              <a:t>the</a:t>
            </a:r>
            <a:r>
              <a:rPr lang="cs-CZ" dirty="0"/>
              <a:t> </a:t>
            </a:r>
            <a:r>
              <a:rPr lang="cs-CZ" dirty="0" err="1"/>
              <a:t>Epidemiologic</a:t>
            </a:r>
            <a:r>
              <a:rPr lang="cs-CZ" dirty="0"/>
              <a:t> </a:t>
            </a:r>
            <a:r>
              <a:rPr lang="cs-CZ" dirty="0" err="1"/>
              <a:t>Catchment</a:t>
            </a:r>
            <a:r>
              <a:rPr lang="cs-CZ" dirty="0"/>
              <a:t> Area </a:t>
            </a:r>
            <a:r>
              <a:rPr lang="cs-CZ" dirty="0" err="1"/>
              <a:t>surveys</a:t>
            </a:r>
            <a:r>
              <a:rPr lang="cs-CZ" dirty="0"/>
              <a:t>. </a:t>
            </a:r>
            <a:r>
              <a:rPr lang="cs-CZ" i="1" dirty="0" err="1"/>
              <a:t>Psychiatric</a:t>
            </a:r>
            <a:r>
              <a:rPr lang="cs-CZ" i="1" dirty="0"/>
              <a:t> </a:t>
            </a:r>
            <a:r>
              <a:rPr lang="cs-CZ" i="1" dirty="0" err="1"/>
              <a:t>Services</a:t>
            </a:r>
            <a:r>
              <a:rPr lang="cs-CZ" dirty="0"/>
              <a:t>, </a:t>
            </a:r>
            <a:r>
              <a:rPr lang="cs-CZ" i="1" dirty="0"/>
              <a:t>41</a:t>
            </a:r>
            <a:r>
              <a:rPr lang="cs-CZ" dirty="0"/>
              <a:t>(7), 761-770.</a:t>
            </a:r>
          </a:p>
          <a:p>
            <a:pPr marL="285750" indent="-285750">
              <a:buFont typeface="Arial" panose="020B0604020202020204" pitchFamily="34" charset="0"/>
              <a:buChar char="•"/>
            </a:pPr>
            <a:r>
              <a:rPr lang="cs-CZ" dirty="0" err="1"/>
              <a:t>Höshl</a:t>
            </a:r>
            <a:r>
              <a:rPr lang="cs-CZ" dirty="0"/>
              <a:t>, 2014, </a:t>
            </a:r>
            <a:r>
              <a:rPr lang="cs-CZ" dirty="0">
                <a:hlinkClick r:id="rId2"/>
              </a:rPr>
              <a:t>http://www.rozhlas.cz/dvojka/jaktovidi/_zprava/cyril-hoschl-k-tragedii-na-zdarske-skole-slo-o-chorobny-priznak-nikoli-o-zlou-vuli--1410880</a:t>
            </a:r>
            <a:endParaRPr lang="cs-CZ" dirty="0"/>
          </a:p>
          <a:p>
            <a:pPr marL="285750" indent="-285750">
              <a:buFont typeface="Arial" panose="020B0604020202020204" pitchFamily="34" charset="0"/>
              <a:buChar char="•"/>
            </a:pPr>
            <a:r>
              <a:rPr lang="cs-CZ" dirty="0" err="1"/>
              <a:t>Maniglio</a:t>
            </a:r>
            <a:r>
              <a:rPr lang="cs-CZ" dirty="0"/>
              <a:t>, R., 2009. Severe </a:t>
            </a:r>
            <a:r>
              <a:rPr lang="cs-CZ" dirty="0" err="1"/>
              <a:t>mental</a:t>
            </a:r>
            <a:r>
              <a:rPr lang="cs-CZ" dirty="0"/>
              <a:t> </a:t>
            </a:r>
            <a:r>
              <a:rPr lang="cs-CZ" dirty="0" err="1"/>
              <a:t>illness</a:t>
            </a:r>
            <a:r>
              <a:rPr lang="cs-CZ" dirty="0"/>
              <a:t> and </a:t>
            </a:r>
            <a:r>
              <a:rPr lang="cs-CZ" dirty="0" err="1"/>
              <a:t>criminal</a:t>
            </a:r>
            <a:r>
              <a:rPr lang="cs-CZ" dirty="0"/>
              <a:t> </a:t>
            </a:r>
            <a:r>
              <a:rPr lang="cs-CZ" dirty="0" err="1"/>
              <a:t>victimization</a:t>
            </a:r>
            <a:r>
              <a:rPr lang="cs-CZ" dirty="0"/>
              <a:t>: a </a:t>
            </a:r>
            <a:r>
              <a:rPr lang="cs-CZ" dirty="0" err="1"/>
              <a:t>systematic</a:t>
            </a:r>
            <a:r>
              <a:rPr lang="cs-CZ" dirty="0"/>
              <a:t> </a:t>
            </a:r>
            <a:r>
              <a:rPr lang="cs-CZ" dirty="0" err="1"/>
              <a:t>review</a:t>
            </a:r>
            <a:r>
              <a:rPr lang="cs-CZ" dirty="0"/>
              <a:t>. </a:t>
            </a:r>
            <a:r>
              <a:rPr lang="cs-CZ" i="1" dirty="0"/>
              <a:t>Acta </a:t>
            </a:r>
            <a:r>
              <a:rPr lang="cs-CZ" i="1" dirty="0" err="1"/>
              <a:t>Psychiatrica</a:t>
            </a:r>
            <a:r>
              <a:rPr lang="cs-CZ" i="1" dirty="0"/>
              <a:t> </a:t>
            </a:r>
            <a:r>
              <a:rPr lang="cs-CZ" i="1" dirty="0" err="1"/>
              <a:t>Scandinavica</a:t>
            </a:r>
            <a:r>
              <a:rPr lang="cs-CZ" dirty="0"/>
              <a:t>, </a:t>
            </a:r>
            <a:r>
              <a:rPr lang="cs-CZ" i="1" dirty="0"/>
              <a:t>119</a:t>
            </a:r>
            <a:r>
              <a:rPr lang="cs-CZ" dirty="0"/>
              <a:t>(3), pp.180-191.</a:t>
            </a:r>
          </a:p>
          <a:p>
            <a:pPr marL="285750" indent="-285750">
              <a:buFont typeface="Arial" panose="020B0604020202020204" pitchFamily="34" charset="0"/>
              <a:buChar char="•"/>
            </a:pPr>
            <a:r>
              <a:rPr lang="cs-CZ" dirty="0" err="1"/>
              <a:t>Vevera</a:t>
            </a:r>
            <a:r>
              <a:rPr lang="cs-CZ" dirty="0"/>
              <a:t> J., 2015. Agrese z pohledu psychiatrie. </a:t>
            </a:r>
            <a:r>
              <a:rPr lang="cs-CZ" dirty="0">
                <a:hlinkClick r:id="rId3"/>
              </a:rPr>
              <a:t>https://slideslive.com/38893273/agrese-z-pohledu-psychiatrie?locale=en</a:t>
            </a:r>
            <a:endParaRPr lang="cs-CZ" dirty="0"/>
          </a:p>
          <a:p>
            <a:pPr marL="285750" indent="-285750">
              <a:buFont typeface="Arial" panose="020B0604020202020204" pitchFamily="34" charset="0"/>
              <a:buChar char="•"/>
            </a:pPr>
            <a:r>
              <a:rPr lang="cs-CZ" dirty="0"/>
              <a:t>Stříteský, M., 2019. Tematická analýza 81 rozhodnutí o přípustnosti převzetí do zdravotnického ústavu se zaměřením na ochranu soukromí. In Filip Křepelka. Sborník z konference COFOLA 2019 Část X. Brno: Právnická fakulta Masarykovy univerzity, ISBN 978-80-210-9503-8.</a:t>
            </a:r>
          </a:p>
          <a:p>
            <a:endParaRPr lang="cs-CZ" dirty="0"/>
          </a:p>
        </p:txBody>
      </p:sp>
    </p:spTree>
    <p:extLst>
      <p:ext uri="{BB962C8B-B14F-4D97-AF65-F5344CB8AC3E}">
        <p14:creationId xmlns:p14="http://schemas.microsoft.com/office/powerpoint/2010/main" val="64116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D698F8-60E1-4855-9632-75AEA47C2280}"/>
              </a:ext>
            </a:extLst>
          </p:cNvPr>
          <p:cNvSpPr>
            <a:spLocks noGrp="1"/>
          </p:cNvSpPr>
          <p:nvPr>
            <p:ph type="ctrTitle"/>
          </p:nvPr>
        </p:nvSpPr>
        <p:spPr/>
        <p:txBody>
          <a:bodyPr/>
          <a:lstStyle/>
          <a:p>
            <a:r>
              <a:rPr lang="cs-CZ" dirty="0"/>
              <a:t>Mlčenlivost x oznamovací povinnost</a:t>
            </a:r>
          </a:p>
        </p:txBody>
      </p:sp>
      <p:sp>
        <p:nvSpPr>
          <p:cNvPr id="3" name="Podnadpis 2">
            <a:extLst>
              <a:ext uri="{FF2B5EF4-FFF2-40B4-BE49-F238E27FC236}">
                <a16:creationId xmlns:a16="http://schemas.microsoft.com/office/drawing/2014/main" id="{A0509C65-5C1A-4C67-B3D7-B7246C452FAE}"/>
              </a:ext>
            </a:extLst>
          </p:cNvPr>
          <p:cNvSpPr>
            <a:spLocks noGrp="1"/>
          </p:cNvSpPr>
          <p:nvPr>
            <p:ph type="subTitle" idx="1"/>
          </p:nvPr>
        </p:nvSpPr>
        <p:spPr/>
        <p:txBody>
          <a:bodyPr>
            <a:normAutofit lnSpcReduction="10000"/>
          </a:bodyPr>
          <a:lstStyle/>
          <a:p>
            <a:r>
              <a:rPr lang="cs-CZ" dirty="0">
                <a:hlinkClick r:id="rId2"/>
              </a:rPr>
              <a:t>Stříteský, M. (2017). ZAMYŠLENÍ NAD OZNAMOVACÍ POVINNOSTÍ PSYCHOLOGŮ JAKO PRACOVNÍKŮ V POMÁHAJÍCÍCH PROFESÍCH. </a:t>
            </a:r>
            <a:r>
              <a:rPr lang="cs-CZ" i="1" dirty="0">
                <a:hlinkClick r:id="rId2"/>
              </a:rPr>
              <a:t>E-psychologie</a:t>
            </a:r>
            <a:r>
              <a:rPr lang="cs-CZ" dirty="0">
                <a:hlinkClick r:id="rId2"/>
              </a:rPr>
              <a:t>, </a:t>
            </a:r>
            <a:r>
              <a:rPr lang="cs-CZ" i="1" dirty="0">
                <a:hlinkClick r:id="rId2"/>
              </a:rPr>
              <a:t>11</a:t>
            </a:r>
            <a:r>
              <a:rPr lang="cs-CZ" dirty="0">
                <a:hlinkClick r:id="rId2"/>
              </a:rPr>
              <a:t>(4).</a:t>
            </a:r>
            <a:endParaRPr lang="cs-CZ" dirty="0"/>
          </a:p>
        </p:txBody>
      </p:sp>
    </p:spTree>
    <p:extLst>
      <p:ext uri="{BB962C8B-B14F-4D97-AF65-F5344CB8AC3E}">
        <p14:creationId xmlns:p14="http://schemas.microsoft.com/office/powerpoint/2010/main" val="118312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1D83C5-E157-405D-9E84-CB7234DB927B}"/>
              </a:ext>
            </a:extLst>
          </p:cNvPr>
          <p:cNvSpPr>
            <a:spLocks noGrp="1"/>
          </p:cNvSpPr>
          <p:nvPr>
            <p:ph type="title"/>
          </p:nvPr>
        </p:nvSpPr>
        <p:spPr/>
        <p:txBody>
          <a:bodyPr/>
          <a:lstStyle/>
          <a:p>
            <a:r>
              <a:rPr lang="cs-CZ" dirty="0"/>
              <a:t>Mlčenlivost</a:t>
            </a:r>
          </a:p>
        </p:txBody>
      </p:sp>
      <p:sp>
        <p:nvSpPr>
          <p:cNvPr id="3" name="Zástupný obsah 2">
            <a:extLst>
              <a:ext uri="{FF2B5EF4-FFF2-40B4-BE49-F238E27FC236}">
                <a16:creationId xmlns:a16="http://schemas.microsoft.com/office/drawing/2014/main" id="{CEECA067-443B-456D-87DD-2F463B83FE25}"/>
              </a:ext>
            </a:extLst>
          </p:cNvPr>
          <p:cNvSpPr>
            <a:spLocks noGrp="1"/>
          </p:cNvSpPr>
          <p:nvPr>
            <p:ph idx="1"/>
          </p:nvPr>
        </p:nvSpPr>
        <p:spPr/>
        <p:txBody>
          <a:bodyPr>
            <a:normAutofit/>
          </a:bodyPr>
          <a:lstStyle/>
          <a:p>
            <a:r>
              <a:rPr lang="cs-CZ" sz="2800" dirty="0"/>
              <a:t>Povinnost zachovávat mlčenlivost vyplývá pro poskytovatele z § 51 odst. 5 zákona o zdravotních službách a dopadá na všechny skutečnosti, o kterých se dozvěděl v souvislosti s poskytováním zdravotních služeb. </a:t>
            </a:r>
          </a:p>
          <a:p>
            <a:endParaRPr lang="cs-CZ" sz="2800" dirty="0"/>
          </a:p>
        </p:txBody>
      </p:sp>
    </p:spTree>
    <p:extLst>
      <p:ext uri="{BB962C8B-B14F-4D97-AF65-F5344CB8AC3E}">
        <p14:creationId xmlns:p14="http://schemas.microsoft.com/office/powerpoint/2010/main" val="192691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C30AC-0F12-4AEF-8A0E-8331FD37E0B6}"/>
              </a:ext>
            </a:extLst>
          </p:cNvPr>
          <p:cNvSpPr>
            <a:spLocks noGrp="1"/>
          </p:cNvSpPr>
          <p:nvPr>
            <p:ph type="title"/>
          </p:nvPr>
        </p:nvSpPr>
        <p:spPr/>
        <p:txBody>
          <a:bodyPr/>
          <a:lstStyle/>
          <a:p>
            <a:r>
              <a:rPr lang="cs-CZ" dirty="0"/>
              <a:t>Mlčenlivost</a:t>
            </a:r>
          </a:p>
        </p:txBody>
      </p:sp>
      <p:sp>
        <p:nvSpPr>
          <p:cNvPr id="3" name="Zástupný obsah 2">
            <a:extLst>
              <a:ext uri="{FF2B5EF4-FFF2-40B4-BE49-F238E27FC236}">
                <a16:creationId xmlns:a16="http://schemas.microsoft.com/office/drawing/2014/main" id="{51C6E7E7-19BB-477C-BCD0-BAD839CE1D19}"/>
              </a:ext>
            </a:extLst>
          </p:cNvPr>
          <p:cNvSpPr>
            <a:spLocks noGrp="1"/>
          </p:cNvSpPr>
          <p:nvPr>
            <p:ph idx="1"/>
          </p:nvPr>
        </p:nvSpPr>
        <p:spPr/>
        <p:txBody>
          <a:bodyPr>
            <a:normAutofit fontScale="85000" lnSpcReduction="20000"/>
          </a:bodyPr>
          <a:lstStyle/>
          <a:p>
            <a:r>
              <a:rPr lang="cs-CZ" sz="3000" dirty="0"/>
              <a:t>Porušením povinné mlčenlivosti dle  § 51 odst. 3 a 4  zákona o zdravotních službách není zejména předávání informací o zdravotním stavu pacienta:</a:t>
            </a:r>
          </a:p>
          <a:p>
            <a:pPr lvl="0">
              <a:buFont typeface="Wingdings" panose="05000000000000000000" pitchFamily="2" charset="2"/>
              <a:buChar char="q"/>
            </a:pPr>
            <a:r>
              <a:rPr lang="cs-CZ" sz="3000" dirty="0"/>
              <a:t> nezbytných pro zajištění návaznosti poskytovaných zdravotních služeb,</a:t>
            </a:r>
          </a:p>
          <a:p>
            <a:pPr lvl="0">
              <a:buFont typeface="Wingdings" panose="05000000000000000000" pitchFamily="2" charset="2"/>
              <a:buChar char="q"/>
            </a:pPr>
            <a:r>
              <a:rPr lang="cs-CZ" sz="3000" dirty="0"/>
              <a:t> dále informací pro něž byl poskytovatel prokazatelně zproštěn mlčenlivosti pacientem,</a:t>
            </a:r>
          </a:p>
          <a:p>
            <a:pPr lvl="0">
              <a:buFont typeface="Wingdings" panose="05000000000000000000" pitchFamily="2" charset="2"/>
              <a:buChar char="q"/>
            </a:pPr>
            <a:r>
              <a:rPr lang="cs-CZ" sz="3000" dirty="0"/>
              <a:t> dále informací, které poskytovatel může, či dokonce musí poskytnout bez souhlasu pacienta podle dalších zákonů,</a:t>
            </a:r>
          </a:p>
          <a:p>
            <a:pPr lvl="0">
              <a:buFont typeface="Wingdings" panose="05000000000000000000" pitchFamily="2" charset="2"/>
              <a:buChar char="q"/>
            </a:pPr>
            <a:r>
              <a:rPr lang="cs-CZ" sz="3000" dirty="0"/>
              <a:t> a dále předávání informací soudu v rámci soudního sporu s pacientem, v rozsahu nezbytném pro ochranu práv poskytovatele.</a:t>
            </a:r>
          </a:p>
          <a:p>
            <a:endParaRPr lang="cs-CZ" dirty="0"/>
          </a:p>
        </p:txBody>
      </p:sp>
    </p:spTree>
    <p:extLst>
      <p:ext uri="{BB962C8B-B14F-4D97-AF65-F5344CB8AC3E}">
        <p14:creationId xmlns:p14="http://schemas.microsoft.com/office/powerpoint/2010/main" val="3800151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84F6EC-C1C0-4323-B3A8-42A32C0CDEE8}"/>
              </a:ext>
            </a:extLst>
          </p:cNvPr>
          <p:cNvSpPr>
            <a:spLocks noGrp="1"/>
          </p:cNvSpPr>
          <p:nvPr>
            <p:ph type="title"/>
          </p:nvPr>
        </p:nvSpPr>
        <p:spPr/>
        <p:txBody>
          <a:bodyPr/>
          <a:lstStyle/>
          <a:p>
            <a:r>
              <a:rPr lang="cs-CZ" dirty="0"/>
              <a:t>Mlčenlivost vs oznamovací povinnost</a:t>
            </a:r>
            <a:br>
              <a:rPr lang="cs-CZ" dirty="0"/>
            </a:br>
            <a:r>
              <a:rPr lang="cs-CZ" dirty="0"/>
              <a:t>Příklad 1</a:t>
            </a:r>
          </a:p>
        </p:txBody>
      </p:sp>
      <p:sp>
        <p:nvSpPr>
          <p:cNvPr id="3" name="Zástupný obsah 2">
            <a:extLst>
              <a:ext uri="{FF2B5EF4-FFF2-40B4-BE49-F238E27FC236}">
                <a16:creationId xmlns:a16="http://schemas.microsoft.com/office/drawing/2014/main" id="{EE85D035-B91B-4326-B0C7-FF2CD9F789B2}"/>
              </a:ext>
            </a:extLst>
          </p:cNvPr>
          <p:cNvSpPr>
            <a:spLocks noGrp="1"/>
          </p:cNvSpPr>
          <p:nvPr>
            <p:ph idx="1"/>
          </p:nvPr>
        </p:nvSpPr>
        <p:spPr/>
        <p:txBody>
          <a:bodyPr>
            <a:normAutofit/>
          </a:bodyPr>
          <a:lstStyle/>
          <a:p>
            <a:r>
              <a:rPr lang="cs-CZ" sz="2800" dirty="0"/>
              <a:t>Klientka se Vám svěří, že ji před pěti roky znásilnil známý. Nic nehlásila, protože se bála dalšího kontaktu s pachatelem. Stále je odhodlaná nic nehlásit.</a:t>
            </a:r>
          </a:p>
          <a:p>
            <a:endParaRPr lang="cs-CZ" sz="2800" dirty="0"/>
          </a:p>
          <a:p>
            <a:r>
              <a:rPr lang="cs-CZ" sz="2800" dirty="0"/>
              <a:t>https://forms.gle/Yuxj3TXmaoZdEap47</a:t>
            </a:r>
          </a:p>
        </p:txBody>
      </p:sp>
    </p:spTree>
    <p:extLst>
      <p:ext uri="{BB962C8B-B14F-4D97-AF65-F5344CB8AC3E}">
        <p14:creationId xmlns:p14="http://schemas.microsoft.com/office/powerpoint/2010/main" val="648093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284F6EC-C1C0-4323-B3A8-42A32C0CDEE8}"/>
              </a:ext>
            </a:extLst>
          </p:cNvPr>
          <p:cNvSpPr>
            <a:spLocks noGrp="1"/>
          </p:cNvSpPr>
          <p:nvPr>
            <p:ph type="title"/>
          </p:nvPr>
        </p:nvSpPr>
        <p:spPr/>
        <p:txBody>
          <a:bodyPr/>
          <a:lstStyle/>
          <a:p>
            <a:r>
              <a:rPr lang="cs-CZ" dirty="0"/>
              <a:t>Mlčenlivost vs oznamovací povinnost</a:t>
            </a:r>
            <a:br>
              <a:rPr lang="cs-CZ" dirty="0"/>
            </a:br>
            <a:r>
              <a:rPr lang="cs-CZ" dirty="0"/>
              <a:t>Příklad 1</a:t>
            </a:r>
          </a:p>
        </p:txBody>
      </p:sp>
      <p:sp>
        <p:nvSpPr>
          <p:cNvPr id="3" name="Zástupný obsah 2">
            <a:extLst>
              <a:ext uri="{FF2B5EF4-FFF2-40B4-BE49-F238E27FC236}">
                <a16:creationId xmlns:a16="http://schemas.microsoft.com/office/drawing/2014/main" id="{EE85D035-B91B-4326-B0C7-FF2CD9F789B2}"/>
              </a:ext>
            </a:extLst>
          </p:cNvPr>
          <p:cNvSpPr>
            <a:spLocks noGrp="1"/>
          </p:cNvSpPr>
          <p:nvPr>
            <p:ph idx="1"/>
          </p:nvPr>
        </p:nvSpPr>
        <p:spPr/>
        <p:txBody>
          <a:bodyPr>
            <a:normAutofit/>
          </a:bodyPr>
          <a:lstStyle/>
          <a:p>
            <a:r>
              <a:rPr lang="cs-CZ" sz="2400" dirty="0"/>
              <a:t>V prvním případě byla popsána situace klientky, která v průběhu terapie uvede, že byla znásilněna. Z dotazníkového šetření vyplynulo, že 23,3 % dotazovaných je přesvědčeno, že v takovém případě mají povinnost nahlásit znásilnění na policii. Znásilnění není uvedeno mezi trestnými činy uvedenými v § 386 trestního zákoníku a oznamovací povinnost, zde tak není dána. </a:t>
            </a:r>
          </a:p>
          <a:p>
            <a:endParaRPr lang="cs-CZ" sz="2800" dirty="0"/>
          </a:p>
        </p:txBody>
      </p:sp>
      <p:pic>
        <p:nvPicPr>
          <p:cNvPr id="5" name="Obrázek 4">
            <a:extLst>
              <a:ext uri="{FF2B5EF4-FFF2-40B4-BE49-F238E27FC236}">
                <a16:creationId xmlns:a16="http://schemas.microsoft.com/office/drawing/2014/main" id="{E11DE725-C05F-4097-B50F-9AC60B57821D}"/>
              </a:ext>
            </a:extLst>
          </p:cNvPr>
          <p:cNvPicPr>
            <a:picLocks noChangeAspect="1"/>
          </p:cNvPicPr>
          <p:nvPr/>
        </p:nvPicPr>
        <p:blipFill>
          <a:blip r:embed="rId2"/>
          <a:stretch>
            <a:fillRect/>
          </a:stretch>
        </p:blipFill>
        <p:spPr>
          <a:xfrm>
            <a:off x="7705099" y="4234356"/>
            <a:ext cx="4486901" cy="2505425"/>
          </a:xfrm>
          <a:prstGeom prst="rect">
            <a:avLst/>
          </a:prstGeom>
        </p:spPr>
      </p:pic>
    </p:spTree>
    <p:extLst>
      <p:ext uri="{BB962C8B-B14F-4D97-AF65-F5344CB8AC3E}">
        <p14:creationId xmlns:p14="http://schemas.microsoft.com/office/powerpoint/2010/main" val="138529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4BA9F-B9E1-4A1A-83DE-DEC07C8B6C4D}"/>
              </a:ext>
            </a:extLst>
          </p:cNvPr>
          <p:cNvSpPr>
            <a:spLocks noGrp="1"/>
          </p:cNvSpPr>
          <p:nvPr>
            <p:ph type="title"/>
          </p:nvPr>
        </p:nvSpPr>
        <p:spPr/>
        <p:txBody>
          <a:bodyPr/>
          <a:lstStyle/>
          <a:p>
            <a:r>
              <a:rPr lang="cs-CZ" dirty="0"/>
              <a:t>Mlčenlivost vs oznamovací povinnost Příklad 2</a:t>
            </a:r>
          </a:p>
        </p:txBody>
      </p:sp>
      <p:sp>
        <p:nvSpPr>
          <p:cNvPr id="3" name="Zástupný obsah 2">
            <a:extLst>
              <a:ext uri="{FF2B5EF4-FFF2-40B4-BE49-F238E27FC236}">
                <a16:creationId xmlns:a16="http://schemas.microsoft.com/office/drawing/2014/main" id="{2B305174-78A1-4D85-BC77-6A0EB19DE573}"/>
              </a:ext>
            </a:extLst>
          </p:cNvPr>
          <p:cNvSpPr>
            <a:spLocks noGrp="1"/>
          </p:cNvSpPr>
          <p:nvPr>
            <p:ph idx="1"/>
          </p:nvPr>
        </p:nvSpPr>
        <p:spPr/>
        <p:txBody>
          <a:bodyPr>
            <a:normAutofit fontScale="92500" lnSpcReduction="10000"/>
          </a:bodyPr>
          <a:lstStyle/>
          <a:p>
            <a:r>
              <a:rPr lang="cs-CZ" sz="2800" dirty="0"/>
              <a:t>Klientka, kterou znásilni známý, Vám později poskytne další informace (řešte bez ohledu na rozhodnutí v předchozí situaci). Jednou večer se klientka vracela domů autem a uviděla na chodníku pachatele, zatmělo se jí před očima, dupla na plyn a pachatele přejela, nikdo nic neviděl. Ze zpráv se dozvěděla, že byl na místě mrtvý. Vše se stalo už před několika lety, policie případ odložila. Klientka zatím nic hlásit nechce a to proto, že se sama stará o nezletilé děti, chce se sama udat, až děti budou dost velké na to, aby se o sebe postaraly samy.</a:t>
            </a:r>
          </a:p>
          <a:p>
            <a:r>
              <a:rPr lang="cs-CZ" sz="2800" dirty="0"/>
              <a:t>https://forms.gle/Nyhz2CCYu8fK6Ziu5</a:t>
            </a:r>
          </a:p>
        </p:txBody>
      </p:sp>
    </p:spTree>
    <p:extLst>
      <p:ext uri="{BB962C8B-B14F-4D97-AF65-F5344CB8AC3E}">
        <p14:creationId xmlns:p14="http://schemas.microsoft.com/office/powerpoint/2010/main" val="3869672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Duševní onemocnění a nebezpečnost</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165935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4BA9F-B9E1-4A1A-83DE-DEC07C8B6C4D}"/>
              </a:ext>
            </a:extLst>
          </p:cNvPr>
          <p:cNvSpPr>
            <a:spLocks noGrp="1"/>
          </p:cNvSpPr>
          <p:nvPr>
            <p:ph type="title"/>
          </p:nvPr>
        </p:nvSpPr>
        <p:spPr/>
        <p:txBody>
          <a:bodyPr/>
          <a:lstStyle/>
          <a:p>
            <a:r>
              <a:rPr lang="cs-CZ" dirty="0"/>
              <a:t>Mlčenlivost vs oznamovací povinnost Příklad 2</a:t>
            </a:r>
          </a:p>
        </p:txBody>
      </p:sp>
      <p:sp>
        <p:nvSpPr>
          <p:cNvPr id="3" name="Zástupný obsah 2">
            <a:extLst>
              <a:ext uri="{FF2B5EF4-FFF2-40B4-BE49-F238E27FC236}">
                <a16:creationId xmlns:a16="http://schemas.microsoft.com/office/drawing/2014/main" id="{2B305174-78A1-4D85-BC77-6A0EB19DE573}"/>
              </a:ext>
            </a:extLst>
          </p:cNvPr>
          <p:cNvSpPr>
            <a:spLocks noGrp="1"/>
          </p:cNvSpPr>
          <p:nvPr>
            <p:ph idx="1"/>
          </p:nvPr>
        </p:nvSpPr>
        <p:spPr/>
        <p:txBody>
          <a:bodyPr>
            <a:normAutofit/>
          </a:bodyPr>
          <a:lstStyle/>
          <a:p>
            <a:r>
              <a:rPr lang="cs-CZ" sz="2400" dirty="0"/>
              <a:t>V druhém případě byla popsána situace stejné klientky, která násilníka ve zkratovitém jednání přejela autem, čímž ho usmrtila. Jedná se o trestný čin zabití. Z dotazníkového šetření vyplynulo, že 84,4 %, dotazovaných je přesvědčeno, že v takovém případě mají povinnost nahlásit zabití na policii. Zabití není uvedeno mezi trestnými činy uvedenými v § 386 trestního zákoníku a oznamovací povinnost zde tak není dána</a:t>
            </a:r>
            <a:endParaRPr lang="cs-CZ" sz="2800" dirty="0"/>
          </a:p>
        </p:txBody>
      </p:sp>
      <p:pic>
        <p:nvPicPr>
          <p:cNvPr id="5" name="Obrázek 4">
            <a:extLst>
              <a:ext uri="{FF2B5EF4-FFF2-40B4-BE49-F238E27FC236}">
                <a16:creationId xmlns:a16="http://schemas.microsoft.com/office/drawing/2014/main" id="{BED9314F-8386-48D1-B1C8-04F12026320C}"/>
              </a:ext>
            </a:extLst>
          </p:cNvPr>
          <p:cNvPicPr>
            <a:picLocks noChangeAspect="1"/>
          </p:cNvPicPr>
          <p:nvPr/>
        </p:nvPicPr>
        <p:blipFill>
          <a:blip r:embed="rId2"/>
          <a:stretch>
            <a:fillRect/>
          </a:stretch>
        </p:blipFill>
        <p:spPr>
          <a:xfrm>
            <a:off x="6730738" y="4143892"/>
            <a:ext cx="5055909" cy="2476525"/>
          </a:xfrm>
          <a:prstGeom prst="rect">
            <a:avLst/>
          </a:prstGeom>
        </p:spPr>
      </p:pic>
    </p:spTree>
    <p:extLst>
      <p:ext uri="{BB962C8B-B14F-4D97-AF65-F5344CB8AC3E}">
        <p14:creationId xmlns:p14="http://schemas.microsoft.com/office/powerpoint/2010/main" val="2698094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34BA9F-B9E1-4A1A-83DE-DEC07C8B6C4D}"/>
              </a:ext>
            </a:extLst>
          </p:cNvPr>
          <p:cNvSpPr>
            <a:spLocks noGrp="1"/>
          </p:cNvSpPr>
          <p:nvPr>
            <p:ph type="title"/>
          </p:nvPr>
        </p:nvSpPr>
        <p:spPr/>
        <p:txBody>
          <a:bodyPr/>
          <a:lstStyle/>
          <a:p>
            <a:r>
              <a:rPr lang="cs-CZ" dirty="0"/>
              <a:t>§ 368 Trestního zákoníku </a:t>
            </a:r>
          </a:p>
        </p:txBody>
      </p:sp>
      <p:sp>
        <p:nvSpPr>
          <p:cNvPr id="3" name="Zástupný obsah 2">
            <a:extLst>
              <a:ext uri="{FF2B5EF4-FFF2-40B4-BE49-F238E27FC236}">
                <a16:creationId xmlns:a16="http://schemas.microsoft.com/office/drawing/2014/main" id="{2B305174-78A1-4D85-BC77-6A0EB19DE573}"/>
              </a:ext>
            </a:extLst>
          </p:cNvPr>
          <p:cNvSpPr>
            <a:spLocks noGrp="1"/>
          </p:cNvSpPr>
          <p:nvPr>
            <p:ph idx="1"/>
          </p:nvPr>
        </p:nvSpPr>
        <p:spPr/>
        <p:txBody>
          <a:bodyPr>
            <a:normAutofit/>
          </a:bodyPr>
          <a:lstStyle/>
          <a:p>
            <a:endParaRPr lang="cs-CZ" sz="2800" dirty="0"/>
          </a:p>
        </p:txBody>
      </p:sp>
      <p:pic>
        <p:nvPicPr>
          <p:cNvPr id="6" name="Obrázek 5">
            <a:extLst>
              <a:ext uri="{FF2B5EF4-FFF2-40B4-BE49-F238E27FC236}">
                <a16:creationId xmlns:a16="http://schemas.microsoft.com/office/drawing/2014/main" id="{AA3091E2-84AF-4B37-9755-D80DC72A53E8}"/>
              </a:ext>
            </a:extLst>
          </p:cNvPr>
          <p:cNvPicPr>
            <a:picLocks noChangeAspect="1"/>
          </p:cNvPicPr>
          <p:nvPr/>
        </p:nvPicPr>
        <p:blipFill>
          <a:blip r:embed="rId2"/>
          <a:stretch>
            <a:fillRect/>
          </a:stretch>
        </p:blipFill>
        <p:spPr>
          <a:xfrm>
            <a:off x="1428098" y="2108201"/>
            <a:ext cx="9335803" cy="3496163"/>
          </a:xfrm>
          <a:prstGeom prst="rect">
            <a:avLst/>
          </a:prstGeom>
        </p:spPr>
      </p:pic>
    </p:spTree>
    <p:extLst>
      <p:ext uri="{BB962C8B-B14F-4D97-AF65-F5344CB8AC3E}">
        <p14:creationId xmlns:p14="http://schemas.microsoft.com/office/powerpoint/2010/main" val="23877702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16A98-B819-4FCC-AC51-0A62E06F637B}"/>
              </a:ext>
            </a:extLst>
          </p:cNvPr>
          <p:cNvSpPr>
            <a:spLocks noGrp="1"/>
          </p:cNvSpPr>
          <p:nvPr>
            <p:ph type="title"/>
          </p:nvPr>
        </p:nvSpPr>
        <p:spPr/>
        <p:txBody>
          <a:bodyPr/>
          <a:lstStyle/>
          <a:p>
            <a:r>
              <a:rPr lang="cs-CZ" dirty="0"/>
              <a:t>Mlčenlivost vs oznamovací povinnost Příklad 3</a:t>
            </a:r>
          </a:p>
        </p:txBody>
      </p:sp>
      <p:sp>
        <p:nvSpPr>
          <p:cNvPr id="3" name="Zástupný obsah 2">
            <a:extLst>
              <a:ext uri="{FF2B5EF4-FFF2-40B4-BE49-F238E27FC236}">
                <a16:creationId xmlns:a16="http://schemas.microsoft.com/office/drawing/2014/main" id="{2F3AA87A-32A3-4D39-866D-5E1C70C76FEB}"/>
              </a:ext>
            </a:extLst>
          </p:cNvPr>
          <p:cNvSpPr>
            <a:spLocks noGrp="1"/>
          </p:cNvSpPr>
          <p:nvPr>
            <p:ph idx="1"/>
          </p:nvPr>
        </p:nvSpPr>
        <p:spPr/>
        <p:txBody>
          <a:bodyPr>
            <a:normAutofit fontScale="92500" lnSpcReduction="20000"/>
          </a:bodyPr>
          <a:lstStyle/>
          <a:p>
            <a:r>
              <a:rPr lang="cs-CZ" sz="2800" dirty="0"/>
              <a:t>V průběhu rozhovoru se Vám 17-ti letý mladistvý svěří, že se před rokem a půl vloupal do bytu a odcizil sbírku historických mincí. Sbírku prodal v zastavárně přibližně za 50.000 Kč, ale když se koukal, kolik by mince stály na internetu, tak zjistil, že mince by stály přibližně 500.000 Kč. Policie na nic nepřišla. Peníze propil, prohrál v automatech a utratil za drogy. Teď už je nějakou dobu “čistý“ a má opustit výchovný ústav, kam se dostal za jiné problémy. Zdá se, že se upřímně bojí, že až bude venku mohl by ho trestný čin “dohnat“ a ztížit mu např. přihlášení na školu, nebo působit problémy s prací. Bojí se vězení.</a:t>
            </a:r>
          </a:p>
          <a:p>
            <a:r>
              <a:rPr lang="cs-CZ" sz="2800" dirty="0"/>
              <a:t>https://forms.gle/udcq5iTeyEWc33kQ7</a:t>
            </a:r>
          </a:p>
        </p:txBody>
      </p:sp>
    </p:spTree>
    <p:extLst>
      <p:ext uri="{BB962C8B-B14F-4D97-AF65-F5344CB8AC3E}">
        <p14:creationId xmlns:p14="http://schemas.microsoft.com/office/powerpoint/2010/main" val="32631745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3916A98-B819-4FCC-AC51-0A62E06F637B}"/>
              </a:ext>
            </a:extLst>
          </p:cNvPr>
          <p:cNvSpPr>
            <a:spLocks noGrp="1"/>
          </p:cNvSpPr>
          <p:nvPr>
            <p:ph type="title"/>
          </p:nvPr>
        </p:nvSpPr>
        <p:spPr/>
        <p:txBody>
          <a:bodyPr/>
          <a:lstStyle/>
          <a:p>
            <a:r>
              <a:rPr lang="cs-CZ" dirty="0"/>
              <a:t>Mlčenlivost vs oznamovací povinnost Příklad 3</a:t>
            </a:r>
          </a:p>
        </p:txBody>
      </p:sp>
      <p:sp>
        <p:nvSpPr>
          <p:cNvPr id="3" name="Zástupný obsah 2">
            <a:extLst>
              <a:ext uri="{FF2B5EF4-FFF2-40B4-BE49-F238E27FC236}">
                <a16:creationId xmlns:a16="http://schemas.microsoft.com/office/drawing/2014/main" id="{2F3AA87A-32A3-4D39-866D-5E1C70C76FEB}"/>
              </a:ext>
            </a:extLst>
          </p:cNvPr>
          <p:cNvSpPr>
            <a:spLocks noGrp="1"/>
          </p:cNvSpPr>
          <p:nvPr>
            <p:ph idx="1"/>
          </p:nvPr>
        </p:nvSpPr>
        <p:spPr/>
        <p:txBody>
          <a:bodyPr>
            <a:normAutofit/>
          </a:bodyPr>
          <a:lstStyle/>
          <a:p>
            <a:r>
              <a:rPr lang="cs-CZ" sz="2400" dirty="0"/>
              <a:t>Ve třetím případě byla popsána situace, kdy mladistvý odcizil sbírku vzácných mincí a zmíní se o tom psychologovi. Z dotazníkového šetření vyplynulo, že 53,5 % dotazovaných je přesvědčeno, že v takovém případě mají povinnost nahlásit odcizení mincí policii. Mezi trestnými činy uvedenými v § 386 trestního zákoníku není uveden žádný, pod který by bylo možné odcizení mincí podřadit, a oznamovací povinnost zde tak není dána.</a:t>
            </a:r>
            <a:endParaRPr lang="cs-CZ" sz="2800" dirty="0"/>
          </a:p>
        </p:txBody>
      </p:sp>
      <p:pic>
        <p:nvPicPr>
          <p:cNvPr id="5" name="Obrázek 4">
            <a:extLst>
              <a:ext uri="{FF2B5EF4-FFF2-40B4-BE49-F238E27FC236}">
                <a16:creationId xmlns:a16="http://schemas.microsoft.com/office/drawing/2014/main" id="{013A5736-FA33-40F9-9470-670ED129724A}"/>
              </a:ext>
            </a:extLst>
          </p:cNvPr>
          <p:cNvPicPr>
            <a:picLocks noChangeAspect="1"/>
          </p:cNvPicPr>
          <p:nvPr/>
        </p:nvPicPr>
        <p:blipFill>
          <a:blip r:embed="rId2"/>
          <a:stretch>
            <a:fillRect/>
          </a:stretch>
        </p:blipFill>
        <p:spPr>
          <a:xfrm>
            <a:off x="7647941" y="4419260"/>
            <a:ext cx="4544059" cy="2438740"/>
          </a:xfrm>
          <a:prstGeom prst="rect">
            <a:avLst/>
          </a:prstGeom>
        </p:spPr>
      </p:pic>
    </p:spTree>
    <p:extLst>
      <p:ext uri="{BB962C8B-B14F-4D97-AF65-F5344CB8AC3E}">
        <p14:creationId xmlns:p14="http://schemas.microsoft.com/office/powerpoint/2010/main" val="17432676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BA42D-ACD1-4C62-B9ED-B8E26E2A4ED2}"/>
              </a:ext>
            </a:extLst>
          </p:cNvPr>
          <p:cNvSpPr>
            <a:spLocks noGrp="1"/>
          </p:cNvSpPr>
          <p:nvPr>
            <p:ph type="title"/>
          </p:nvPr>
        </p:nvSpPr>
        <p:spPr/>
        <p:txBody>
          <a:bodyPr/>
          <a:lstStyle/>
          <a:p>
            <a:r>
              <a:rPr lang="cs-CZ" dirty="0"/>
              <a:t>Mlčenlivost vs oznamovací povinnost Příklad 4</a:t>
            </a:r>
          </a:p>
        </p:txBody>
      </p:sp>
      <p:sp>
        <p:nvSpPr>
          <p:cNvPr id="3" name="Zástupný obsah 2">
            <a:extLst>
              <a:ext uri="{FF2B5EF4-FFF2-40B4-BE49-F238E27FC236}">
                <a16:creationId xmlns:a16="http://schemas.microsoft.com/office/drawing/2014/main" id="{CB14D5A4-27C4-4F0A-97D7-C09BB03ED363}"/>
              </a:ext>
            </a:extLst>
          </p:cNvPr>
          <p:cNvSpPr>
            <a:spLocks noGrp="1"/>
          </p:cNvSpPr>
          <p:nvPr>
            <p:ph idx="1"/>
          </p:nvPr>
        </p:nvSpPr>
        <p:spPr/>
        <p:txBody>
          <a:bodyPr>
            <a:normAutofit lnSpcReduction="10000"/>
          </a:bodyPr>
          <a:lstStyle/>
          <a:p>
            <a:r>
              <a:rPr lang="cs-CZ" sz="2800" dirty="0"/>
              <a:t>Pracujete v dětském domově, od více dětí slyšíte, že 16-ti letý chlapec T. s lehkým intelektovým postižením se stal terčem déle trvající šikany ze strany dalších dětí v ústavě. Děti strůjce šikany ale prý ze strachu nechtějí označit. Děti popisují jak mu skupina “šikanujících“ nadává, postrkuje ho, v noci ho v pravidelných intervalech chodí střídavě budit, plivou mu do jídla a pití, rozbíjí mu věci a říkají, že si je rozbil sám. Chlapec T je zamlklý, říká jen, že chce mít klid. Vychovatelé jsou bezradní, protože T ani další děti neoznačili “pachatele“ a uváděná šikana se údajně děje, když se nikdo nedívá.</a:t>
            </a:r>
          </a:p>
        </p:txBody>
      </p:sp>
    </p:spTree>
    <p:extLst>
      <p:ext uri="{BB962C8B-B14F-4D97-AF65-F5344CB8AC3E}">
        <p14:creationId xmlns:p14="http://schemas.microsoft.com/office/powerpoint/2010/main" val="10148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1BA42D-ACD1-4C62-B9ED-B8E26E2A4ED2}"/>
              </a:ext>
            </a:extLst>
          </p:cNvPr>
          <p:cNvSpPr>
            <a:spLocks noGrp="1"/>
          </p:cNvSpPr>
          <p:nvPr>
            <p:ph type="title"/>
          </p:nvPr>
        </p:nvSpPr>
        <p:spPr/>
        <p:txBody>
          <a:bodyPr/>
          <a:lstStyle/>
          <a:p>
            <a:r>
              <a:rPr lang="cs-CZ" dirty="0"/>
              <a:t>Mlčenlivost vs oznamovací povinnost Příklad 4</a:t>
            </a:r>
          </a:p>
        </p:txBody>
      </p:sp>
      <p:sp>
        <p:nvSpPr>
          <p:cNvPr id="3" name="Zástupný obsah 2">
            <a:extLst>
              <a:ext uri="{FF2B5EF4-FFF2-40B4-BE49-F238E27FC236}">
                <a16:creationId xmlns:a16="http://schemas.microsoft.com/office/drawing/2014/main" id="{CB14D5A4-27C4-4F0A-97D7-C09BB03ED363}"/>
              </a:ext>
            </a:extLst>
          </p:cNvPr>
          <p:cNvSpPr>
            <a:spLocks noGrp="1"/>
          </p:cNvSpPr>
          <p:nvPr>
            <p:ph idx="1"/>
          </p:nvPr>
        </p:nvSpPr>
        <p:spPr/>
        <p:txBody>
          <a:bodyPr>
            <a:normAutofit/>
          </a:bodyPr>
          <a:lstStyle/>
          <a:p>
            <a:r>
              <a:rPr lang="cs-CZ" sz="2400" dirty="0"/>
              <a:t>Ve čtvrtém případě byla popsána situace, kdy se psycholog dozví, že jedno dětí v kolektivu je terčem závažné šikany. Z dotazníkového šetření vyplynulo, že 30 % dotazovaných je přesvědčeno, že v takovém případě mají povinnost hlásit šikanu policii. Mezi trestnými činy uvedenými v § 386 trestního zákoníku není uveden žádný, pod který by bylo možné chování dětí podřadit, a oznamovací povinnost zde tak není dána.</a:t>
            </a:r>
            <a:endParaRPr lang="cs-CZ" sz="2800" dirty="0"/>
          </a:p>
        </p:txBody>
      </p:sp>
    </p:spTree>
    <p:extLst>
      <p:ext uri="{BB962C8B-B14F-4D97-AF65-F5344CB8AC3E}">
        <p14:creationId xmlns:p14="http://schemas.microsoft.com/office/powerpoint/2010/main" val="1617536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B39A0-1C34-4C88-A666-82E9162B21D6}"/>
              </a:ext>
            </a:extLst>
          </p:cNvPr>
          <p:cNvSpPr>
            <a:spLocks noGrp="1"/>
          </p:cNvSpPr>
          <p:nvPr>
            <p:ph type="title"/>
          </p:nvPr>
        </p:nvSpPr>
        <p:spPr/>
        <p:txBody>
          <a:bodyPr/>
          <a:lstStyle/>
          <a:p>
            <a:r>
              <a:rPr lang="cs-CZ" dirty="0"/>
              <a:t>Mlčenlivost vs oznamovací povinnost Příklad 5</a:t>
            </a:r>
          </a:p>
        </p:txBody>
      </p:sp>
      <p:sp>
        <p:nvSpPr>
          <p:cNvPr id="3" name="Zástupný obsah 2">
            <a:extLst>
              <a:ext uri="{FF2B5EF4-FFF2-40B4-BE49-F238E27FC236}">
                <a16:creationId xmlns:a16="http://schemas.microsoft.com/office/drawing/2014/main" id="{C1900D76-9C78-4448-ADD8-2876C3F81803}"/>
              </a:ext>
            </a:extLst>
          </p:cNvPr>
          <p:cNvSpPr>
            <a:spLocks noGrp="1"/>
          </p:cNvSpPr>
          <p:nvPr>
            <p:ph idx="1"/>
          </p:nvPr>
        </p:nvSpPr>
        <p:spPr/>
        <p:txBody>
          <a:bodyPr>
            <a:normAutofit/>
          </a:bodyPr>
          <a:lstStyle/>
          <a:p>
            <a:r>
              <a:rPr lang="cs-CZ" sz="2800" dirty="0"/>
              <a:t>Pracujete jako vězeňský psycholog. Vězeň se Vám svěří, že jeho spoluvězeň mu vypráví historky o tom, jak jednou v hospodské rvačce “dostal chlapa na vozík“. Vězeň, který měl zranění způsobit, je ve výkonu trestu za majetkovou trestnou činnost a za zranění nebyl nikdy stíhán, protože oběť ho prý neznala. </a:t>
            </a:r>
          </a:p>
        </p:txBody>
      </p:sp>
    </p:spTree>
    <p:extLst>
      <p:ext uri="{BB962C8B-B14F-4D97-AF65-F5344CB8AC3E}">
        <p14:creationId xmlns:p14="http://schemas.microsoft.com/office/powerpoint/2010/main" val="23252284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B39A0-1C34-4C88-A666-82E9162B21D6}"/>
              </a:ext>
            </a:extLst>
          </p:cNvPr>
          <p:cNvSpPr>
            <a:spLocks noGrp="1"/>
          </p:cNvSpPr>
          <p:nvPr>
            <p:ph type="title"/>
          </p:nvPr>
        </p:nvSpPr>
        <p:spPr/>
        <p:txBody>
          <a:bodyPr/>
          <a:lstStyle/>
          <a:p>
            <a:r>
              <a:rPr lang="cs-CZ" dirty="0"/>
              <a:t>Mlčenlivost vs oznamovací povinnost Příklad 5</a:t>
            </a:r>
          </a:p>
        </p:txBody>
      </p:sp>
      <p:sp>
        <p:nvSpPr>
          <p:cNvPr id="3" name="Zástupný obsah 2">
            <a:extLst>
              <a:ext uri="{FF2B5EF4-FFF2-40B4-BE49-F238E27FC236}">
                <a16:creationId xmlns:a16="http://schemas.microsoft.com/office/drawing/2014/main" id="{C1900D76-9C78-4448-ADD8-2876C3F81803}"/>
              </a:ext>
            </a:extLst>
          </p:cNvPr>
          <p:cNvSpPr>
            <a:spLocks noGrp="1"/>
          </p:cNvSpPr>
          <p:nvPr>
            <p:ph idx="1"/>
          </p:nvPr>
        </p:nvSpPr>
        <p:spPr/>
        <p:txBody>
          <a:bodyPr>
            <a:normAutofit/>
          </a:bodyPr>
          <a:lstStyle/>
          <a:p>
            <a:r>
              <a:rPr lang="cs-CZ" sz="2000" dirty="0"/>
              <a:t>V pátém případě byla popsána situace, kdy se vězeňský psycholog dozví, že spoluvězeň vězně, který s psychologem hovoří, měl v průběhu hospodské rvačky způsobit někomu vážnou újmu na zdraví a nebyl za to nikdy stíhán. Z dotazníkového šetření vyplynulo, že 41,19 % dotazovaných je přesvědčeno, že v takovém případě mají povinnost hlásit těžké ublížení na zdraví policii. Mezi trestnými činy uvedenými v § 386 trestního zákoníku těžké ublížení na zdraví nalezneme, oznamovací povinnost je zde tak dána za předpokladu, že psycholog vězni uvěří.</a:t>
            </a:r>
          </a:p>
          <a:p>
            <a:endParaRPr lang="cs-CZ" sz="2800" dirty="0"/>
          </a:p>
          <a:p>
            <a:r>
              <a:rPr lang="cs-CZ" dirty="0"/>
              <a:t>Důležité zde bude dokumentování setkání s klientem, z nějž by mělo být zřejmé, proč klientovi psycholog věří nebo ne. </a:t>
            </a:r>
          </a:p>
        </p:txBody>
      </p:sp>
    </p:spTree>
    <p:extLst>
      <p:ext uri="{BB962C8B-B14F-4D97-AF65-F5344CB8AC3E}">
        <p14:creationId xmlns:p14="http://schemas.microsoft.com/office/powerpoint/2010/main" val="18355330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B39A0-1C34-4C88-A666-82E9162B21D6}"/>
              </a:ext>
            </a:extLst>
          </p:cNvPr>
          <p:cNvSpPr>
            <a:spLocks noGrp="1"/>
          </p:cNvSpPr>
          <p:nvPr>
            <p:ph type="title"/>
          </p:nvPr>
        </p:nvSpPr>
        <p:spPr/>
        <p:txBody>
          <a:bodyPr/>
          <a:lstStyle/>
          <a:p>
            <a:r>
              <a:rPr lang="cs-CZ" dirty="0"/>
              <a:t>Mlčenlivost vs oznamovací povinnost Příklad 6</a:t>
            </a:r>
          </a:p>
        </p:txBody>
      </p:sp>
      <p:sp>
        <p:nvSpPr>
          <p:cNvPr id="3" name="Zástupný obsah 2">
            <a:extLst>
              <a:ext uri="{FF2B5EF4-FFF2-40B4-BE49-F238E27FC236}">
                <a16:creationId xmlns:a16="http://schemas.microsoft.com/office/drawing/2014/main" id="{C1900D76-9C78-4448-ADD8-2876C3F81803}"/>
              </a:ext>
            </a:extLst>
          </p:cNvPr>
          <p:cNvSpPr>
            <a:spLocks noGrp="1"/>
          </p:cNvSpPr>
          <p:nvPr>
            <p:ph idx="1"/>
          </p:nvPr>
        </p:nvSpPr>
        <p:spPr/>
        <p:txBody>
          <a:bodyPr>
            <a:normAutofit/>
          </a:bodyPr>
          <a:lstStyle/>
          <a:p>
            <a:pPr marL="0" indent="0">
              <a:buNone/>
            </a:pPr>
            <a:r>
              <a:rPr lang="cs-CZ" sz="2400" dirty="0"/>
              <a:t>Nezletilý se Vám svěří, že otčím pohlavně zneužíval ho a jeho dva mladší sourozence. Otčím je teď ve výkonu trestu odnětí svobody za majetkovou trestnou činnost a má si “odsedět“ pět let. Nezletilý nechce nic nahlašovat, protože se bojí, že by je vzali od mámy, která o zneužívání nejspíše věděla a navíc má strach z reakce okolí – uvádí, že u policie by vše popřel. Nezletilý se chce podle svých slov jen vypovídat.</a:t>
            </a:r>
          </a:p>
          <a:p>
            <a:pPr marL="0" indent="0">
              <a:buNone/>
            </a:pPr>
            <a:endParaRPr lang="cs-CZ" sz="2400" dirty="0"/>
          </a:p>
          <a:p>
            <a:pPr marL="0" indent="0">
              <a:buNone/>
            </a:pPr>
            <a:r>
              <a:rPr lang="cs-CZ" sz="2800" dirty="0"/>
              <a:t>https://forms.gle/bYez5xinfdXBTNWa7</a:t>
            </a:r>
          </a:p>
        </p:txBody>
      </p:sp>
    </p:spTree>
    <p:extLst>
      <p:ext uri="{BB962C8B-B14F-4D97-AF65-F5344CB8AC3E}">
        <p14:creationId xmlns:p14="http://schemas.microsoft.com/office/powerpoint/2010/main" val="12025664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4B39A0-1C34-4C88-A666-82E9162B21D6}"/>
              </a:ext>
            </a:extLst>
          </p:cNvPr>
          <p:cNvSpPr>
            <a:spLocks noGrp="1"/>
          </p:cNvSpPr>
          <p:nvPr>
            <p:ph type="title"/>
          </p:nvPr>
        </p:nvSpPr>
        <p:spPr/>
        <p:txBody>
          <a:bodyPr/>
          <a:lstStyle/>
          <a:p>
            <a:r>
              <a:rPr lang="cs-CZ" dirty="0"/>
              <a:t>Mlčenlivost vs oznamovací povinnost Příklad 6</a:t>
            </a:r>
          </a:p>
        </p:txBody>
      </p:sp>
      <p:sp>
        <p:nvSpPr>
          <p:cNvPr id="3" name="Zástupný obsah 2">
            <a:extLst>
              <a:ext uri="{FF2B5EF4-FFF2-40B4-BE49-F238E27FC236}">
                <a16:creationId xmlns:a16="http://schemas.microsoft.com/office/drawing/2014/main" id="{C1900D76-9C78-4448-ADD8-2876C3F81803}"/>
              </a:ext>
            </a:extLst>
          </p:cNvPr>
          <p:cNvSpPr>
            <a:spLocks noGrp="1"/>
          </p:cNvSpPr>
          <p:nvPr>
            <p:ph idx="1"/>
          </p:nvPr>
        </p:nvSpPr>
        <p:spPr/>
        <p:txBody>
          <a:bodyPr>
            <a:normAutofit/>
          </a:bodyPr>
          <a:lstStyle/>
          <a:p>
            <a:r>
              <a:rPr lang="cs-CZ" sz="2400" dirty="0"/>
              <a:t>V šestém případě byla popsána situace, kdy otčím, který je aktuálně ve výkonu trestu odnětí svobody, dříve pohlavně zneužíval nezletilého. Z dotazníkového šetření vyplynulo, že 72,1 % dotazovaných je přesvědčeno, že v takovém případě mají povinnost hlásit pohlavní zneužívání policii. Mezi trestnými činy uvedenými v § 386 trestního zákoníku není uvedeno pohlavní zneužívání, a oznamovací povinnost zde tak není dána. </a:t>
            </a:r>
            <a:endParaRPr lang="cs-CZ" sz="2800" dirty="0"/>
          </a:p>
        </p:txBody>
      </p:sp>
      <p:pic>
        <p:nvPicPr>
          <p:cNvPr id="5" name="Obrázek 4">
            <a:extLst>
              <a:ext uri="{FF2B5EF4-FFF2-40B4-BE49-F238E27FC236}">
                <a16:creationId xmlns:a16="http://schemas.microsoft.com/office/drawing/2014/main" id="{DACC0749-3934-4395-888E-6D66F8FA783B}"/>
              </a:ext>
            </a:extLst>
          </p:cNvPr>
          <p:cNvPicPr>
            <a:picLocks noChangeAspect="1"/>
          </p:cNvPicPr>
          <p:nvPr/>
        </p:nvPicPr>
        <p:blipFill>
          <a:blip r:embed="rId2"/>
          <a:stretch>
            <a:fillRect/>
          </a:stretch>
        </p:blipFill>
        <p:spPr>
          <a:xfrm>
            <a:off x="7032652" y="4103224"/>
            <a:ext cx="4763165" cy="2667372"/>
          </a:xfrm>
          <a:prstGeom prst="rect">
            <a:avLst/>
          </a:prstGeom>
        </p:spPr>
      </p:pic>
    </p:spTree>
    <p:extLst>
      <p:ext uri="{BB962C8B-B14F-4D97-AF65-F5344CB8AC3E}">
        <p14:creationId xmlns:p14="http://schemas.microsoft.com/office/powerpoint/2010/main" val="2303701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2EF05-FD21-45EF-98F2-2283C0AFE687}"/>
              </a:ext>
            </a:extLst>
          </p:cNvPr>
          <p:cNvSpPr>
            <a:spLocks noGrp="1"/>
          </p:cNvSpPr>
          <p:nvPr>
            <p:ph type="title"/>
          </p:nvPr>
        </p:nvSpPr>
        <p:spPr/>
        <p:txBody>
          <a:bodyPr/>
          <a:lstStyle/>
          <a:p>
            <a:r>
              <a:rPr lang="cs-CZ" dirty="0">
                <a:solidFill>
                  <a:schemeClr val="tx1"/>
                </a:solidFill>
                <a:effectLst>
                  <a:outerShdw blurRad="38100" dist="38100" dir="2700000" algn="tl">
                    <a:srgbClr val="C0C0C0"/>
                  </a:outerShdw>
                </a:effectLst>
              </a:rPr>
              <a:t>Duševní onemocnění a nebezpečnost</a:t>
            </a:r>
            <a:endParaRPr lang="cs-CZ" dirty="0"/>
          </a:p>
        </p:txBody>
      </p:sp>
      <p:sp>
        <p:nvSpPr>
          <p:cNvPr id="3" name="Zástupný obsah 2">
            <a:extLst>
              <a:ext uri="{FF2B5EF4-FFF2-40B4-BE49-F238E27FC236}">
                <a16:creationId xmlns:a16="http://schemas.microsoft.com/office/drawing/2014/main" id="{7A7199DF-5DD9-485C-8024-F48779B1967E}"/>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nemocný muž bodl v Brně svou matku nožem. </a:t>
            </a:r>
          </a:p>
          <a:p>
            <a:pPr>
              <a:buFont typeface="Wingdings" panose="05000000000000000000" pitchFamily="2" charset="2"/>
              <a:buChar char="q"/>
            </a:pPr>
            <a:r>
              <a:rPr lang="cs-CZ" sz="2800" dirty="0"/>
              <a:t> Paranoidní schizofrenik zavraždil svou přítelkyni po obrně.</a:t>
            </a:r>
          </a:p>
          <a:p>
            <a:pPr>
              <a:buFont typeface="Wingdings" panose="05000000000000000000" pitchFamily="2" charset="2"/>
              <a:buChar char="q"/>
            </a:pPr>
            <a:r>
              <a:rPr lang="cs-CZ" sz="2800" dirty="0"/>
              <a:t> Schizofrenik Robert </a:t>
            </a:r>
            <a:r>
              <a:rPr lang="cs-CZ" sz="2800" dirty="0" err="1"/>
              <a:t>Leicht</a:t>
            </a:r>
            <a:r>
              <a:rPr lang="cs-CZ" sz="2800" dirty="0"/>
              <a:t>: Holí utloukl Aleška</a:t>
            </a:r>
          </a:p>
          <a:p>
            <a:pPr>
              <a:buFont typeface="Wingdings" panose="05000000000000000000" pitchFamily="2" charset="2"/>
              <a:buChar char="q"/>
            </a:pPr>
            <a:r>
              <a:rPr lang="cs-CZ" sz="2800" dirty="0"/>
              <a:t> Schizofrenik v Kroměříži zkopal příbuzné, pak si vypíchl oko.</a:t>
            </a:r>
          </a:p>
          <a:p>
            <a:pPr>
              <a:buFont typeface="Wingdings" panose="05000000000000000000" pitchFamily="2" charset="2"/>
              <a:buChar char="q"/>
            </a:pPr>
            <a:r>
              <a:rPr lang="cs-CZ" sz="2800" dirty="0"/>
              <a:t> Kolik duševně nemocných se může změnit ve vraždící monstra?</a:t>
            </a:r>
          </a:p>
          <a:p>
            <a:r>
              <a:rPr lang="cs-CZ" sz="2800" b="1" dirty="0"/>
              <a:t>Co vede média k tvorbě tohoto obrazu duševně nemocných?</a:t>
            </a:r>
          </a:p>
          <a:p>
            <a:endParaRPr lang="cs-CZ" dirty="0"/>
          </a:p>
        </p:txBody>
      </p:sp>
    </p:spTree>
    <p:extLst>
      <p:ext uri="{BB962C8B-B14F-4D97-AF65-F5344CB8AC3E}">
        <p14:creationId xmlns:p14="http://schemas.microsoft.com/office/powerpoint/2010/main" val="32880713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D2A62A-1785-4032-B0BE-4B1AB48759B3}"/>
              </a:ext>
            </a:extLst>
          </p:cNvPr>
          <p:cNvSpPr>
            <a:spLocks noGrp="1"/>
          </p:cNvSpPr>
          <p:nvPr>
            <p:ph type="title"/>
          </p:nvPr>
        </p:nvSpPr>
        <p:spPr/>
        <p:txBody>
          <a:bodyPr/>
          <a:lstStyle/>
          <a:p>
            <a:r>
              <a:rPr lang="cs-CZ" dirty="0"/>
              <a:t>Oznamovací povinnost dle trestního zákoníku.</a:t>
            </a:r>
          </a:p>
        </p:txBody>
      </p:sp>
      <p:sp>
        <p:nvSpPr>
          <p:cNvPr id="3" name="Zástupný obsah 2">
            <a:extLst>
              <a:ext uri="{FF2B5EF4-FFF2-40B4-BE49-F238E27FC236}">
                <a16:creationId xmlns:a16="http://schemas.microsoft.com/office/drawing/2014/main" id="{36E4985A-B95F-4C89-B1BE-B6833B964A4E}"/>
              </a:ext>
            </a:extLst>
          </p:cNvPr>
          <p:cNvSpPr>
            <a:spLocks noGrp="1"/>
          </p:cNvSpPr>
          <p:nvPr>
            <p:ph idx="1"/>
          </p:nvPr>
        </p:nvSpPr>
        <p:spPr/>
        <p:txBody>
          <a:bodyPr>
            <a:normAutofit/>
          </a:bodyPr>
          <a:lstStyle/>
          <a:p>
            <a:r>
              <a:rPr lang="cs-CZ" sz="2800" dirty="0"/>
              <a:t>Oznamovací povinnost nedopadá na všechny trestné činy, ale jen na trestné činy výslovně vyjmenované v </a:t>
            </a:r>
            <a:r>
              <a:rPr lang="cs-CZ" sz="2800" dirty="0">
                <a:hlinkClick r:id="rId2"/>
              </a:rPr>
              <a:t>§ 367 trestního zákoníku</a:t>
            </a:r>
            <a:r>
              <a:rPr lang="cs-CZ" sz="2800" dirty="0"/>
              <a:t>. Zde je vhodné zvýraznit, že smyslem uvedeného ustanovení není ulehčovat práci policii a nabádat obyvatele k udavačství, ale chránit „zájem společnosti na boji s nejzávažnější kriminalitou odhalováním a postihem nejzávažnějších trestných činů a jejich pachatelů“</a:t>
            </a:r>
          </a:p>
        </p:txBody>
      </p:sp>
    </p:spTree>
    <p:extLst>
      <p:ext uri="{BB962C8B-B14F-4D97-AF65-F5344CB8AC3E}">
        <p14:creationId xmlns:p14="http://schemas.microsoft.com/office/powerpoint/2010/main" val="1416469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1B561D-A292-43B6-AAB5-7705BE1542A2}"/>
              </a:ext>
            </a:extLst>
          </p:cNvPr>
          <p:cNvSpPr>
            <a:spLocks noGrp="1"/>
          </p:cNvSpPr>
          <p:nvPr>
            <p:ph type="title"/>
          </p:nvPr>
        </p:nvSpPr>
        <p:spPr/>
        <p:txBody>
          <a:bodyPr/>
          <a:lstStyle/>
          <a:p>
            <a:r>
              <a:rPr lang="cs-CZ" dirty="0"/>
              <a:t>Mlčenlivost vs oznamovací povinnost</a:t>
            </a:r>
          </a:p>
        </p:txBody>
      </p:sp>
      <p:sp>
        <p:nvSpPr>
          <p:cNvPr id="3" name="Zástupný obsah 2">
            <a:extLst>
              <a:ext uri="{FF2B5EF4-FFF2-40B4-BE49-F238E27FC236}">
                <a16:creationId xmlns:a16="http://schemas.microsoft.com/office/drawing/2014/main" id="{3639CD6D-7021-4889-B0FA-5F1C71D2B3AD}"/>
              </a:ext>
            </a:extLst>
          </p:cNvPr>
          <p:cNvSpPr>
            <a:spLocks noGrp="1"/>
          </p:cNvSpPr>
          <p:nvPr>
            <p:ph idx="1"/>
          </p:nvPr>
        </p:nvSpPr>
        <p:spPr/>
        <p:txBody>
          <a:bodyPr>
            <a:normAutofit/>
          </a:bodyPr>
          <a:lstStyle/>
          <a:p>
            <a:r>
              <a:rPr lang="cs-CZ" sz="2800" dirty="0"/>
              <a:t>Prvním krokem, který bychom měli učinit, je tedy ptát se sám sebe, zda to, že neoznámíme určitý trestný čin, je společensky nebezpečným jednáním, které ohrožuje „zájem společnosti na boji s nejzávažnější kriminalitou odhalováním a postihem nejzávažnějších trestných činů a jejich pachatelů“. Pokud si odpovíme záporně, neměli bychom mít obavy, že budeme za neoznámení trestného činu stíháni.</a:t>
            </a:r>
          </a:p>
        </p:txBody>
      </p:sp>
    </p:spTree>
    <p:extLst>
      <p:ext uri="{BB962C8B-B14F-4D97-AF65-F5344CB8AC3E}">
        <p14:creationId xmlns:p14="http://schemas.microsoft.com/office/powerpoint/2010/main" val="2576027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ale stanovují i další předpisy</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lnSpcReduction="10000"/>
          </a:bodyPr>
          <a:lstStyle/>
          <a:p>
            <a:r>
              <a:rPr lang="cs-CZ" dirty="0"/>
              <a:t>zákon o zdravotních službách, v § 45 odst. 4 písm. b) stanoví poskytovateli zdravotních služeb povinnost informovat Policii České republiky o tom, že pacient svévolně opustil zdravotnické zařízení lůžkové péče, pokud je přerušením poskytování zdravotních služeb vážně ohroženo zdraví nebo život pacienta nebo třetích osob.</a:t>
            </a:r>
          </a:p>
          <a:p>
            <a:pPr lvl="0"/>
            <a:r>
              <a:rPr lang="cs-CZ" dirty="0"/>
              <a:t>zákon č. 119/2002 Sb., o zbraních, ve znění pozdějších předpisů, kde je v § 20a odst. 2 stanovena povinnost uvědomit policii o tom, že lékař nabyl přesvědčení, že držitel zbrojního průkazu je v takovém zdravotním stavu, v němž nakládání se zbraní představuje přímé ohrožení života nebo zdraví.</a:t>
            </a:r>
          </a:p>
          <a:p>
            <a:pPr lvl="0"/>
            <a:r>
              <a:rPr lang="cs-CZ" dirty="0"/>
              <a:t>zákon č. 359/1999 Sb., o sociálně právní ochraně dětí, ve znění pozdějších předpisů, kde je v </a:t>
            </a:r>
            <a:r>
              <a:rPr lang="cs-CZ" dirty="0">
                <a:hlinkClick r:id="rId2"/>
              </a:rPr>
              <a:t>§ 10 odst. 4 </a:t>
            </a:r>
            <a:r>
              <a:rPr lang="cs-CZ" dirty="0"/>
              <a:t>širokému okruhu osob stanovena povinnost oznámit orgánu sociálně právní ochrany dětí, že má v péči dítě, které je z pohledu uvedeného zákona považováno za ohrožené.</a:t>
            </a:r>
          </a:p>
          <a:p>
            <a:pPr marL="0" indent="0">
              <a:buNone/>
            </a:pPr>
            <a:endParaRPr lang="cs-CZ" dirty="0"/>
          </a:p>
        </p:txBody>
      </p:sp>
    </p:spTree>
    <p:extLst>
      <p:ext uri="{BB962C8B-B14F-4D97-AF65-F5344CB8AC3E}">
        <p14:creationId xmlns:p14="http://schemas.microsoft.com/office/powerpoint/2010/main" val="32538011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v USA</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fontScale="85000" lnSpcReduction="20000"/>
          </a:bodyPr>
          <a:lstStyle/>
          <a:p>
            <a:pPr marL="0" indent="0">
              <a:buNone/>
            </a:pPr>
            <a:r>
              <a:rPr lang="cs-CZ" dirty="0"/>
              <a:t>Oznamovací povinnost terapeuta byla v USA řešena v případu </a:t>
            </a:r>
            <a:r>
              <a:rPr lang="cs-CZ" dirty="0" err="1"/>
              <a:t>Tarasoff</a:t>
            </a:r>
            <a:r>
              <a:rPr lang="cs-CZ" dirty="0"/>
              <a:t> vs </a:t>
            </a:r>
            <a:r>
              <a:rPr lang="cs-CZ" dirty="0" err="1"/>
              <a:t>Regents</a:t>
            </a:r>
            <a:r>
              <a:rPr lang="cs-CZ" dirty="0"/>
              <a:t> </a:t>
            </a:r>
            <a:r>
              <a:rPr lang="cs-CZ" dirty="0" err="1"/>
              <a:t>of</a:t>
            </a:r>
            <a:r>
              <a:rPr lang="cs-CZ" dirty="0"/>
              <a:t> </a:t>
            </a:r>
            <a:r>
              <a:rPr lang="cs-CZ" dirty="0" err="1"/>
              <a:t>the</a:t>
            </a:r>
            <a:r>
              <a:rPr lang="cs-CZ" dirty="0"/>
              <a:t> University </a:t>
            </a:r>
            <a:r>
              <a:rPr lang="cs-CZ" dirty="0" err="1"/>
              <a:t>of</a:t>
            </a:r>
            <a:r>
              <a:rPr lang="cs-CZ" dirty="0"/>
              <a:t> </a:t>
            </a:r>
            <a:r>
              <a:rPr lang="cs-CZ" dirty="0" err="1"/>
              <a:t>California</a:t>
            </a:r>
            <a:r>
              <a:rPr lang="cs-CZ" dirty="0"/>
              <a:t>, v němž se řešila odpovědnost terapeuta, který neoznámil, že jeho klient plánuje vraždu/zabití.</a:t>
            </a:r>
          </a:p>
          <a:p>
            <a:pPr marL="0" indent="0">
              <a:buNone/>
            </a:pPr>
            <a:r>
              <a:rPr lang="cs-CZ" dirty="0"/>
              <a:t>V českém prostředí by terapeut byl pravděpodobně trestně odpovědný za nepřekažení trestného činu. Jak se na to koukají v USA najdete shrnuté např. ve videu zde:</a:t>
            </a:r>
            <a:br>
              <a:rPr lang="cs-CZ" dirty="0"/>
            </a:br>
            <a:r>
              <a:rPr lang="cs-CZ" dirty="0">
                <a:hlinkClick r:id="rId2">
                  <a:extLst>
                    <a:ext uri="{A12FA001-AC4F-418D-AE19-62706E023703}">
                      <ahyp:hlinkClr xmlns:ahyp="http://schemas.microsoft.com/office/drawing/2018/hyperlinkcolor" val="tx"/>
                    </a:ext>
                  </a:extLst>
                </a:hlinkClick>
              </a:rPr>
              <a:t>https://www.youtube.com/</a:t>
            </a:r>
            <a:r>
              <a:rPr lang="cs-CZ" dirty="0" err="1">
                <a:hlinkClick r:id="rId2">
                  <a:extLst>
                    <a:ext uri="{A12FA001-AC4F-418D-AE19-62706E023703}">
                      <ahyp:hlinkClr xmlns:ahyp="http://schemas.microsoft.com/office/drawing/2018/hyperlinkcolor" val="tx"/>
                    </a:ext>
                  </a:extLst>
                </a:hlinkClick>
              </a:rPr>
              <a:t>watch?v</a:t>
            </a:r>
            <a:r>
              <a:rPr lang="cs-CZ" dirty="0">
                <a:hlinkClick r:id="rId2">
                  <a:extLst>
                    <a:ext uri="{A12FA001-AC4F-418D-AE19-62706E023703}">
                      <ahyp:hlinkClr xmlns:ahyp="http://schemas.microsoft.com/office/drawing/2018/hyperlinkcolor" val="tx"/>
                    </a:ext>
                  </a:extLst>
                </a:hlinkClick>
              </a:rPr>
              <a:t>=crtpAozyWu4</a:t>
            </a:r>
            <a:r>
              <a:rPr lang="cs-CZ" dirty="0"/>
              <a:t>.</a:t>
            </a:r>
          </a:p>
          <a:p>
            <a:pPr marL="0" indent="0">
              <a:buNone/>
            </a:pPr>
            <a:r>
              <a:rPr lang="cs-CZ" dirty="0"/>
              <a:t>V závěru videa jsou formulována na tři doporučení ve vztahu k oznamovací povinnosti, s nimiž se ztotožňuji:</a:t>
            </a:r>
          </a:p>
          <a:p>
            <a:pPr>
              <a:buFont typeface="Wingdings" panose="05000000000000000000" pitchFamily="2" charset="2"/>
              <a:buChar char="§"/>
            </a:pPr>
            <a:r>
              <a:rPr lang="cs-CZ" dirty="0"/>
              <a:t> Znát právní úpravu, která na Vás dopadá</a:t>
            </a:r>
          </a:p>
          <a:p>
            <a:pPr>
              <a:buFont typeface="Wingdings" panose="05000000000000000000" pitchFamily="2" charset="2"/>
              <a:buChar char="§"/>
            </a:pPr>
            <a:r>
              <a:rPr lang="cs-CZ" dirty="0"/>
              <a:t> Pečlivě vést dokumentaci, aby bylo zřejmé, že postupuje v souladu s touto úpravou</a:t>
            </a:r>
          </a:p>
          <a:p>
            <a:pPr>
              <a:buFont typeface="Wingdings" panose="05000000000000000000" pitchFamily="2" charset="2"/>
              <a:buChar char="§"/>
            </a:pPr>
            <a:r>
              <a:rPr lang="cs-CZ" dirty="0"/>
              <a:t> Nejasné případy konzultovat v rámci supervize</a:t>
            </a:r>
          </a:p>
          <a:p>
            <a:pPr marL="0" indent="0">
              <a:buNone/>
            </a:pPr>
            <a:r>
              <a:rPr lang="cs-CZ" dirty="0"/>
              <a:t>Navíc doplňuji</a:t>
            </a:r>
          </a:p>
          <a:p>
            <a:pPr>
              <a:buFont typeface="Wingdings" panose="05000000000000000000" pitchFamily="2" charset="2"/>
              <a:buChar char="§"/>
            </a:pPr>
            <a:r>
              <a:rPr lang="cs-CZ" dirty="0"/>
              <a:t> Na počátku terapie informujete klienta o tom, jaké informace budete nuceni oznámit</a:t>
            </a:r>
          </a:p>
        </p:txBody>
      </p:sp>
    </p:spTree>
    <p:extLst>
      <p:ext uri="{BB962C8B-B14F-4D97-AF65-F5344CB8AC3E}">
        <p14:creationId xmlns:p14="http://schemas.microsoft.com/office/powerpoint/2010/main" val="3168327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A8D38-B05D-43C6-B948-F53A11A91589}"/>
              </a:ext>
            </a:extLst>
          </p:cNvPr>
          <p:cNvSpPr>
            <a:spLocks noGrp="1"/>
          </p:cNvSpPr>
          <p:nvPr>
            <p:ph type="title"/>
          </p:nvPr>
        </p:nvSpPr>
        <p:spPr>
          <a:xfrm>
            <a:off x="1097280" y="286603"/>
            <a:ext cx="10058400" cy="1450757"/>
          </a:xfrm>
        </p:spPr>
        <p:txBody>
          <a:bodyPr>
            <a:normAutofit/>
          </a:bodyPr>
          <a:lstStyle/>
          <a:p>
            <a:r>
              <a:rPr lang="cs-CZ" dirty="0">
                <a:effectLst>
                  <a:outerShdw blurRad="38100" dist="38100" dir="2700000" algn="tl">
                    <a:srgbClr val="000000">
                      <a:alpha val="43137"/>
                    </a:srgbClr>
                  </a:outerShdw>
                </a:effectLst>
              </a:rPr>
              <a:t>Holubová (2015) výzkum na 1350 studentech VŠ</a:t>
            </a:r>
          </a:p>
        </p:txBody>
      </p:sp>
      <p:pic>
        <p:nvPicPr>
          <p:cNvPr id="4" name="Zástupný obsah 3">
            <a:extLst>
              <a:ext uri="{FF2B5EF4-FFF2-40B4-BE49-F238E27FC236}">
                <a16:creationId xmlns:a16="http://schemas.microsoft.com/office/drawing/2014/main" id="{91862D96-D794-4BC8-BC7E-CD583BBA4730}"/>
              </a:ext>
            </a:extLst>
          </p:cNvPr>
          <p:cNvPicPr>
            <a:picLocks noGrp="1" noChangeAspect="1"/>
          </p:cNvPicPr>
          <p:nvPr>
            <p:ph idx="1"/>
          </p:nvPr>
        </p:nvPicPr>
        <p:blipFill>
          <a:blip r:embed="rId2"/>
          <a:stretch>
            <a:fillRect/>
          </a:stretch>
        </p:blipFill>
        <p:spPr>
          <a:xfrm>
            <a:off x="2046515" y="2079172"/>
            <a:ext cx="7213600" cy="4127054"/>
          </a:xfrm>
          <a:prstGeom prst="rect">
            <a:avLst/>
          </a:prstGeom>
        </p:spPr>
      </p:pic>
    </p:spTree>
    <p:extLst>
      <p:ext uri="{BB962C8B-B14F-4D97-AF65-F5344CB8AC3E}">
        <p14:creationId xmlns:p14="http://schemas.microsoft.com/office/powerpoint/2010/main" val="833719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B09F9-4101-4024-8972-2B14D9B065B3}"/>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Duševně nemocný je častěji obětí násilí než jeho pachatelem</a:t>
            </a:r>
          </a:p>
        </p:txBody>
      </p:sp>
      <p:sp>
        <p:nvSpPr>
          <p:cNvPr id="3" name="Zástupný obsah 2">
            <a:extLst>
              <a:ext uri="{FF2B5EF4-FFF2-40B4-BE49-F238E27FC236}">
                <a16:creationId xmlns:a16="http://schemas.microsoft.com/office/drawing/2014/main" id="{F0C63C45-C9E4-485A-9D78-F606AC8B4DEF}"/>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nemocní, a to i psychotičtí, jsou spíš častěji obětmi násilí než jeho pachateli. (</a:t>
            </a:r>
            <a:r>
              <a:rPr lang="cs-CZ" sz="2800" dirty="0" err="1"/>
              <a:t>Höshl</a:t>
            </a:r>
            <a:r>
              <a:rPr lang="cs-CZ" sz="2800" dirty="0"/>
              <a:t>, 2014)</a:t>
            </a:r>
          </a:p>
          <a:p>
            <a:pPr>
              <a:buFont typeface="Wingdings" panose="05000000000000000000" pitchFamily="2" charset="2"/>
              <a:buChar char="q"/>
            </a:pPr>
            <a:r>
              <a:rPr lang="cs-CZ" sz="2800" dirty="0"/>
              <a:t> Pouze 1 % obětí trestných činů je přesvědčeno, že pachatel je napadl, protože trpěl duševním onemocněním. (BBC, 2015)</a:t>
            </a:r>
          </a:p>
          <a:p>
            <a:pPr>
              <a:buFont typeface="Wingdings" panose="05000000000000000000" pitchFamily="2" charset="2"/>
              <a:buChar char="q"/>
            </a:pPr>
            <a:r>
              <a:rPr lang="cs-CZ" sz="2800" dirty="0"/>
              <a:t> Duševně nemocní se stávají násobně častěji oběťmi jak majetkových tak násilných trestných činů (</a:t>
            </a:r>
            <a:r>
              <a:rPr lang="cs-CZ" sz="2800" dirty="0" err="1"/>
              <a:t>Maniglio</a:t>
            </a:r>
            <a:r>
              <a:rPr lang="cs-CZ" sz="2800" dirty="0"/>
              <a:t>, 2009)</a:t>
            </a:r>
          </a:p>
          <a:p>
            <a:pPr marL="0" indent="0">
              <a:buNone/>
            </a:pPr>
            <a:r>
              <a:rPr lang="cs-CZ" sz="2800" b="1" dirty="0"/>
              <a:t>Každé duševní onemocnění ale není stejné?</a:t>
            </a:r>
          </a:p>
          <a:p>
            <a:endParaRPr lang="cs-CZ" dirty="0"/>
          </a:p>
        </p:txBody>
      </p:sp>
    </p:spTree>
    <p:extLst>
      <p:ext uri="{BB962C8B-B14F-4D97-AF65-F5344CB8AC3E}">
        <p14:creationId xmlns:p14="http://schemas.microsoft.com/office/powerpoint/2010/main" val="2053722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3E4E6-5AD6-457D-A3F8-F9F5041BD1A6}"/>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B57D137D-1D9F-4B5C-B80A-C415B3B7B0B3}"/>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a:t>
            </a:r>
            <a:r>
              <a:rPr lang="cs-CZ" sz="2800" dirty="0" err="1"/>
              <a:t>Fazel</a:t>
            </a:r>
            <a:r>
              <a:rPr lang="cs-CZ" sz="2800" dirty="0"/>
              <a:t> et al. (2009)</a:t>
            </a:r>
          </a:p>
          <a:p>
            <a:pPr>
              <a:buFont typeface="Wingdings" panose="05000000000000000000" pitchFamily="2" charset="2"/>
              <a:buChar char="q"/>
            </a:pPr>
            <a:r>
              <a:rPr lang="cs-CZ" sz="2800" dirty="0"/>
              <a:t> Meta analýza 20ti studií, které dohromady zkoumaly 18.423 osob</a:t>
            </a:r>
          </a:p>
          <a:p>
            <a:pPr>
              <a:buFont typeface="Wingdings" panose="05000000000000000000" pitchFamily="2" charset="2"/>
              <a:buChar char="q"/>
            </a:pPr>
            <a:r>
              <a:rPr lang="cs-CZ" sz="2800" dirty="0"/>
              <a:t> Byl zjištěn pozitivní vztah mezi psychotickým onemocněním a násilnou trestnou činností</a:t>
            </a:r>
          </a:p>
          <a:p>
            <a:pPr>
              <a:buFont typeface="Wingdings" panose="05000000000000000000" pitchFamily="2" charset="2"/>
              <a:buChar char="q"/>
            </a:pPr>
            <a:r>
              <a:rPr lang="cs-CZ" sz="2800" dirty="0"/>
              <a:t> Nicméně je zde řada mediátorů, které tento vztah ovlivňují, např. užívání návykových látek, častější bezdomovectví mezi lidmi s duševním onemocněním, frustrace, častější napadání ze strany okolí …</a:t>
            </a:r>
          </a:p>
        </p:txBody>
      </p:sp>
    </p:spTree>
    <p:extLst>
      <p:ext uri="{BB962C8B-B14F-4D97-AF65-F5344CB8AC3E}">
        <p14:creationId xmlns:p14="http://schemas.microsoft.com/office/powerpoint/2010/main" val="3019775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3573B-2AE0-464A-ACB6-4FCB07115062}"/>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0848B908-5598-4B0B-B048-B340078D2ED6}"/>
              </a:ext>
            </a:extLst>
          </p:cNvPr>
          <p:cNvSpPr>
            <a:spLocks noGrp="1"/>
          </p:cNvSpPr>
          <p:nvPr>
            <p:ph idx="1"/>
          </p:nvPr>
        </p:nvSpPr>
        <p:spPr/>
        <p:txBody>
          <a:bodyPr/>
          <a:lstStyle/>
          <a:p>
            <a:pPr marL="0" indent="0">
              <a:buNone/>
            </a:pPr>
            <a:r>
              <a:rPr lang="cs-CZ" sz="2800" b="1" dirty="0" err="1"/>
              <a:t>Swanson</a:t>
            </a:r>
            <a:r>
              <a:rPr lang="cs-CZ" sz="2800" b="1" dirty="0"/>
              <a:t> et al. (1990)</a:t>
            </a:r>
          </a:p>
          <a:p>
            <a:pPr marL="0" indent="0">
              <a:buNone/>
            </a:pPr>
            <a:r>
              <a:rPr lang="cs-CZ" sz="2800" dirty="0"/>
              <a:t>Alkoholici se násilného chování dopouští 2x častěji než schizofrenici</a:t>
            </a:r>
          </a:p>
          <a:p>
            <a:pPr marL="0" indent="0">
              <a:buNone/>
            </a:pPr>
            <a:r>
              <a:rPr lang="cs-CZ" sz="2800" dirty="0"/>
              <a:t>Uživatelé tvrdých drog téměř třikrát častěji</a:t>
            </a:r>
          </a:p>
          <a:p>
            <a:pPr marL="0" indent="0">
              <a:buNone/>
            </a:pPr>
            <a:endParaRPr lang="cs-CZ" dirty="0"/>
          </a:p>
        </p:txBody>
      </p:sp>
    </p:spTree>
    <p:extLst>
      <p:ext uri="{BB962C8B-B14F-4D97-AF65-F5344CB8AC3E}">
        <p14:creationId xmlns:p14="http://schemas.microsoft.com/office/powerpoint/2010/main" val="2476665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BAE05-4518-40D0-AB52-00AAA7051BBC}"/>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50ED1A98-9DAD-47F4-B227-3780D6BEE224}"/>
              </a:ext>
            </a:extLst>
          </p:cNvPr>
          <p:cNvSpPr>
            <a:spLocks noGrp="1"/>
          </p:cNvSpPr>
          <p:nvPr>
            <p:ph idx="1"/>
          </p:nvPr>
        </p:nvSpPr>
        <p:spPr/>
        <p:txBody>
          <a:bodyPr>
            <a:normAutofit lnSpcReduction="10000"/>
          </a:bodyPr>
          <a:lstStyle/>
          <a:p>
            <a:pPr marL="0" indent="0">
              <a:buNone/>
            </a:pPr>
            <a:r>
              <a:rPr lang="cs-CZ" sz="2800" dirty="0" err="1"/>
              <a:t>Vevera</a:t>
            </a:r>
            <a:r>
              <a:rPr lang="cs-CZ" sz="2800" dirty="0"/>
              <a:t> (2015) výzkum proveden na 158 pacientech, kteří byli srovnání s lidmi bez duševního onemocnění stejného věku, pohlaví a vzdělání.</a:t>
            </a:r>
          </a:p>
          <a:p>
            <a:pPr marL="0" indent="0">
              <a:buNone/>
            </a:pPr>
            <a:r>
              <a:rPr lang="cs-CZ" sz="2800" dirty="0"/>
              <a:t>42% pacientů (muži) se schizofrenií uvedlo, že se v posledním roce před hospitalizací dopustila násilného chování, v běžné populaci to bylo 16%. (ženy 39% a 14%)</a:t>
            </a:r>
          </a:p>
          <a:p>
            <a:pPr marL="0" indent="0">
              <a:buNone/>
            </a:pPr>
            <a:r>
              <a:rPr lang="cs-CZ" sz="2800" dirty="0"/>
              <a:t>29% pacientů (muži) se schizofrenií uvedlo, že se v posledním roce  stalo obětí násilí v běžné populaci to bylo 20%. (ženy 37% a 17%)</a:t>
            </a:r>
          </a:p>
          <a:p>
            <a:endParaRPr lang="cs-CZ" dirty="0"/>
          </a:p>
        </p:txBody>
      </p:sp>
    </p:spTree>
    <p:extLst>
      <p:ext uri="{BB962C8B-B14F-4D97-AF65-F5344CB8AC3E}">
        <p14:creationId xmlns:p14="http://schemas.microsoft.com/office/powerpoint/2010/main" val="826947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5828B-F9E7-43F5-82AE-2168D1C5D99A}"/>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57DF1-6667-4038-81FD-9749AC9FB83A}"/>
              </a:ext>
            </a:extLst>
          </p:cNvPr>
          <p:cNvSpPr>
            <a:spLocks noGrp="1"/>
          </p:cNvSpPr>
          <p:nvPr>
            <p:ph idx="1"/>
          </p:nvPr>
        </p:nvSpPr>
        <p:spPr/>
        <p:txBody>
          <a:bodyPr/>
          <a:lstStyle/>
          <a:p>
            <a:pPr marL="0" indent="0">
              <a:buNone/>
            </a:pPr>
            <a:r>
              <a:rPr lang="cs-CZ" sz="2800" dirty="0"/>
              <a:t>Laická představa nebezpečnosti „pouličních šílenců“ je mylná. </a:t>
            </a:r>
          </a:p>
          <a:p>
            <a:pPr marL="0" indent="0">
              <a:buNone/>
            </a:pPr>
            <a:r>
              <a:rPr lang="cs-CZ" sz="2800" dirty="0"/>
              <a:t>Drtivá většina násilných trestných činů byla u skupiny 1 316 pacientů, propuštěných z akutních psychiatrických oddělení a u kontrolní skupiny 519 osob ze stejné komunity, namířena proti rodinným příslušníkům a přátelům a odehrála se doma. (</a:t>
            </a:r>
            <a:r>
              <a:rPr lang="cs-CZ" sz="2800" dirty="0" err="1"/>
              <a:t>Steadman</a:t>
            </a:r>
            <a:r>
              <a:rPr lang="cs-CZ" sz="2800" dirty="0"/>
              <a:t> et al., 1998)</a:t>
            </a:r>
          </a:p>
          <a:p>
            <a:endParaRPr lang="cs-CZ" dirty="0"/>
          </a:p>
        </p:txBody>
      </p:sp>
    </p:spTree>
    <p:extLst>
      <p:ext uri="{BB962C8B-B14F-4D97-AF65-F5344CB8AC3E}">
        <p14:creationId xmlns:p14="http://schemas.microsoft.com/office/powerpoint/2010/main" val="1225009123"/>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9570</TotalTime>
  <Words>2498</Words>
  <Application>Microsoft Office PowerPoint</Application>
  <PresentationFormat>Širokoúhlá obrazovka</PresentationFormat>
  <Paragraphs>113</Paragraphs>
  <Slides>34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34</vt:i4>
      </vt:variant>
    </vt:vector>
  </HeadingPairs>
  <TitlesOfParts>
    <vt:vector size="39" baseType="lpstr">
      <vt:lpstr>Arial</vt:lpstr>
      <vt:lpstr>Calibri</vt:lpstr>
      <vt:lpstr>Calibri Light</vt:lpstr>
      <vt:lpstr>Wingdings</vt:lpstr>
      <vt:lpstr>RetrospectVTI</vt:lpstr>
      <vt:lpstr>Právo v klinické psychologii</vt:lpstr>
      <vt:lpstr>Duševní onemocnění a nebezpečnost</vt:lpstr>
      <vt:lpstr>Duševní onemocnění a nebezpečnost</vt:lpstr>
      <vt:lpstr>Holubová (2015) výzkum na 1350 studentech VŠ</vt:lpstr>
      <vt:lpstr>Duševně nemocný je častěji obětí násilí než jeho pachatelem</vt:lpstr>
      <vt:lpstr>Schizofrenie a násilí</vt:lpstr>
      <vt:lpstr>Schizofrenie a násilí</vt:lpstr>
      <vt:lpstr>Schizofrenie a násilí</vt:lpstr>
      <vt:lpstr>Schizofrenie a násilí</vt:lpstr>
      <vt:lpstr>Schizofrenie a násilí</vt:lpstr>
      <vt:lpstr>Schizofrenie a násilí</vt:lpstr>
      <vt:lpstr>Schizofrenie a násilí</vt:lpstr>
      <vt:lpstr>Zdroje</vt:lpstr>
      <vt:lpstr>Mlčenlivost x oznamovací povinnost</vt:lpstr>
      <vt:lpstr>Mlčenlivost</vt:lpstr>
      <vt:lpstr>Mlčenlivost</vt:lpstr>
      <vt:lpstr>Mlčenlivost vs oznamovací povinnost Příklad 1</vt:lpstr>
      <vt:lpstr>Mlčenlivost vs oznamovací povinnost Příklad 1</vt:lpstr>
      <vt:lpstr>Mlčenlivost vs oznamovací povinnost Příklad 2</vt:lpstr>
      <vt:lpstr>Mlčenlivost vs oznamovací povinnost Příklad 2</vt:lpstr>
      <vt:lpstr>§ 368 Trestního zákoníku </vt:lpstr>
      <vt:lpstr>Mlčenlivost vs oznamovací povinnost Příklad 3</vt:lpstr>
      <vt:lpstr>Mlčenlivost vs oznamovací povinnost Příklad 3</vt:lpstr>
      <vt:lpstr>Mlčenlivost vs oznamovací povinnost Příklad 4</vt:lpstr>
      <vt:lpstr>Mlčenlivost vs oznamovací povinnost Příklad 4</vt:lpstr>
      <vt:lpstr>Mlčenlivost vs oznamovací povinnost Příklad 5</vt:lpstr>
      <vt:lpstr>Mlčenlivost vs oznamovací povinnost Příklad 5</vt:lpstr>
      <vt:lpstr>Mlčenlivost vs oznamovací povinnost Příklad 6</vt:lpstr>
      <vt:lpstr>Mlčenlivost vs oznamovací povinnost Příklad 6</vt:lpstr>
      <vt:lpstr>Oznamovací povinnost dle trestního zákoníku.</vt:lpstr>
      <vt:lpstr>Mlčenlivost vs oznamovací povinnost</vt:lpstr>
      <vt:lpstr>Oznamovací povinnost ale stanovují i další předpisy</vt:lpstr>
      <vt:lpstr>Oznamovací povinnost v USA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15</cp:revision>
  <dcterms:created xsi:type="dcterms:W3CDTF">2019-09-30T13:42:57Z</dcterms:created>
  <dcterms:modified xsi:type="dcterms:W3CDTF">2021-03-23T07:02:28Z</dcterms:modified>
</cp:coreProperties>
</file>