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2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961C305-7938-4ABD-9F86-10C1D61529DC}" type="datetimeFigureOut">
              <a:rPr lang="en-US" smtClean="0"/>
              <a:t>26-Apr-21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3A05F86-11F9-424D-9B60-19E908C2A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941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1C305-7938-4ABD-9F86-10C1D61529DC}" type="datetimeFigureOut">
              <a:rPr lang="en-US" smtClean="0"/>
              <a:t>26-Apr-21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5F86-11F9-424D-9B60-19E908C2A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380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961C305-7938-4ABD-9F86-10C1D61529DC}" type="datetimeFigureOut">
              <a:rPr lang="en-US" smtClean="0"/>
              <a:t>26-Apr-21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3A05F86-11F9-424D-9B60-19E908C2A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347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1C305-7938-4ABD-9F86-10C1D61529DC}" type="datetimeFigureOut">
              <a:rPr lang="en-US" smtClean="0"/>
              <a:t>26-Apr-21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23A05F86-11F9-424D-9B60-19E908C2A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894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961C305-7938-4ABD-9F86-10C1D61529DC}" type="datetimeFigureOut">
              <a:rPr lang="en-US" smtClean="0"/>
              <a:t>26-Apr-21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3A05F86-11F9-424D-9B60-19E908C2A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152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1C305-7938-4ABD-9F86-10C1D61529DC}" type="datetimeFigureOut">
              <a:rPr lang="en-US" smtClean="0"/>
              <a:t>26-Apr-21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5F86-11F9-424D-9B60-19E908C2A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848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1C305-7938-4ABD-9F86-10C1D61529DC}" type="datetimeFigureOut">
              <a:rPr lang="en-US" smtClean="0"/>
              <a:t>26-Apr-21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5F86-11F9-424D-9B60-19E908C2A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85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1C305-7938-4ABD-9F86-10C1D61529DC}" type="datetimeFigureOut">
              <a:rPr lang="en-US" smtClean="0"/>
              <a:t>26-Apr-21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5F86-11F9-424D-9B60-19E908C2A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782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1C305-7938-4ABD-9F86-10C1D61529DC}" type="datetimeFigureOut">
              <a:rPr lang="en-US" smtClean="0"/>
              <a:t>26-Apr-21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5F86-11F9-424D-9B60-19E908C2A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285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961C305-7938-4ABD-9F86-10C1D61529DC}" type="datetimeFigureOut">
              <a:rPr lang="en-US" smtClean="0"/>
              <a:t>26-Apr-21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3A05F86-11F9-424D-9B60-19E908C2A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815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1C305-7938-4ABD-9F86-10C1D61529DC}" type="datetimeFigureOut">
              <a:rPr lang="en-US" smtClean="0"/>
              <a:t>26-Apr-21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5F86-11F9-424D-9B60-19E908C2A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253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1961C305-7938-4ABD-9F86-10C1D61529DC}" type="datetimeFigureOut">
              <a:rPr lang="en-US" smtClean="0"/>
              <a:t>26-Apr-21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23A05F86-11F9-424D-9B60-19E908C2A4D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61119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2BD0B-DF92-458D-979F-91635B0798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Byzantská armáda a taktika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561952-C5D8-448C-9168-63FEBE8295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Dominik Dvořák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136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E4167-9702-4D1B-A4AE-E18ED2BA6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Obecné členění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A00527-3774-4F3F-BE5A-5D0B6D0C69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Domácí – pohraniční jednotky</a:t>
            </a:r>
          </a:p>
          <a:p>
            <a:pPr marL="0" indent="0">
              <a:buNone/>
            </a:pPr>
            <a:r>
              <a:rPr lang="cs-CZ" b="1" dirty="0"/>
              <a:t>Limitanei</a:t>
            </a:r>
            <a:r>
              <a:rPr lang="cs-CZ" dirty="0"/>
              <a:t> a </a:t>
            </a:r>
            <a:r>
              <a:rPr lang="cs-CZ" b="1" dirty="0"/>
              <a:t>Ripenses</a:t>
            </a:r>
            <a:r>
              <a:rPr lang="cs-CZ" dirty="0"/>
              <a:t> - 3000</a:t>
            </a:r>
          </a:p>
          <a:p>
            <a:r>
              <a:rPr lang="cs-CZ" dirty="0"/>
              <a:t>Expediční jednotky</a:t>
            </a:r>
          </a:p>
          <a:p>
            <a:pPr marL="0" indent="0">
              <a:buNone/>
            </a:pPr>
            <a:r>
              <a:rPr lang="cs-CZ" b="1" dirty="0"/>
              <a:t>Comitatenses</a:t>
            </a:r>
            <a:r>
              <a:rPr lang="cs-CZ" dirty="0"/>
              <a:t> (Company) a </a:t>
            </a:r>
            <a:r>
              <a:rPr lang="cs-CZ" b="1" dirty="0"/>
              <a:t>Palatini</a:t>
            </a:r>
            <a:r>
              <a:rPr lang="cs-CZ" dirty="0"/>
              <a:t> (Elite)</a:t>
            </a:r>
          </a:p>
          <a:p>
            <a:pPr marL="0" indent="0">
              <a:buNone/>
            </a:pPr>
            <a:r>
              <a:rPr lang="cs-CZ" dirty="0"/>
              <a:t>500 000 -&gt; 160 000 (Syřané,  Anatolané, Ilyrané)</a:t>
            </a:r>
          </a:p>
          <a:p>
            <a:r>
              <a:rPr lang="cs-CZ" dirty="0"/>
              <a:t>Císařské jednotky</a:t>
            </a:r>
          </a:p>
          <a:p>
            <a:pPr marL="0" indent="0">
              <a:buNone/>
            </a:pPr>
            <a:r>
              <a:rPr lang="cs-CZ" b="1" dirty="0"/>
              <a:t>Tagmata</a:t>
            </a:r>
            <a:r>
              <a:rPr lang="cs-CZ" dirty="0"/>
              <a:t> (1000-4000) – 1453</a:t>
            </a:r>
          </a:p>
          <a:p>
            <a:pPr marL="0" indent="0">
              <a:buNone/>
            </a:pPr>
            <a:r>
              <a:rPr lang="cs-CZ" b="1" dirty="0"/>
              <a:t>Foederati </a:t>
            </a:r>
            <a:r>
              <a:rPr lang="cs-CZ" dirty="0"/>
              <a:t>(Auxilaries)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78314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ACEF9-5EAD-41A1-963B-95338A5F5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Pěchota – typy pěchoty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BA99D8-95AE-4DCA-9881-F97993FB9F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Skutatoi – </a:t>
            </a:r>
            <a:r>
              <a:rPr lang="cs-CZ" dirty="0"/>
              <a:t>podle velkého oválného štítu (1.25m průměr)</a:t>
            </a:r>
          </a:p>
          <a:p>
            <a:pPr marL="0" indent="0">
              <a:buNone/>
            </a:pPr>
            <a:r>
              <a:rPr lang="cs-CZ" dirty="0"/>
              <a:t>Kontarion – kopí (2,5-4m)</a:t>
            </a:r>
          </a:p>
          <a:p>
            <a:pPr marL="0" indent="0">
              <a:buNone/>
            </a:pPr>
            <a:r>
              <a:rPr lang="cs-CZ" dirty="0"/>
              <a:t>Skouton – štít (název)</a:t>
            </a:r>
          </a:p>
          <a:p>
            <a:pPr marL="0" indent="0">
              <a:buNone/>
            </a:pPr>
            <a:r>
              <a:rPr lang="cs-CZ" dirty="0"/>
              <a:t>Spathion – dlouhý meč</a:t>
            </a:r>
          </a:p>
          <a:p>
            <a:r>
              <a:rPr lang="cs-CZ" dirty="0"/>
              <a:t>Toxotai</a:t>
            </a:r>
          </a:p>
          <a:p>
            <a:pPr marL="0" indent="0">
              <a:buNone/>
            </a:pPr>
            <a:r>
              <a:rPr lang="cs-CZ" dirty="0"/>
              <a:t>Lučištníci – kompozitní luk, lehké brnění (Trebizond)</a:t>
            </a:r>
          </a:p>
          <a:p>
            <a:r>
              <a:rPr lang="cs-CZ" dirty="0"/>
              <a:t>Penltastoi</a:t>
            </a:r>
          </a:p>
        </p:txBody>
      </p:sp>
    </p:spTree>
    <p:extLst>
      <p:ext uri="{BB962C8B-B14F-4D97-AF65-F5344CB8AC3E}">
        <p14:creationId xmlns:p14="http://schemas.microsoft.com/office/powerpoint/2010/main" val="1489291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D552F-F8E5-4449-9093-BD2DCCEC0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Pěchota - Organizace Pěchoty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373758-E85F-4C18-9685-C7C5A14BD7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Chiliarchie </a:t>
            </a:r>
            <a:r>
              <a:rPr lang="cs-CZ" dirty="0"/>
              <a:t>(chilia – tisíc) – 650 skutatoi a 350 toxotai</a:t>
            </a:r>
          </a:p>
          <a:p>
            <a:pPr marL="0" indent="0">
              <a:buNone/>
            </a:pPr>
            <a:r>
              <a:rPr lang="cs-CZ" dirty="0"/>
              <a:t>Kontarius – první linie – podobný styl jako legionáři</a:t>
            </a:r>
          </a:p>
          <a:p>
            <a:r>
              <a:rPr lang="cs-CZ" dirty="0"/>
              <a:t>Standartní formace (hloubka 8 mužů, někdy 4, jindy 16)</a:t>
            </a:r>
          </a:p>
          <a:p>
            <a:r>
              <a:rPr lang="cs-CZ" dirty="0"/>
              <a:t>Klínová formace</a:t>
            </a:r>
          </a:p>
          <a:p>
            <a:r>
              <a:rPr lang="cs-CZ" dirty="0"/>
              <a:t>Parentaxis (4 skutatoi, 4 toxotai, 4 skutatoi)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565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0F72C-AEC4-4B56-B06D-3C26B0B93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jízda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5B30E-28E2-4DD7-938B-D14075D29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Kataphraktoi</a:t>
            </a:r>
          </a:p>
          <a:p>
            <a:pPr marL="0" indent="0">
              <a:buNone/>
            </a:pPr>
            <a:r>
              <a:rPr lang="cs-CZ" dirty="0"/>
              <a:t>Těžká jízda</a:t>
            </a:r>
          </a:p>
          <a:p>
            <a:pPr marL="0" indent="0">
              <a:buNone/>
            </a:pPr>
            <a:r>
              <a:rPr lang="cs-CZ" dirty="0"/>
              <a:t>Versatilní</a:t>
            </a:r>
          </a:p>
          <a:p>
            <a:pPr marL="0" indent="0">
              <a:buNone/>
            </a:pPr>
            <a:r>
              <a:rPr lang="cs-CZ" dirty="0"/>
              <a:t>Způsob boje adaptabilní</a:t>
            </a:r>
            <a:endParaRPr lang="cs-CZ" b="1" dirty="0"/>
          </a:p>
          <a:p>
            <a:r>
              <a:rPr lang="cs-CZ" b="1" dirty="0"/>
              <a:t>Lehká jízda</a:t>
            </a:r>
          </a:p>
          <a:p>
            <a:pPr marL="0" indent="0">
              <a:buNone/>
            </a:pPr>
            <a:r>
              <a:rPr lang="cs-CZ" dirty="0"/>
              <a:t>Zastupovala Kataphraktoi</a:t>
            </a:r>
          </a:p>
          <a:p>
            <a:pPr marL="0" indent="0">
              <a:buNone/>
            </a:pPr>
            <a:r>
              <a:rPr lang="cs-CZ" dirty="0"/>
              <a:t>Mobilnější</a:t>
            </a:r>
          </a:p>
          <a:p>
            <a:pPr marL="0" indent="0">
              <a:buNone/>
            </a:pPr>
            <a:r>
              <a:rPr lang="cs-CZ" dirty="0"/>
              <a:t>Luk a meč</a:t>
            </a:r>
          </a:p>
          <a:p>
            <a:pPr marL="0" indent="0">
              <a:buNone/>
            </a:pPr>
            <a:r>
              <a:rPr lang="cs-CZ" dirty="0"/>
              <a:t>Zaškodníci / dorážeči</a:t>
            </a:r>
          </a:p>
        </p:txBody>
      </p:sp>
    </p:spTree>
    <p:extLst>
      <p:ext uri="{BB962C8B-B14F-4D97-AF65-F5344CB8AC3E}">
        <p14:creationId xmlns:p14="http://schemas.microsoft.com/office/powerpoint/2010/main" val="1944873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4270F-EF8C-4C96-AF59-59C9567F9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/ Taktika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AE7F04-E426-444F-A641-C4B422CD3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Strategikon</a:t>
            </a:r>
          </a:p>
          <a:p>
            <a:pPr marL="0" indent="0">
              <a:buNone/>
            </a:pPr>
            <a:r>
              <a:rPr lang="cs-CZ" dirty="0"/>
              <a:t>První polovina 7 st., autor neznámý.</a:t>
            </a:r>
          </a:p>
          <a:p>
            <a:pPr marL="0" indent="0">
              <a:buNone/>
            </a:pPr>
            <a:r>
              <a:rPr lang="cs-CZ" dirty="0"/>
              <a:t>12 knih</a:t>
            </a:r>
          </a:p>
          <a:p>
            <a:pPr marL="0" indent="0">
              <a:buNone/>
            </a:pPr>
            <a:r>
              <a:rPr lang="cs-CZ" dirty="0"/>
              <a:t>Popisovala válečné umění a styl přípravy k boji</a:t>
            </a:r>
          </a:p>
          <a:p>
            <a:pPr marL="0" indent="0">
              <a:buNone/>
            </a:pPr>
            <a:r>
              <a:rPr lang="cs-CZ" dirty="0"/>
              <a:t>Špionáž, předvoj, záškodnický způsob války a další</a:t>
            </a:r>
          </a:p>
          <a:p>
            <a:pPr marL="0" indent="0">
              <a:buNone/>
            </a:pPr>
            <a:r>
              <a:rPr lang="cs-CZ" dirty="0"/>
              <a:t>„Loď nemůže přeplavit moře bez kormidelníka, stejně tak nelze zdolat nepřítele bez strategie a taktiky“ Kniha VII.</a:t>
            </a:r>
          </a:p>
          <a:p>
            <a:r>
              <a:rPr lang="cs-CZ" dirty="0"/>
              <a:t>Tactica</a:t>
            </a:r>
          </a:p>
          <a:p>
            <a:pPr marL="0" indent="0">
              <a:buNone/>
            </a:pPr>
            <a:r>
              <a:rPr lang="cs-CZ" dirty="0"/>
              <a:t>Autorem císař Leon VI. Moudrý</a:t>
            </a:r>
          </a:p>
          <a:p>
            <a:pPr marL="0" indent="0">
              <a:buNone/>
            </a:pPr>
            <a:r>
              <a:rPr lang="cs-CZ" dirty="0"/>
              <a:t>Obsahem víceméně to, co bylo psáno ve Strategikonu s adaptacemi a rozšířením.</a:t>
            </a:r>
          </a:p>
          <a:p>
            <a:pPr marL="0" indent="0">
              <a:buNone/>
            </a:pPr>
            <a:r>
              <a:rPr lang="cs-CZ" dirty="0"/>
              <a:t>11. 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879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C9C70-227A-48C2-A86C-257513E22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Speciality Byzantské armády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CA35CA-9F60-47E4-B969-7ED7A60616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Varjagové/Varangové (Varjag = Viking/ Varangian)</a:t>
            </a:r>
          </a:p>
          <a:p>
            <a:pPr marL="0" indent="0">
              <a:buNone/>
            </a:pPr>
            <a:r>
              <a:rPr lang="cs-CZ" dirty="0"/>
              <a:t>Slované, Germáni, Angličané (po roce 1066 hlavně Angličané)</a:t>
            </a:r>
          </a:p>
          <a:p>
            <a:pPr marL="0" indent="0">
              <a:buNone/>
            </a:pPr>
            <a:r>
              <a:rPr lang="cs-CZ" dirty="0"/>
              <a:t>Žoldáci</a:t>
            </a:r>
          </a:p>
          <a:p>
            <a:pPr marL="0" indent="0">
              <a:buNone/>
            </a:pPr>
            <a:r>
              <a:rPr lang="cs-CZ" dirty="0"/>
              <a:t>Obouruční sekery</a:t>
            </a:r>
          </a:p>
          <a:p>
            <a:r>
              <a:rPr lang="cs-CZ" dirty="0"/>
              <a:t>Řecký oheň</a:t>
            </a:r>
          </a:p>
          <a:p>
            <a:pPr marL="0" indent="0">
              <a:buNone/>
            </a:pPr>
            <a:r>
              <a:rPr lang="cs-CZ" dirty="0"/>
              <a:t>Poprvé použit v r. 678 n.l. Při oblehání Konstantinopole Araby</a:t>
            </a:r>
          </a:p>
          <a:p>
            <a:pPr marL="0" indent="0">
              <a:buNone/>
            </a:pPr>
            <a:r>
              <a:rPr lang="cs-CZ" dirty="0"/>
              <a:t>Tajná receptura, ztracen po roce 1204</a:t>
            </a:r>
          </a:p>
          <a:p>
            <a:pPr marL="0" indent="0">
              <a:buNone/>
            </a:pPr>
            <a:r>
              <a:rPr lang="cs-CZ" dirty="0"/>
              <a:t>Oblehácí bitvy, námořní bitvy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729285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Custom 1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103</TotalTime>
  <Words>297</Words>
  <Application>Microsoft Office PowerPoint</Application>
  <PresentationFormat>Widescreen</PresentationFormat>
  <Paragraphs>55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Gill Sans MT</vt:lpstr>
      <vt:lpstr>Wingdings 2</vt:lpstr>
      <vt:lpstr>Dividend</vt:lpstr>
      <vt:lpstr>Byzantská armáda a taktika</vt:lpstr>
      <vt:lpstr>Obecné členění</vt:lpstr>
      <vt:lpstr>Pěchota – typy pěchoty</vt:lpstr>
      <vt:lpstr>Pěchota - Organizace Pěchoty</vt:lpstr>
      <vt:lpstr>jízda</vt:lpstr>
      <vt:lpstr>Strategie / Taktika</vt:lpstr>
      <vt:lpstr>Speciality Byzantské armády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Byzantská armáda a taktika</dc:title>
  <dc:creator>icefoxmurde@seznam.cz</dc:creator>
  <cp:lastModifiedBy>icefoxmurde@seznam.cz</cp:lastModifiedBy>
  <cp:revision>7</cp:revision>
  <dcterms:created xsi:type="dcterms:W3CDTF">2021-04-26T12:15:58Z</dcterms:created>
  <dcterms:modified xsi:type="dcterms:W3CDTF">2021-04-26T13:59:17Z</dcterms:modified>
</cp:coreProperties>
</file>