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59640" cy="2215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59640" cy="2215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59640" cy="2215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59640" cy="2215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3599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106200"/>
            <a:ext cx="9359640" cy="625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60000" y="2960280"/>
            <a:ext cx="9359640" cy="171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 flipH="1" flipV="1">
            <a:off x="-720" y="4499280"/>
            <a:ext cx="10079640" cy="1169640"/>
          </a:xfrm>
          <a:prstGeom prst="flowChartDocumen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0"/>
          </a:gradFill>
          <a:ln w="18000">
            <a:noFill/>
          </a:ln>
          <a:effectLst>
            <a:outerShdw dir="5400000" dist="1080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360000" y="5220000"/>
            <a:ext cx="2339640" cy="3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r>
              <a:rPr b="0" lang="sk-SK" sz="1400" spc="-1" strike="noStrike">
                <a:solidFill>
                  <a:srgbClr val="ffffff"/>
                </a:solidFill>
                <a:latin typeface="Arial"/>
              </a:rPr>
              <a:t>&lt;dátum/čas&gt;</a:t>
            </a:r>
            <a:endParaRPr b="0" lang="sk-SK" sz="1400" spc="-1" strike="noStrike"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3420000" y="5220000"/>
            <a:ext cx="3239640" cy="3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k-SK" sz="1400" spc="-1" strike="noStrike">
                <a:solidFill>
                  <a:srgbClr val="ffffff"/>
                </a:solidFill>
                <a:latin typeface="Arial"/>
              </a:rPr>
              <a:t>&lt;päta&gt;</a:t>
            </a:r>
            <a:endParaRPr b="0" lang="sk-SK" sz="1400" spc="-1" strike="noStrike"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7380000" y="5220000"/>
            <a:ext cx="2339640" cy="3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FCBD7963-C98B-4F40-AEB7-F74C410244C6}" type="slidenum">
              <a:rPr b="0" lang="sk-SK" sz="1400" spc="-1" strike="noStrike">
                <a:solidFill>
                  <a:srgbClr val="ffffff"/>
                </a:solidFill>
                <a:latin typeface="Arial"/>
              </a:rPr>
              <a:t>&lt;číslo&gt;</a:t>
            </a:fld>
            <a:endParaRPr b="0" lang="sk-SK" sz="1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640" cy="477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k-SK" sz="1800" spc="-1" strike="noStrike">
                <a:latin typeface="Arial"/>
              </a:rPr>
              <a:t>Kliknúť na úpravu formátu textu titulku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Kliknúť na úpravu formátu textu osnovy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Druhá úroveň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Tretia úroveň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Štvrtá úroveň osnovy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Piata úroveň osnovy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Šiesta úroveň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Siedma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10076400" cy="71964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r="5400000" dist="1080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3240" y="5040000"/>
            <a:ext cx="10076400" cy="63108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r="5400000" dist="1080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640" cy="477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k-SK" sz="1800" spc="-1" strike="noStrike">
                <a:latin typeface="Arial"/>
              </a:rPr>
              <a:t>Kliknúť na úpravu formátu textu titulku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Kliknúť na úpravu formátu textu osnovy</a:t>
            </a:r>
            <a:endParaRPr b="0" lang="sk-SK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800" spc="-1" strike="noStrike">
                <a:latin typeface="Arial"/>
              </a:rPr>
              <a:t>Druhá úroveň</a:t>
            </a:r>
            <a:endParaRPr b="0" lang="sk-SK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Tretia úroveň</a:t>
            </a:r>
            <a:endParaRPr b="0" lang="sk-SK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800" spc="-1" strike="noStrike">
                <a:latin typeface="Arial"/>
              </a:rPr>
              <a:t>Štvrtá úroveň osnovy</a:t>
            </a:r>
            <a:endParaRPr b="0" lang="sk-SK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Piata úroveň osnovy</a:t>
            </a:r>
            <a:endParaRPr b="0" lang="sk-SK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Šiesta úroveň</a:t>
            </a:r>
            <a:endParaRPr b="0" lang="sk-SK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Siedma úroveň</a:t>
            </a:r>
            <a:endParaRPr b="0" lang="sk-SK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 flipH="1" flipV="1">
            <a:off x="-720" y="4499280"/>
            <a:ext cx="10079640" cy="1169640"/>
          </a:xfrm>
          <a:prstGeom prst="flowChartDocumen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0"/>
          </a:gradFill>
          <a:ln w="18000">
            <a:noFill/>
          </a:ln>
          <a:effectLst>
            <a:outerShdw dir="5400000" dist="1080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83" name="CustomShape 2"/>
          <p:cNvSpPr/>
          <p:nvPr/>
        </p:nvSpPr>
        <p:spPr>
          <a:xfrm>
            <a:off x="360000" y="5220000"/>
            <a:ext cx="2339640" cy="3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r>
              <a:rPr b="0" lang="sk-SK" sz="1400" spc="-1" strike="noStrike">
                <a:solidFill>
                  <a:srgbClr val="ffffff"/>
                </a:solidFill>
                <a:latin typeface="Arial"/>
              </a:rPr>
              <a:t>&lt;dátum/čas&gt;</a:t>
            </a:r>
            <a:endParaRPr b="0" lang="sk-SK" sz="1400" spc="-1" strike="noStrike">
              <a:latin typeface="Arial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3420000" y="5220000"/>
            <a:ext cx="3239640" cy="3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k-SK" sz="1400" spc="-1" strike="noStrike">
                <a:solidFill>
                  <a:srgbClr val="ffffff"/>
                </a:solidFill>
                <a:latin typeface="Arial"/>
              </a:rPr>
              <a:t>&lt;päta&gt;</a:t>
            </a:r>
            <a:endParaRPr b="0" lang="sk-SK" sz="1400" spc="-1" strike="noStrike">
              <a:latin typeface="Arial"/>
            </a:endParaRPr>
          </a:p>
        </p:txBody>
      </p:sp>
      <p:sp>
        <p:nvSpPr>
          <p:cNvPr id="85" name="CustomShape 4"/>
          <p:cNvSpPr/>
          <p:nvPr/>
        </p:nvSpPr>
        <p:spPr>
          <a:xfrm>
            <a:off x="7380000" y="5220000"/>
            <a:ext cx="2339640" cy="3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AD02AA05-F7DD-4F8F-AB92-1C4897387981}" type="slidenum">
              <a:rPr b="0" lang="sk-SK" sz="1400" spc="-1" strike="noStrike">
                <a:solidFill>
                  <a:srgbClr val="ffffff"/>
                </a:solidFill>
                <a:latin typeface="Arial"/>
              </a:rPr>
              <a:t>&lt;číslo&gt;</a:t>
            </a:fld>
            <a:endParaRPr b="0" lang="sk-SK" sz="1400" spc="-1" strike="noStrike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640" cy="477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k-SK" sz="1800" spc="-1" strike="noStrike">
                <a:latin typeface="Arial"/>
              </a:rPr>
              <a:t>Kliknúť na úpravu formátu textu titulku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Kliknúť na úpravu formátu textu osnovy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Druhá úroveň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Tretia úroveň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Štvrtá úroveň osnovy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Piata úroveň osnovy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Šiesta úroveň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Siedma úroveň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0" y="0"/>
            <a:ext cx="10076400" cy="71964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r="5400000" dist="1080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25" name="CustomShape 2"/>
          <p:cNvSpPr/>
          <p:nvPr/>
        </p:nvSpPr>
        <p:spPr>
          <a:xfrm>
            <a:off x="3240" y="5040000"/>
            <a:ext cx="10076400" cy="63108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r="5400000" dist="1080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26" name="PlaceHolder 3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9640" cy="477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k-SK" sz="1800" spc="-1" strike="noStrike">
                <a:latin typeface="Arial"/>
              </a:rPr>
              <a:t>Kliknúť na úpravu formátu textu titulku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59640" cy="3599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Kliknúť na úpravu formátu textu osnovy</a:t>
            </a:r>
            <a:endParaRPr b="0" lang="sk-SK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800" spc="-1" strike="noStrike">
                <a:latin typeface="Arial"/>
              </a:rPr>
              <a:t>Druhá úroveň</a:t>
            </a:r>
            <a:endParaRPr b="0" lang="sk-SK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Tretia úroveň</a:t>
            </a:r>
            <a:endParaRPr b="0" lang="sk-SK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800" spc="-1" strike="noStrike">
                <a:latin typeface="Arial"/>
              </a:rPr>
              <a:t>Štvrtá úroveň osnovy</a:t>
            </a:r>
            <a:endParaRPr b="0" lang="sk-SK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Piata úroveň osnovy</a:t>
            </a:r>
            <a:endParaRPr b="0" lang="sk-SK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Šiesta úroveň</a:t>
            </a:r>
            <a:endParaRPr b="0" lang="sk-SK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latin typeface="Arial"/>
              </a:rPr>
              <a:t>Siedma úroveň</a:t>
            </a:r>
            <a:endParaRPr b="0" lang="sk-SK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0" y="1620000"/>
            <a:ext cx="8999640" cy="10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3300" spc="-1" strike="noStrike">
                <a:solidFill>
                  <a:srgbClr val="dd4100"/>
                </a:solidFill>
                <a:latin typeface="Arial"/>
              </a:rPr>
              <a:t>Byzantská vzdelanosť</a:t>
            </a:r>
            <a:endParaRPr b="0" lang="sk-SK" sz="3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3300" spc="-1" strike="noStrike">
                <a:solidFill>
                  <a:srgbClr val="ffffff"/>
                </a:solidFill>
                <a:latin typeface="Arial"/>
              </a:rPr>
              <a:t>Palaiologovská dynastia</a:t>
            </a:r>
            <a:endParaRPr b="0" lang="sk-SK" sz="3300" spc="-1" strike="noStrike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Cisár Michaél VIII. Palaiologos – rozvoj vied a literárna renesancia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Zmeny v 14. storočí – školy prechádzajú pod kláštorné správy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Večerné úradnícke školy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Andronikos II. - rozvíjal vedecký ruch formou pravidelných zasadaní vedcov</a:t>
            </a: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3300" spc="-1" strike="noStrike">
                <a:solidFill>
                  <a:srgbClr val="ffffff"/>
                </a:solidFill>
                <a:latin typeface="Arial"/>
              </a:rPr>
              <a:t>Zdroje</a:t>
            </a:r>
            <a:endParaRPr b="0" lang="sk-SK" sz="3300" spc="-1" strike="noStrike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DOSTÁLOVÁ, Růžena. Byzantská vzdělanost. Praha: Vyšehrad, 1990, s. 91 - 99. ISBN 80-7021-034-6.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DOSTÁLOVÁ, Růžena. Byzantská vzdělanost. Praha: Vyšehrad, 1990, s. 249 - 263. ISBN 80-7021-034-6.</a:t>
            </a: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Predpokladom vzdelanosti je prostá schopnosť čítať a písať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Toto umenie bolo vyhradené výhradne kňazom, resp. klerikom – ako literáti tvorili špecifickú sociologickú skupinu intelektuálov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Umenie čítať a písať malo viac stupňov: (1) Vedieť sa podpísať, (2) mať funkčnú schopnosť písať a čítať bežným jazykom, (3) zvládnuť celé grécku literárnu tradíciu a mať schopnosť štylizovať písaný prejav klasickou gréčtinou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Získanie znalosti písma ostávalo s prídavkom magickosti</a:t>
            </a: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3300" spc="-1" strike="noStrike">
                <a:solidFill>
                  <a:srgbClr val="ffffff"/>
                </a:solidFill>
                <a:latin typeface="Arial"/>
              </a:rPr>
              <a:t>Faktory vysokej vzdelanosti</a:t>
            </a:r>
            <a:endParaRPr b="0" lang="sk-SK" sz="3300" spc="-1" strike="noStrike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Byzancia bola administratívne veľmi rozvetvená, preto bolo potrebné množstvo ľudí, ktorí vedeli čítať a písať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U každého mesta sa predpokladalo, že má okrem kúpeľov má aj školu, knižnicu, profesora a doktora 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i="1" lang="sk-SK" sz="1800" spc="-1" strike="noStrike">
                <a:solidFill>
                  <a:srgbClr val="009bdd"/>
                </a:solidFill>
                <a:latin typeface="Arial"/>
              </a:rPr>
              <a:t>V 6 stor. bolo v Byzancii 911 miest. Keď Byzancia stratila 470 miest v Sýrii a Egypte, znamenalo to na istý čas úpadok vzdelanosti.</a:t>
            </a:r>
            <a:br/>
            <a:r>
              <a:rPr b="0" lang="sk-SK" sz="1800" spc="-1" strike="noStrike">
                <a:solidFill>
                  <a:srgbClr val="009bdd"/>
                </a:solidFill>
                <a:latin typeface="Arial"/>
              </a:rPr>
              <a:t> 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3300" spc="-1" strike="noStrike">
                <a:solidFill>
                  <a:srgbClr val="ffffff"/>
                </a:solidFill>
                <a:latin typeface="Arial"/>
              </a:rPr>
              <a:t>Prvotný školský systém</a:t>
            </a:r>
            <a:endParaRPr b="0" lang="sk-SK" sz="3300" spc="-1" strike="noStrike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V Byzancii nebola nutnosť zhŕňať kultúrne dedičstvo do encyklopedických diel – nevytvoril sa encyklopedický kánon predmetov (na rozdiel od Západu)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Trojstupňový systém – trval približne 8 – 9 rokov aj so špeciálnymi náukami</a:t>
            </a:r>
            <a:endParaRPr b="0" lang="sk-SK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1. Prvé tri roky - základné vzdelanie - čítanie na základe biblie, písanie, základy počtov 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2. Druhý stupeň – Grammatikos vyučoval gramatiku v najširšom slova zmysle (základ všeobecného vzdelania: Biblia a Homérske básne)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3. Tretí stupeň – vyučovali tu profesori </a:t>
            </a:r>
            <a:r>
              <a:rPr b="0" i="1" lang="sk-SK" sz="2400" spc="-1" strike="noStrike">
                <a:solidFill>
                  <a:srgbClr val="009bdd"/>
                </a:solidFill>
                <a:latin typeface="Arial"/>
              </a:rPr>
              <a:t>rhétores</a:t>
            </a: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 alebo </a:t>
            </a:r>
            <a:r>
              <a:rPr b="0" i="1" lang="sk-SK" sz="2400" spc="-1" strike="noStrike">
                <a:solidFill>
                  <a:srgbClr val="009bdd"/>
                </a:solidFill>
                <a:latin typeface="Arial"/>
              </a:rPr>
              <a:t>sofistai</a:t>
            </a: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, učili  rétoriku, filozofiu, matematiku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4. Prípadná výuka špeciálnych náuk – právne vedy a lekárstvo</a:t>
            </a: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3300" spc="-1" strike="noStrike">
                <a:solidFill>
                  <a:srgbClr val="ffffff"/>
                </a:solidFill>
                <a:latin typeface="Arial"/>
              </a:rPr>
              <a:t>Systém od 9. storočia</a:t>
            </a:r>
            <a:endParaRPr b="0" lang="sk-SK" sz="33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Zmena pravdepodobne vplyvom Arabov – väčšie uplatnenie prírodných vied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Po základnom vzdelaní sa študovala gramatika, rétorika a matematická štvorica – tá zahŕňala astronómiu, geometriu, aritmetiku a harmóniu 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Potom nasledovalo odborné štúdium filozofie</a:t>
            </a: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60000" y="180000"/>
            <a:ext cx="9359640" cy="47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3300" spc="-1" strike="noStrike">
                <a:solidFill>
                  <a:srgbClr val="ffffff"/>
                </a:solidFill>
                <a:latin typeface="Arial"/>
              </a:rPr>
              <a:t>Knihy a ich šírenie</a:t>
            </a:r>
            <a:endParaRPr b="0" lang="sk-SK" sz="33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Písací materiál  - papyrusový zvitok, neskôr papyrusový kodex</a:t>
            </a:r>
            <a:br/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                          - od 7. storočia úplne nahradený pergamenom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Pergamen – drahý materiál -&gt; knihy boli veľmi drahé, okrem materiálu aj kvôli dlhej práci s prepisovaním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Kvôli cene sa knihy často požičiavali alebo šírili ústnym podaním</a:t>
            </a: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540000" y="1980000"/>
            <a:ext cx="8999640" cy="10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3300" spc="-1" strike="noStrike">
                <a:solidFill>
                  <a:srgbClr val="dd4100"/>
                </a:solidFill>
                <a:latin typeface="Arial"/>
              </a:rPr>
              <a:t>Školstvo počas Latinského cisárstva, Nikajského exilu a palaiologovskej dynastie</a:t>
            </a:r>
            <a:endParaRPr b="0" lang="sk-SK" sz="3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360000" y="1080000"/>
            <a:ext cx="9359640" cy="359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Cisár Balduin chcel zriadiť latinskú vysokú školu – prosba o pomoc Innocenta III.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Innocent poslal list do Paríža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Renesancia Helénizmu</a:t>
            </a:r>
            <a:endParaRPr b="0" lang="sk-SK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Cisár Ioánnés Vatatzés založil školu v Nikai a neskôr zakladal ďalšie školy – podpora prírodovedných odborov</a:t>
            </a:r>
            <a:br/>
            <a:r>
              <a:rPr b="0" lang="sk-SK" sz="2400" spc="-1" strike="noStrike">
                <a:solidFill>
                  <a:srgbClr val="009bdd"/>
                </a:solidFill>
                <a:latin typeface="Arial"/>
              </a:rPr>
              <a:t> </a:t>
            </a: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Application>LibreOffice/7.0.5.2$Linux_X86_64 LibreOffice_project/00$Build-2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2021-05-16T13:22:49Z</dcterms:created>
  <dc:creator/>
  <dc:description/>
  <dc:language>sk-SK</dc:language>
  <cp:lastModifiedBy/>
  <dcterms:modified xsi:type="dcterms:W3CDTF">2021-05-17T15:57:06Z</dcterms:modified>
  <cp:revision>6</cp:revision>
  <dc:subject/>
  <dc:title>Blue Curve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