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5" r:id="rId10"/>
    <p:sldId id="276" r:id="rId11"/>
    <p:sldId id="277" r:id="rId12"/>
    <p:sldId id="278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10EC8-257D-43FF-919F-96183015518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15DD71-0E3B-4BF1-810A-51DE9080F12B}">
      <dgm:prSet/>
      <dgm:spPr/>
      <dgm:t>
        <a:bodyPr/>
        <a:lstStyle/>
        <a:p>
          <a:r>
            <a:rPr lang="cs-CZ" b="1"/>
            <a:t>Theodoros I. Laskaris, </a:t>
          </a:r>
          <a:r>
            <a:rPr lang="cs-CZ"/>
            <a:t>zakladatel dynastie  Laskaridů, byl nikájským císařem v letech 1205– 1222.</a:t>
          </a:r>
          <a:endParaRPr lang="en-US"/>
        </a:p>
      </dgm:t>
    </dgm:pt>
    <dgm:pt modelId="{981F2509-F0F6-4D63-8442-CD0F4C2D07D3}" type="parTrans" cxnId="{99C11324-F5BA-4E9B-B850-9C5F7C56D0A1}">
      <dgm:prSet/>
      <dgm:spPr/>
      <dgm:t>
        <a:bodyPr/>
        <a:lstStyle/>
        <a:p>
          <a:endParaRPr lang="en-US"/>
        </a:p>
      </dgm:t>
    </dgm:pt>
    <dgm:pt modelId="{07F556D5-0AFE-4D96-96D0-7139017E66F2}" type="sibTrans" cxnId="{99C11324-F5BA-4E9B-B850-9C5F7C56D0A1}">
      <dgm:prSet/>
      <dgm:spPr/>
      <dgm:t>
        <a:bodyPr/>
        <a:lstStyle/>
        <a:p>
          <a:endParaRPr lang="en-US"/>
        </a:p>
      </dgm:t>
    </dgm:pt>
    <dgm:pt modelId="{5639B44F-07CA-4D71-B76E-2A1895AD1C62}">
      <dgm:prSet/>
      <dgm:spPr/>
      <dgm:t>
        <a:bodyPr/>
        <a:lstStyle/>
        <a:p>
          <a:r>
            <a:rPr lang="cs-CZ" dirty="0"/>
            <a:t>Pocházel ze šlechtického rodu a po dobytí Konstantinopole  vyhlásil samostatný stát, který se stal hlavním nepřítelem nově vzniklého císařství latinského. </a:t>
          </a:r>
          <a:endParaRPr lang="en-US" dirty="0"/>
        </a:p>
      </dgm:t>
    </dgm:pt>
    <dgm:pt modelId="{34996119-6784-4F7A-BBDA-2A2269763109}" type="parTrans" cxnId="{12C570F7-22CC-4280-9426-BF6222C90389}">
      <dgm:prSet/>
      <dgm:spPr/>
      <dgm:t>
        <a:bodyPr/>
        <a:lstStyle/>
        <a:p>
          <a:endParaRPr lang="en-US"/>
        </a:p>
      </dgm:t>
    </dgm:pt>
    <dgm:pt modelId="{E3176CE1-9921-43CB-8890-DA45B6AFAF06}" type="sibTrans" cxnId="{12C570F7-22CC-4280-9426-BF6222C90389}">
      <dgm:prSet/>
      <dgm:spPr/>
      <dgm:t>
        <a:bodyPr/>
        <a:lstStyle/>
        <a:p>
          <a:endParaRPr lang="en-US"/>
        </a:p>
      </dgm:t>
    </dgm:pt>
    <dgm:pt modelId="{FD1E8407-9058-4EAA-B254-9CA61E40031F}">
      <dgm:prSet/>
      <dgm:spPr/>
      <dgm:t>
        <a:bodyPr/>
        <a:lstStyle/>
        <a:p>
          <a:r>
            <a:rPr lang="cs-CZ" dirty="0" err="1"/>
            <a:t>Theodoros</a:t>
          </a:r>
          <a:r>
            <a:rPr lang="cs-CZ" dirty="0"/>
            <a:t> se stal hlavním organizátorem boje proti křižákům, kteří se usadili v Konstantinopoli a r. 1208 ho konstantinopolský patriarcha Michael IV. korunoval na císaře římského (</a:t>
          </a:r>
          <a:r>
            <a:rPr lang="el-GR" i="1" dirty="0"/>
            <a:t>βασιλεύς των Ρωμαίων</a:t>
          </a:r>
          <a:r>
            <a:rPr lang="cs-CZ" dirty="0"/>
            <a:t>) </a:t>
          </a:r>
          <a:endParaRPr lang="en-US" dirty="0"/>
        </a:p>
      </dgm:t>
    </dgm:pt>
    <dgm:pt modelId="{64881121-3B18-40DB-8831-2108EB0A4EC6}" type="parTrans" cxnId="{5AC0F420-8918-4965-8999-9CC5B0753E6F}">
      <dgm:prSet/>
      <dgm:spPr/>
      <dgm:t>
        <a:bodyPr/>
        <a:lstStyle/>
        <a:p>
          <a:endParaRPr lang="en-US"/>
        </a:p>
      </dgm:t>
    </dgm:pt>
    <dgm:pt modelId="{1D6BDB03-0F75-458D-A4A7-A45695E60292}" type="sibTrans" cxnId="{5AC0F420-8918-4965-8999-9CC5B0753E6F}">
      <dgm:prSet/>
      <dgm:spPr/>
      <dgm:t>
        <a:bodyPr/>
        <a:lstStyle/>
        <a:p>
          <a:endParaRPr lang="en-US"/>
        </a:p>
      </dgm:t>
    </dgm:pt>
    <dgm:pt modelId="{13CF5015-7401-49C4-8799-D8B4C0508B88}">
      <dgm:prSet/>
      <dgm:spPr/>
      <dgm:t>
        <a:bodyPr/>
        <a:lstStyle/>
        <a:p>
          <a:r>
            <a:rPr lang="cs-CZ"/>
            <a:t>Theodoros od té doby reprezentoval byzantskou vládu v exilu, připravující se dobýt Konstantinopol zpět (byzantská reconquista).</a:t>
          </a:r>
          <a:endParaRPr lang="en-US"/>
        </a:p>
      </dgm:t>
    </dgm:pt>
    <dgm:pt modelId="{3CBFE5DC-890C-47B3-A3AB-E10FF8A45EB7}" type="parTrans" cxnId="{91D5004E-16CB-4765-A7CC-9B0541C85C74}">
      <dgm:prSet/>
      <dgm:spPr/>
      <dgm:t>
        <a:bodyPr/>
        <a:lstStyle/>
        <a:p>
          <a:endParaRPr lang="en-US"/>
        </a:p>
      </dgm:t>
    </dgm:pt>
    <dgm:pt modelId="{9DBC6C30-AB2D-48BE-830F-A91BE052B76D}" type="sibTrans" cxnId="{91D5004E-16CB-4765-A7CC-9B0541C85C74}">
      <dgm:prSet/>
      <dgm:spPr/>
      <dgm:t>
        <a:bodyPr/>
        <a:lstStyle/>
        <a:p>
          <a:endParaRPr lang="en-US"/>
        </a:p>
      </dgm:t>
    </dgm:pt>
    <dgm:pt modelId="{76CDB7B0-53FF-4FD0-83F3-D413167FD351}" type="pres">
      <dgm:prSet presAssocID="{EA110EC8-257D-43FF-919F-96183015518B}" presName="outerComposite" presStyleCnt="0">
        <dgm:presLayoutVars>
          <dgm:chMax val="5"/>
          <dgm:dir/>
          <dgm:resizeHandles val="exact"/>
        </dgm:presLayoutVars>
      </dgm:prSet>
      <dgm:spPr/>
    </dgm:pt>
    <dgm:pt modelId="{7E709FE1-E5C3-477E-AF47-4B14810E9662}" type="pres">
      <dgm:prSet presAssocID="{EA110EC8-257D-43FF-919F-96183015518B}" presName="dummyMaxCanvas" presStyleCnt="0">
        <dgm:presLayoutVars/>
      </dgm:prSet>
      <dgm:spPr/>
    </dgm:pt>
    <dgm:pt modelId="{1691BA34-A13D-43A5-AB25-734CF1B86F20}" type="pres">
      <dgm:prSet presAssocID="{EA110EC8-257D-43FF-919F-96183015518B}" presName="FourNodes_1" presStyleLbl="node1" presStyleIdx="0" presStyleCnt="4">
        <dgm:presLayoutVars>
          <dgm:bulletEnabled val="1"/>
        </dgm:presLayoutVars>
      </dgm:prSet>
      <dgm:spPr/>
    </dgm:pt>
    <dgm:pt modelId="{EFBF4FDB-13FB-4D9A-9FB1-41F3C0FA1AA3}" type="pres">
      <dgm:prSet presAssocID="{EA110EC8-257D-43FF-919F-96183015518B}" presName="FourNodes_2" presStyleLbl="node1" presStyleIdx="1" presStyleCnt="4">
        <dgm:presLayoutVars>
          <dgm:bulletEnabled val="1"/>
        </dgm:presLayoutVars>
      </dgm:prSet>
      <dgm:spPr/>
    </dgm:pt>
    <dgm:pt modelId="{77E460DD-2534-4492-AD03-A3D847575C57}" type="pres">
      <dgm:prSet presAssocID="{EA110EC8-257D-43FF-919F-96183015518B}" presName="FourNodes_3" presStyleLbl="node1" presStyleIdx="2" presStyleCnt="4">
        <dgm:presLayoutVars>
          <dgm:bulletEnabled val="1"/>
        </dgm:presLayoutVars>
      </dgm:prSet>
      <dgm:spPr/>
    </dgm:pt>
    <dgm:pt modelId="{6431E713-E6EA-4B2E-97FC-2A9B58D0F684}" type="pres">
      <dgm:prSet presAssocID="{EA110EC8-257D-43FF-919F-96183015518B}" presName="FourNodes_4" presStyleLbl="node1" presStyleIdx="3" presStyleCnt="4">
        <dgm:presLayoutVars>
          <dgm:bulletEnabled val="1"/>
        </dgm:presLayoutVars>
      </dgm:prSet>
      <dgm:spPr/>
    </dgm:pt>
    <dgm:pt modelId="{7B70C301-1FC0-4D9A-9AB3-FA7C1B3DDB81}" type="pres">
      <dgm:prSet presAssocID="{EA110EC8-257D-43FF-919F-96183015518B}" presName="FourConn_1-2" presStyleLbl="fgAccFollowNode1" presStyleIdx="0" presStyleCnt="3">
        <dgm:presLayoutVars>
          <dgm:bulletEnabled val="1"/>
        </dgm:presLayoutVars>
      </dgm:prSet>
      <dgm:spPr/>
    </dgm:pt>
    <dgm:pt modelId="{0AF8E96D-CA3A-4D32-A3F9-9EB5A97A6EA0}" type="pres">
      <dgm:prSet presAssocID="{EA110EC8-257D-43FF-919F-96183015518B}" presName="FourConn_2-3" presStyleLbl="fgAccFollowNode1" presStyleIdx="1" presStyleCnt="3">
        <dgm:presLayoutVars>
          <dgm:bulletEnabled val="1"/>
        </dgm:presLayoutVars>
      </dgm:prSet>
      <dgm:spPr/>
    </dgm:pt>
    <dgm:pt modelId="{23964D48-BDE8-4432-8C3D-00633123A146}" type="pres">
      <dgm:prSet presAssocID="{EA110EC8-257D-43FF-919F-96183015518B}" presName="FourConn_3-4" presStyleLbl="fgAccFollowNode1" presStyleIdx="2" presStyleCnt="3">
        <dgm:presLayoutVars>
          <dgm:bulletEnabled val="1"/>
        </dgm:presLayoutVars>
      </dgm:prSet>
      <dgm:spPr/>
    </dgm:pt>
    <dgm:pt modelId="{0CAE3B41-C958-4CFB-B51D-A0F80255BDD4}" type="pres">
      <dgm:prSet presAssocID="{EA110EC8-257D-43FF-919F-96183015518B}" presName="FourNodes_1_text" presStyleLbl="node1" presStyleIdx="3" presStyleCnt="4">
        <dgm:presLayoutVars>
          <dgm:bulletEnabled val="1"/>
        </dgm:presLayoutVars>
      </dgm:prSet>
      <dgm:spPr/>
    </dgm:pt>
    <dgm:pt modelId="{2445A08F-6BEB-426B-A5AE-D7F8EDA65EBF}" type="pres">
      <dgm:prSet presAssocID="{EA110EC8-257D-43FF-919F-96183015518B}" presName="FourNodes_2_text" presStyleLbl="node1" presStyleIdx="3" presStyleCnt="4">
        <dgm:presLayoutVars>
          <dgm:bulletEnabled val="1"/>
        </dgm:presLayoutVars>
      </dgm:prSet>
      <dgm:spPr/>
    </dgm:pt>
    <dgm:pt modelId="{8A9C951E-100C-48F1-BF03-EA04696E422F}" type="pres">
      <dgm:prSet presAssocID="{EA110EC8-257D-43FF-919F-96183015518B}" presName="FourNodes_3_text" presStyleLbl="node1" presStyleIdx="3" presStyleCnt="4">
        <dgm:presLayoutVars>
          <dgm:bulletEnabled val="1"/>
        </dgm:presLayoutVars>
      </dgm:prSet>
      <dgm:spPr/>
    </dgm:pt>
    <dgm:pt modelId="{383D102B-FDC6-40E2-803A-EFF84D613D2B}" type="pres">
      <dgm:prSet presAssocID="{EA110EC8-257D-43FF-919F-96183015518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7207C07-7357-4314-9626-65377E75C246}" type="presOf" srcId="{F215DD71-0E3B-4BF1-810A-51DE9080F12B}" destId="{1691BA34-A13D-43A5-AB25-734CF1B86F20}" srcOrd="0" destOrd="0" presId="urn:microsoft.com/office/officeart/2005/8/layout/vProcess5"/>
    <dgm:cxn modelId="{E520B816-ABBE-485D-ACBF-0918826229AA}" type="presOf" srcId="{F215DD71-0E3B-4BF1-810A-51DE9080F12B}" destId="{0CAE3B41-C958-4CFB-B51D-A0F80255BDD4}" srcOrd="1" destOrd="0" presId="urn:microsoft.com/office/officeart/2005/8/layout/vProcess5"/>
    <dgm:cxn modelId="{5AC0F420-8918-4965-8999-9CC5B0753E6F}" srcId="{EA110EC8-257D-43FF-919F-96183015518B}" destId="{FD1E8407-9058-4EAA-B254-9CA61E40031F}" srcOrd="2" destOrd="0" parTransId="{64881121-3B18-40DB-8831-2108EB0A4EC6}" sibTransId="{1D6BDB03-0F75-458D-A4A7-A45695E60292}"/>
    <dgm:cxn modelId="{CD701D23-6974-4C71-9918-21ABAA386BC6}" type="presOf" srcId="{FD1E8407-9058-4EAA-B254-9CA61E40031F}" destId="{8A9C951E-100C-48F1-BF03-EA04696E422F}" srcOrd="1" destOrd="0" presId="urn:microsoft.com/office/officeart/2005/8/layout/vProcess5"/>
    <dgm:cxn modelId="{99C11324-F5BA-4E9B-B850-9C5F7C56D0A1}" srcId="{EA110EC8-257D-43FF-919F-96183015518B}" destId="{F215DD71-0E3B-4BF1-810A-51DE9080F12B}" srcOrd="0" destOrd="0" parTransId="{981F2509-F0F6-4D63-8442-CD0F4C2D07D3}" sibTransId="{07F556D5-0AFE-4D96-96D0-7139017E66F2}"/>
    <dgm:cxn modelId="{46363926-BB97-44AF-9BC1-9E348B644708}" type="presOf" srcId="{13CF5015-7401-49C4-8799-D8B4C0508B88}" destId="{6431E713-E6EA-4B2E-97FC-2A9B58D0F684}" srcOrd="0" destOrd="0" presId="urn:microsoft.com/office/officeart/2005/8/layout/vProcess5"/>
    <dgm:cxn modelId="{1A5D8A61-38C7-411F-8437-75F16EBD0568}" type="presOf" srcId="{5639B44F-07CA-4D71-B76E-2A1895AD1C62}" destId="{2445A08F-6BEB-426B-A5AE-D7F8EDA65EBF}" srcOrd="1" destOrd="0" presId="urn:microsoft.com/office/officeart/2005/8/layout/vProcess5"/>
    <dgm:cxn modelId="{25E4CE43-BA41-48D8-83B6-E29A0CB6E481}" type="presOf" srcId="{EA110EC8-257D-43FF-919F-96183015518B}" destId="{76CDB7B0-53FF-4FD0-83F3-D413167FD351}" srcOrd="0" destOrd="0" presId="urn:microsoft.com/office/officeart/2005/8/layout/vProcess5"/>
    <dgm:cxn modelId="{95B79146-7742-4E97-A96E-4E9D75B6E342}" type="presOf" srcId="{1D6BDB03-0F75-458D-A4A7-A45695E60292}" destId="{23964D48-BDE8-4432-8C3D-00633123A146}" srcOrd="0" destOrd="0" presId="urn:microsoft.com/office/officeart/2005/8/layout/vProcess5"/>
    <dgm:cxn modelId="{91D5004E-16CB-4765-A7CC-9B0541C85C74}" srcId="{EA110EC8-257D-43FF-919F-96183015518B}" destId="{13CF5015-7401-49C4-8799-D8B4C0508B88}" srcOrd="3" destOrd="0" parTransId="{3CBFE5DC-890C-47B3-A3AB-E10FF8A45EB7}" sibTransId="{9DBC6C30-AB2D-48BE-830F-A91BE052B76D}"/>
    <dgm:cxn modelId="{99B1FC50-DCEF-445A-A41D-B2ED6A029586}" type="presOf" srcId="{5639B44F-07CA-4D71-B76E-2A1895AD1C62}" destId="{EFBF4FDB-13FB-4D9A-9FB1-41F3C0FA1AA3}" srcOrd="0" destOrd="0" presId="urn:microsoft.com/office/officeart/2005/8/layout/vProcess5"/>
    <dgm:cxn modelId="{1F794CA6-DD01-478A-9546-81589BC87A62}" type="presOf" srcId="{FD1E8407-9058-4EAA-B254-9CA61E40031F}" destId="{77E460DD-2534-4492-AD03-A3D847575C57}" srcOrd="0" destOrd="0" presId="urn:microsoft.com/office/officeart/2005/8/layout/vProcess5"/>
    <dgm:cxn modelId="{9D49C9AD-92D4-4780-BE52-5B9C453EBB0A}" type="presOf" srcId="{E3176CE1-9921-43CB-8890-DA45B6AFAF06}" destId="{0AF8E96D-CA3A-4D32-A3F9-9EB5A97A6EA0}" srcOrd="0" destOrd="0" presId="urn:microsoft.com/office/officeart/2005/8/layout/vProcess5"/>
    <dgm:cxn modelId="{A6EE8AD1-8B9F-4170-BF57-CA985F73B70F}" type="presOf" srcId="{07F556D5-0AFE-4D96-96D0-7139017E66F2}" destId="{7B70C301-1FC0-4D9A-9AB3-FA7C1B3DDB81}" srcOrd="0" destOrd="0" presId="urn:microsoft.com/office/officeart/2005/8/layout/vProcess5"/>
    <dgm:cxn modelId="{C0C3A0F6-8395-4BD7-AB5B-18FD248C1266}" type="presOf" srcId="{13CF5015-7401-49C4-8799-D8B4C0508B88}" destId="{383D102B-FDC6-40E2-803A-EFF84D613D2B}" srcOrd="1" destOrd="0" presId="urn:microsoft.com/office/officeart/2005/8/layout/vProcess5"/>
    <dgm:cxn modelId="{12C570F7-22CC-4280-9426-BF6222C90389}" srcId="{EA110EC8-257D-43FF-919F-96183015518B}" destId="{5639B44F-07CA-4D71-B76E-2A1895AD1C62}" srcOrd="1" destOrd="0" parTransId="{34996119-6784-4F7A-BBDA-2A2269763109}" sibTransId="{E3176CE1-9921-43CB-8890-DA45B6AFAF06}"/>
    <dgm:cxn modelId="{0077EE55-AD9C-4916-B19A-A19B9FF76C34}" type="presParOf" srcId="{76CDB7B0-53FF-4FD0-83F3-D413167FD351}" destId="{7E709FE1-E5C3-477E-AF47-4B14810E9662}" srcOrd="0" destOrd="0" presId="urn:microsoft.com/office/officeart/2005/8/layout/vProcess5"/>
    <dgm:cxn modelId="{6167A6A7-F6BF-4864-B8D1-F62D2E5CE7B8}" type="presParOf" srcId="{76CDB7B0-53FF-4FD0-83F3-D413167FD351}" destId="{1691BA34-A13D-43A5-AB25-734CF1B86F20}" srcOrd="1" destOrd="0" presId="urn:microsoft.com/office/officeart/2005/8/layout/vProcess5"/>
    <dgm:cxn modelId="{A610FA1C-AB7B-4374-BF0D-2FA2D754CE40}" type="presParOf" srcId="{76CDB7B0-53FF-4FD0-83F3-D413167FD351}" destId="{EFBF4FDB-13FB-4D9A-9FB1-41F3C0FA1AA3}" srcOrd="2" destOrd="0" presId="urn:microsoft.com/office/officeart/2005/8/layout/vProcess5"/>
    <dgm:cxn modelId="{34DAC31E-A8CF-4413-AE35-60DE3D215977}" type="presParOf" srcId="{76CDB7B0-53FF-4FD0-83F3-D413167FD351}" destId="{77E460DD-2534-4492-AD03-A3D847575C57}" srcOrd="3" destOrd="0" presId="urn:microsoft.com/office/officeart/2005/8/layout/vProcess5"/>
    <dgm:cxn modelId="{03B0CDBB-3531-4554-8687-4E885C2B08A5}" type="presParOf" srcId="{76CDB7B0-53FF-4FD0-83F3-D413167FD351}" destId="{6431E713-E6EA-4B2E-97FC-2A9B58D0F684}" srcOrd="4" destOrd="0" presId="urn:microsoft.com/office/officeart/2005/8/layout/vProcess5"/>
    <dgm:cxn modelId="{D50D83C5-14A2-47AE-BB36-EA75C41640E1}" type="presParOf" srcId="{76CDB7B0-53FF-4FD0-83F3-D413167FD351}" destId="{7B70C301-1FC0-4D9A-9AB3-FA7C1B3DDB81}" srcOrd="5" destOrd="0" presId="urn:microsoft.com/office/officeart/2005/8/layout/vProcess5"/>
    <dgm:cxn modelId="{C0A08927-A14D-44D4-8955-380C49B523AE}" type="presParOf" srcId="{76CDB7B0-53FF-4FD0-83F3-D413167FD351}" destId="{0AF8E96D-CA3A-4D32-A3F9-9EB5A97A6EA0}" srcOrd="6" destOrd="0" presId="urn:microsoft.com/office/officeart/2005/8/layout/vProcess5"/>
    <dgm:cxn modelId="{F69C33CB-3F8F-41C2-8720-F218B3E575D0}" type="presParOf" srcId="{76CDB7B0-53FF-4FD0-83F3-D413167FD351}" destId="{23964D48-BDE8-4432-8C3D-00633123A146}" srcOrd="7" destOrd="0" presId="urn:microsoft.com/office/officeart/2005/8/layout/vProcess5"/>
    <dgm:cxn modelId="{0353E42C-96B5-4D12-A66A-B24FEBFA8865}" type="presParOf" srcId="{76CDB7B0-53FF-4FD0-83F3-D413167FD351}" destId="{0CAE3B41-C958-4CFB-B51D-A0F80255BDD4}" srcOrd="8" destOrd="0" presId="urn:microsoft.com/office/officeart/2005/8/layout/vProcess5"/>
    <dgm:cxn modelId="{093C6016-D163-4543-A3E6-74BDD2550321}" type="presParOf" srcId="{76CDB7B0-53FF-4FD0-83F3-D413167FD351}" destId="{2445A08F-6BEB-426B-A5AE-D7F8EDA65EBF}" srcOrd="9" destOrd="0" presId="urn:microsoft.com/office/officeart/2005/8/layout/vProcess5"/>
    <dgm:cxn modelId="{A658DFC3-7DF8-4D39-9856-D59D2F596C02}" type="presParOf" srcId="{76CDB7B0-53FF-4FD0-83F3-D413167FD351}" destId="{8A9C951E-100C-48F1-BF03-EA04696E422F}" srcOrd="10" destOrd="0" presId="urn:microsoft.com/office/officeart/2005/8/layout/vProcess5"/>
    <dgm:cxn modelId="{8D78670C-7FD1-45FF-8C8A-007ACC000884}" type="presParOf" srcId="{76CDB7B0-53FF-4FD0-83F3-D413167FD351}" destId="{383D102B-FDC6-40E2-803A-EFF84D613D2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1BA34-A13D-43A5-AB25-734CF1B86F20}">
      <dsp:nvSpPr>
        <dsp:cNvPr id="0" name=""/>
        <dsp:cNvSpPr/>
      </dsp:nvSpPr>
      <dsp:spPr>
        <a:xfrm>
          <a:off x="0" y="0"/>
          <a:ext cx="7683500" cy="8191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Theodoros I. Laskaris, </a:t>
          </a:r>
          <a:r>
            <a:rPr lang="cs-CZ" sz="1600" kern="1200"/>
            <a:t>zakladatel dynastie  Laskaridů, byl nikájským císařem v letech 1205– 1222.</a:t>
          </a:r>
          <a:endParaRPr lang="en-US" sz="1600" kern="1200"/>
        </a:p>
      </dsp:txBody>
      <dsp:txXfrm>
        <a:off x="23991" y="23991"/>
        <a:ext cx="6730401" cy="771127"/>
      </dsp:txXfrm>
    </dsp:sp>
    <dsp:sp modelId="{EFBF4FDB-13FB-4D9A-9FB1-41F3C0FA1AA3}">
      <dsp:nvSpPr>
        <dsp:cNvPr id="0" name=""/>
        <dsp:cNvSpPr/>
      </dsp:nvSpPr>
      <dsp:spPr>
        <a:xfrm>
          <a:off x="643493" y="968039"/>
          <a:ext cx="7683500" cy="8191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Pocházel ze šlechtického rodu a po dobytí Konstantinopole  vyhlásil samostatný stát, který se stal hlavním nepřítelem nově vzniklého císařství latinského. </a:t>
          </a:r>
          <a:endParaRPr lang="en-US" sz="1600" kern="1200" dirty="0"/>
        </a:p>
      </dsp:txBody>
      <dsp:txXfrm>
        <a:off x="667484" y="992030"/>
        <a:ext cx="6459603" cy="771127"/>
      </dsp:txXfrm>
    </dsp:sp>
    <dsp:sp modelId="{77E460DD-2534-4492-AD03-A3D847575C57}">
      <dsp:nvSpPr>
        <dsp:cNvPr id="0" name=""/>
        <dsp:cNvSpPr/>
      </dsp:nvSpPr>
      <dsp:spPr>
        <a:xfrm>
          <a:off x="1277381" y="1936078"/>
          <a:ext cx="7683500" cy="8191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Theodoros</a:t>
          </a:r>
          <a:r>
            <a:rPr lang="cs-CZ" sz="1600" kern="1200" dirty="0"/>
            <a:t> se stal hlavním organizátorem boje proti křižákům, kteří se usadili v Konstantinopoli a r. 1208 ho konstantinopolský patriarcha Michael IV. korunoval na císaře římského (</a:t>
          </a:r>
          <a:r>
            <a:rPr lang="el-GR" sz="1600" i="1" kern="1200" dirty="0"/>
            <a:t>βασιλεύς των Ρωμαίων</a:t>
          </a:r>
          <a:r>
            <a:rPr lang="cs-CZ" sz="1600" kern="1200" dirty="0"/>
            <a:t>) </a:t>
          </a:r>
          <a:endParaRPr lang="en-US" sz="1600" kern="1200" dirty="0"/>
        </a:p>
      </dsp:txBody>
      <dsp:txXfrm>
        <a:off x="1301372" y="1960069"/>
        <a:ext cx="6469207" cy="771127"/>
      </dsp:txXfrm>
    </dsp:sp>
    <dsp:sp modelId="{6431E713-E6EA-4B2E-97FC-2A9B58D0F684}">
      <dsp:nvSpPr>
        <dsp:cNvPr id="0" name=""/>
        <dsp:cNvSpPr/>
      </dsp:nvSpPr>
      <dsp:spPr>
        <a:xfrm>
          <a:off x="1920875" y="2904117"/>
          <a:ext cx="7683500" cy="8191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Theodoros od té doby reprezentoval byzantskou vládu v exilu, připravující se dobýt Konstantinopol zpět (byzantská reconquista).</a:t>
          </a:r>
          <a:endParaRPr lang="en-US" sz="1600" kern="1200"/>
        </a:p>
      </dsp:txBody>
      <dsp:txXfrm>
        <a:off x="1944866" y="2928108"/>
        <a:ext cx="6459603" cy="771127"/>
      </dsp:txXfrm>
    </dsp:sp>
    <dsp:sp modelId="{7B70C301-1FC0-4D9A-9AB3-FA7C1B3DDB81}">
      <dsp:nvSpPr>
        <dsp:cNvPr id="0" name=""/>
        <dsp:cNvSpPr/>
      </dsp:nvSpPr>
      <dsp:spPr>
        <a:xfrm>
          <a:off x="7151078" y="627363"/>
          <a:ext cx="532421" cy="532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270873" y="627363"/>
        <a:ext cx="292831" cy="400647"/>
      </dsp:txXfrm>
    </dsp:sp>
    <dsp:sp modelId="{0AF8E96D-CA3A-4D32-A3F9-9EB5A97A6EA0}">
      <dsp:nvSpPr>
        <dsp:cNvPr id="0" name=""/>
        <dsp:cNvSpPr/>
      </dsp:nvSpPr>
      <dsp:spPr>
        <a:xfrm>
          <a:off x="7794571" y="1595402"/>
          <a:ext cx="532421" cy="532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914366" y="1595402"/>
        <a:ext cx="292831" cy="400647"/>
      </dsp:txXfrm>
    </dsp:sp>
    <dsp:sp modelId="{23964D48-BDE8-4432-8C3D-00633123A146}">
      <dsp:nvSpPr>
        <dsp:cNvPr id="0" name=""/>
        <dsp:cNvSpPr/>
      </dsp:nvSpPr>
      <dsp:spPr>
        <a:xfrm>
          <a:off x="8428460" y="2563441"/>
          <a:ext cx="532421" cy="532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548255" y="2563441"/>
        <a:ext cx="292831" cy="400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Byzanc_1204.pn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A3409F-75D3-4868-A31A-2D9DE52A9E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dirty="0">
                <a:effectLst/>
                <a:latin typeface="Cambria" panose="02040503050406030204" pitchFamily="18" charset="0"/>
              </a:rPr>
              <a:t>Čtvrtá křížová výprava (1202-1204) a </a:t>
            </a:r>
            <a:r>
              <a:rPr lang="cs-CZ" sz="4800" b="1" dirty="0" err="1">
                <a:effectLst/>
                <a:latin typeface="Cambria" panose="02040503050406030204" pitchFamily="18" charset="0"/>
              </a:rPr>
              <a:t>nikájské</a:t>
            </a:r>
            <a:r>
              <a:rPr lang="cs-CZ" sz="4800" b="1" dirty="0">
                <a:effectLst/>
                <a:latin typeface="Cambria" panose="02040503050406030204" pitchFamily="18" charset="0"/>
              </a:rPr>
              <a:t> císařství (1204-1261)</a:t>
            </a:r>
            <a:br>
              <a:rPr lang="cs-CZ" sz="1800" b="1" dirty="0"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76300EA-0EBA-446B-9D2D-337428B2D2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Rozpad Byzance a její regenerace  </a:t>
            </a:r>
            <a:r>
              <a:rPr lang="cs-CZ" dirty="0" err="1"/>
              <a:t>palaiologovskou</a:t>
            </a:r>
            <a:r>
              <a:rPr lang="cs-CZ" dirty="0"/>
              <a:t> dynastií </a:t>
            </a:r>
          </a:p>
        </p:txBody>
      </p:sp>
    </p:spTree>
    <p:extLst>
      <p:ext uri="{BB962C8B-B14F-4D97-AF65-F5344CB8AC3E}">
        <p14:creationId xmlns:p14="http://schemas.microsoft.com/office/powerpoint/2010/main" val="62272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Nadpis 1">
            <a:extLst>
              <a:ext uri="{FF2B5EF4-FFF2-40B4-BE49-F238E27FC236}">
                <a16:creationId xmlns:a16="http://schemas.microsoft.com/office/drawing/2014/main" id="{DE4F8CE8-8CCA-4712-9EB5-5BC6D5E6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rgbClr val="FFFFFF"/>
                </a:solidFill>
              </a:rPr>
              <a:t>Hlavní body politiky Laskaridů</a:t>
            </a:r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FB857B96-C705-42A0-92FC-979ED8827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/>
              <a:t>Theodoros zabezpečil východní hranice císařství od </a:t>
            </a:r>
            <a:r>
              <a:rPr lang="cs-CZ" altLang="cs-CZ" b="1"/>
              <a:t>Seldžuků</a:t>
            </a:r>
            <a:r>
              <a:rPr lang="cs-CZ" altLang="cs-CZ"/>
              <a:t>, vytyčením hranice mezi </a:t>
            </a:r>
            <a:r>
              <a:rPr lang="cs-CZ" altLang="cs-CZ" b="1"/>
              <a:t>Rúmským</a:t>
            </a:r>
            <a:r>
              <a:rPr lang="cs-CZ" altLang="cs-CZ"/>
              <a:t> sultanátem a Nikajským císařstvím. </a:t>
            </a:r>
          </a:p>
          <a:p>
            <a:pPr>
              <a:lnSpc>
                <a:spcPct val="110000"/>
              </a:lnSpc>
            </a:pPr>
            <a:r>
              <a:rPr lang="cs-CZ" altLang="cs-CZ"/>
              <a:t>Nikaia se v prvních letech Theodorovy vlády stala spojencem Bulharského království</a:t>
            </a:r>
            <a:r>
              <a:rPr lang="el-GR" altLang="cs-CZ"/>
              <a:t>,</a:t>
            </a:r>
            <a:r>
              <a:rPr lang="cs-CZ" altLang="cs-CZ"/>
              <a:t> taktéž bojujícího proti Latinům. 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Ve </a:t>
            </a:r>
            <a:r>
              <a:rPr lang="cs-CZ" altLang="cs-CZ" b="1"/>
              <a:t>vnitřní politice</a:t>
            </a:r>
            <a:r>
              <a:rPr lang="cs-CZ" altLang="cs-CZ"/>
              <a:t> prováděl Theodoros </a:t>
            </a:r>
            <a:r>
              <a:rPr lang="cs-CZ" altLang="cs-CZ" b="1"/>
              <a:t>konfiskace majetků konstantinopolského patriarchátu a také pozemkové aristokracie</a:t>
            </a:r>
            <a:r>
              <a:rPr lang="cs-CZ" altLang="cs-CZ"/>
              <a:t>, která nesouhlasila s císařovou politikou proti Konstantinopoli a půdu propůjčoval svým úředníkům nebo vojákům, sobě oddaným nebo maloasijským klášterům a vytvořil si tím opěrný bod své politiky.</a:t>
            </a:r>
          </a:p>
          <a:p>
            <a:pPr>
              <a:lnSpc>
                <a:spcPct val="11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Nadpis 1">
            <a:extLst>
              <a:ext uri="{FF2B5EF4-FFF2-40B4-BE49-F238E27FC236}">
                <a16:creationId xmlns:a16="http://schemas.microsoft.com/office/drawing/2014/main" id="{6C7A8188-ABC7-428F-BDF6-5B7EAEDD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cs-CZ" altLang="cs-CZ" sz="2700" b="1" dirty="0">
                <a:solidFill>
                  <a:srgbClr val="FFFFFF"/>
                </a:solidFill>
              </a:rPr>
              <a:t>Jan III. </a:t>
            </a:r>
            <a:r>
              <a:rPr lang="cs-CZ" altLang="cs-CZ" sz="2700" b="1" dirty="0" err="1">
                <a:solidFill>
                  <a:srgbClr val="FFFFFF"/>
                </a:solidFill>
              </a:rPr>
              <a:t>Dukas</a:t>
            </a:r>
            <a:r>
              <a:rPr lang="cs-CZ" altLang="cs-CZ" sz="2700" b="1" dirty="0">
                <a:solidFill>
                  <a:srgbClr val="FFFFFF"/>
                </a:solidFill>
              </a:rPr>
              <a:t> </a:t>
            </a:r>
            <a:r>
              <a:rPr lang="cs-CZ" altLang="cs-CZ" sz="2700" b="1" dirty="0" err="1">
                <a:solidFill>
                  <a:srgbClr val="FFFFFF"/>
                </a:solidFill>
              </a:rPr>
              <a:t>Vatatzés</a:t>
            </a:r>
            <a:r>
              <a:rPr lang="cs-CZ" altLang="cs-CZ" sz="2700" dirty="0">
                <a:solidFill>
                  <a:srgbClr val="FFFFFF"/>
                </a:solidFill>
              </a:rPr>
              <a:t> (1222-1254)</a:t>
            </a:r>
            <a:br>
              <a:rPr lang="cs-CZ" altLang="cs-CZ" sz="2700" dirty="0">
                <a:solidFill>
                  <a:srgbClr val="FFFFFF"/>
                </a:solidFill>
              </a:rPr>
            </a:br>
            <a:r>
              <a:rPr lang="cs-CZ" altLang="cs-CZ" sz="2700" dirty="0">
                <a:solidFill>
                  <a:srgbClr val="FFFFFF"/>
                </a:solidFill>
              </a:rPr>
              <a:t>a tzv. byzantská </a:t>
            </a:r>
            <a:r>
              <a:rPr lang="cs-CZ" altLang="cs-CZ" sz="2700" dirty="0" err="1">
                <a:solidFill>
                  <a:srgbClr val="FFFFFF"/>
                </a:solidFill>
              </a:rPr>
              <a:t>reconquista</a:t>
            </a:r>
            <a:r>
              <a:rPr lang="cs-CZ" altLang="cs-CZ" sz="2700" dirty="0">
                <a:solidFill>
                  <a:srgbClr val="FFFFFF"/>
                </a:solidFill>
              </a:rPr>
              <a:t>.</a:t>
            </a:r>
            <a:br>
              <a:rPr lang="cs-CZ" altLang="cs-CZ" sz="2700" dirty="0">
                <a:solidFill>
                  <a:srgbClr val="FFFFFF"/>
                </a:solidFill>
              </a:rPr>
            </a:br>
            <a:endParaRPr lang="cs-CZ" altLang="cs-CZ" sz="2700" dirty="0">
              <a:solidFill>
                <a:srgbClr val="FFFFFF"/>
              </a:solidFill>
            </a:endParaRP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5C4A0286-4821-4AB8-A5BE-47136AAA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sz="1900" dirty="0"/>
              <a:t>Byl velmi vzdělaný a také dobrým vojevůdcem. </a:t>
            </a:r>
          </a:p>
          <a:p>
            <a:pPr>
              <a:lnSpc>
                <a:spcPct val="110000"/>
              </a:lnSpc>
            </a:pPr>
            <a:r>
              <a:rPr lang="cs-CZ" altLang="cs-CZ" sz="1900" dirty="0"/>
              <a:t> Oženil se s dcerou </a:t>
            </a:r>
            <a:r>
              <a:rPr lang="cs-CZ" altLang="cs-CZ" sz="1900" dirty="0" err="1"/>
              <a:t>nikajského</a:t>
            </a:r>
            <a:r>
              <a:rPr lang="cs-CZ" altLang="cs-CZ" sz="1900" dirty="0"/>
              <a:t> císaře Theodora I. </a:t>
            </a:r>
            <a:r>
              <a:rPr lang="cs-CZ" altLang="cs-CZ" sz="1900" dirty="0" err="1"/>
              <a:t>Laskarida</a:t>
            </a:r>
            <a:r>
              <a:rPr lang="cs-CZ" altLang="cs-CZ" sz="1900" dirty="0"/>
              <a:t> Irenou a </a:t>
            </a:r>
            <a:r>
              <a:rPr lang="cs-CZ" altLang="cs-CZ" sz="1900" dirty="0" err="1"/>
              <a:t>Theodoros</a:t>
            </a:r>
            <a:r>
              <a:rPr lang="cs-CZ" altLang="cs-CZ" sz="1900" dirty="0"/>
              <a:t> určil Jana za svého nástupce, jímž se po tchánově smrti roku 1222 stal. </a:t>
            </a:r>
          </a:p>
          <a:p>
            <a:pPr>
              <a:lnSpc>
                <a:spcPct val="110000"/>
              </a:lnSpc>
            </a:pPr>
            <a:r>
              <a:rPr lang="cs-CZ" altLang="cs-CZ" sz="1900" dirty="0"/>
              <a:t> </a:t>
            </a:r>
            <a:r>
              <a:rPr lang="cs-CZ" altLang="cs-CZ" sz="1900" dirty="0" err="1"/>
              <a:t>Vatatzés</a:t>
            </a:r>
            <a:r>
              <a:rPr lang="cs-CZ" altLang="cs-CZ" sz="1900" dirty="0"/>
              <a:t> pokračoval v </a:t>
            </a:r>
            <a:r>
              <a:rPr lang="cs-CZ" altLang="cs-CZ" sz="1900" dirty="0" err="1"/>
              <a:t>protilatinské</a:t>
            </a:r>
            <a:r>
              <a:rPr lang="cs-CZ" altLang="cs-CZ" sz="1900" dirty="0"/>
              <a:t> politice nastoupené Theodorem I. a roku 1225 získal všechno latinské území v Malé Asii, některé řecké ostrovy a část Balkánu. </a:t>
            </a:r>
          </a:p>
          <a:p>
            <a:pPr>
              <a:lnSpc>
                <a:spcPct val="110000"/>
              </a:lnSpc>
            </a:pPr>
            <a:r>
              <a:rPr lang="cs-CZ" altLang="cs-CZ" sz="1900" dirty="0"/>
              <a:t>Dobytí Konstantinopole se mohlo zdát být otázkou času. </a:t>
            </a:r>
          </a:p>
          <a:p>
            <a:pPr>
              <a:lnSpc>
                <a:spcPct val="110000"/>
              </a:lnSpc>
            </a:pPr>
            <a:r>
              <a:rPr lang="cs-CZ" altLang="cs-CZ" sz="1900" dirty="0"/>
              <a:t>O dobytí </a:t>
            </a:r>
            <a:r>
              <a:rPr lang="cs-CZ" altLang="cs-CZ" sz="1900" i="1" dirty="0"/>
              <a:t>Města měst</a:t>
            </a:r>
            <a:r>
              <a:rPr lang="cs-CZ" altLang="cs-CZ" sz="1900" dirty="0"/>
              <a:t> usilovali i bulharský car Ivan Asen II. a </a:t>
            </a:r>
            <a:r>
              <a:rPr lang="cs-CZ" altLang="cs-CZ" sz="1900" dirty="0" err="1"/>
              <a:t>epirský</a:t>
            </a:r>
            <a:r>
              <a:rPr lang="cs-CZ" altLang="cs-CZ" sz="1900" dirty="0"/>
              <a:t> despota </a:t>
            </a:r>
            <a:r>
              <a:rPr lang="cs-CZ" altLang="cs-CZ" sz="1900" dirty="0" err="1"/>
              <a:t>Theodoros</a:t>
            </a:r>
            <a:r>
              <a:rPr lang="cs-CZ" altLang="cs-CZ" sz="1900" dirty="0"/>
              <a:t> </a:t>
            </a:r>
            <a:r>
              <a:rPr lang="cs-CZ" altLang="cs-CZ" sz="1900" dirty="0" err="1"/>
              <a:t>Angelos</a:t>
            </a:r>
            <a:r>
              <a:rPr lang="cs-CZ" altLang="cs-CZ" sz="1900" dirty="0"/>
              <a:t>, který se r. 1224 nechal korunovat </a:t>
            </a:r>
            <a:r>
              <a:rPr lang="cs-CZ" altLang="cs-CZ" sz="1900" i="1" dirty="0"/>
              <a:t>císařem Římanů</a:t>
            </a:r>
            <a:r>
              <a:rPr lang="cs-CZ" altLang="cs-CZ" sz="1900" dirty="0"/>
              <a:t> a stal se Janovým významným protivníkem, ale r. 1230 byl poražen a zajat Janovým spojencem Ivanem Asenem II. v bitvě u </a:t>
            </a:r>
            <a:r>
              <a:rPr lang="cs-CZ" altLang="cs-CZ" sz="1900" dirty="0" err="1"/>
              <a:t>Klokotnice</a:t>
            </a:r>
            <a:r>
              <a:rPr lang="cs-CZ" altLang="cs-CZ" sz="1900" dirty="0"/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Nadpis 1">
            <a:extLst>
              <a:ext uri="{FF2B5EF4-FFF2-40B4-BE49-F238E27FC236}">
                <a16:creationId xmlns:a16="http://schemas.microsoft.com/office/drawing/2014/main" id="{D58663D7-FFA7-458B-BBD4-CC48813C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rgbClr val="FFFFFF"/>
                </a:solidFill>
              </a:rPr>
              <a:t>Hlavní body politiky Jana III.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74AAB8C2-6D65-4BD9-9544-A0D18F20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sz="1700" dirty="0"/>
              <a:t>Císař udržoval přátelské styky také s extravagantním císařem Svaté říše římské a sicilským králem Fridrichem II. Rogerem. Po Fridrichově smrti (1250) však přátelské vztahy se </a:t>
            </a:r>
            <a:r>
              <a:rPr lang="cs-CZ" altLang="cs-CZ" sz="1700" dirty="0" err="1"/>
              <a:t>štaufským</a:t>
            </a:r>
            <a:r>
              <a:rPr lang="cs-CZ" altLang="cs-CZ" sz="1700" dirty="0"/>
              <a:t> domem ustrnuly, protože Fridrichův nástupce, jeho levoboček Manfred byl odpůrcem </a:t>
            </a:r>
            <a:r>
              <a:rPr lang="cs-CZ" altLang="cs-CZ" sz="1700" dirty="0" err="1"/>
              <a:t>Nikaie</a:t>
            </a:r>
            <a:r>
              <a:rPr lang="cs-CZ" altLang="cs-CZ" sz="1700" dirty="0"/>
              <a:t> a naopak podporoval </a:t>
            </a:r>
            <a:r>
              <a:rPr lang="cs-CZ" altLang="cs-CZ" sz="1700" i="1" dirty="0"/>
              <a:t>Latiny</a:t>
            </a:r>
            <a:r>
              <a:rPr lang="cs-CZ" altLang="cs-CZ" sz="1700" dirty="0"/>
              <a:t>. </a:t>
            </a:r>
          </a:p>
          <a:p>
            <a:pPr>
              <a:lnSpc>
                <a:spcPct val="110000"/>
              </a:lnSpc>
            </a:pPr>
            <a:r>
              <a:rPr lang="cs-CZ" altLang="cs-CZ" sz="1700" dirty="0"/>
              <a:t>R. 1245 ovládl Jan Soluň a následujícího roku vyhlásil válku Demetriovi </a:t>
            </a:r>
            <a:r>
              <a:rPr lang="cs-CZ" altLang="cs-CZ" sz="1700" dirty="0" err="1"/>
              <a:t>Angelovi</a:t>
            </a:r>
            <a:r>
              <a:rPr lang="cs-CZ" altLang="cs-CZ" sz="1700" dirty="0"/>
              <a:t>, </a:t>
            </a:r>
            <a:r>
              <a:rPr lang="cs-CZ" altLang="cs-CZ" sz="1700" dirty="0" err="1"/>
              <a:t>epirskému</a:t>
            </a:r>
            <a:r>
              <a:rPr lang="cs-CZ" altLang="cs-CZ" sz="1700" dirty="0"/>
              <a:t> despotovi, a byl úspěšný. </a:t>
            </a:r>
          </a:p>
          <a:p>
            <a:pPr>
              <a:lnSpc>
                <a:spcPct val="110000"/>
              </a:lnSpc>
            </a:pPr>
            <a:r>
              <a:rPr lang="cs-CZ" altLang="cs-CZ" sz="1700" dirty="0"/>
              <a:t>Největší byzantský (</a:t>
            </a:r>
            <a:r>
              <a:rPr lang="cs-CZ" altLang="cs-CZ" sz="1700" dirty="0" err="1"/>
              <a:t>nikajský</a:t>
            </a:r>
            <a:r>
              <a:rPr lang="cs-CZ" altLang="cs-CZ" sz="1700" dirty="0"/>
              <a:t>) císař 13. století trpěl epilepsií a zemřel v listopadu roku 1254 a nedožil se tak svého snu: dovršení byzantské </a:t>
            </a:r>
            <a:r>
              <a:rPr lang="cs-CZ" altLang="cs-CZ" sz="1700" dirty="0" err="1"/>
              <a:t>reconquisty</a:t>
            </a:r>
            <a:r>
              <a:rPr lang="cs-CZ" altLang="cs-CZ" sz="1700" dirty="0"/>
              <a:t> a dobytí Konstantinopole. </a:t>
            </a:r>
          </a:p>
          <a:p>
            <a:pPr>
              <a:lnSpc>
                <a:spcPct val="110000"/>
              </a:lnSpc>
            </a:pPr>
            <a:r>
              <a:rPr lang="cs-CZ" altLang="cs-CZ" sz="1700" dirty="0"/>
              <a:t>Jan III. svou politikou a válečnými výboji způsobil, že </a:t>
            </a:r>
            <a:r>
              <a:rPr lang="cs-CZ" altLang="cs-CZ" sz="1700" dirty="0" err="1"/>
              <a:t>Nikajské</a:t>
            </a:r>
            <a:r>
              <a:rPr lang="cs-CZ" altLang="cs-CZ" sz="1700" dirty="0"/>
              <a:t> císařství se stalo nejvýznamnějším státem v západní Malé Asii a po smrti Ivana Asena II. v Bulharsku také na Balkáně. </a:t>
            </a:r>
          </a:p>
          <a:p>
            <a:pPr>
              <a:lnSpc>
                <a:spcPct val="110000"/>
              </a:lnSpc>
            </a:pPr>
            <a:r>
              <a:rPr lang="cs-CZ" altLang="cs-CZ" sz="1700" dirty="0"/>
              <a:t>Jan byl také velmi vzdělaný a za jeho vlády se </a:t>
            </a:r>
            <a:r>
              <a:rPr lang="cs-CZ" altLang="cs-CZ" sz="1700" dirty="0" err="1"/>
              <a:t>Nikaia</a:t>
            </a:r>
            <a:r>
              <a:rPr lang="cs-CZ" altLang="cs-CZ" sz="1700" dirty="0"/>
              <a:t> stala centrem byzantské vzdělanosti.</a:t>
            </a:r>
          </a:p>
          <a:p>
            <a:pPr>
              <a:lnSpc>
                <a:spcPct val="110000"/>
              </a:lnSpc>
            </a:pPr>
            <a:endParaRPr lang="cs-CZ" altLang="cs-CZ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Nadpis 1">
            <a:extLst>
              <a:ext uri="{FF2B5EF4-FFF2-40B4-BE49-F238E27FC236}">
                <a16:creationId xmlns:a16="http://schemas.microsoft.com/office/drawing/2014/main" id="{B7CDD39C-326E-4A02-BC33-F802D925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cs-CZ" altLang="cs-CZ" dirty="0" err="1">
                <a:solidFill>
                  <a:srgbClr val="FFFFFF"/>
                </a:solidFill>
              </a:rPr>
              <a:t>Theodoros</a:t>
            </a:r>
            <a:r>
              <a:rPr lang="cs-CZ" altLang="cs-CZ" dirty="0">
                <a:solidFill>
                  <a:srgbClr val="FFFFFF"/>
                </a:solidFill>
              </a:rPr>
              <a:t> II. </a:t>
            </a:r>
            <a:r>
              <a:rPr lang="cs-CZ" altLang="cs-CZ" dirty="0" err="1">
                <a:solidFill>
                  <a:srgbClr val="FFFFFF"/>
                </a:solidFill>
              </a:rPr>
              <a:t>Laskaris</a:t>
            </a:r>
            <a:r>
              <a:rPr lang="cs-CZ" altLang="cs-CZ" dirty="0">
                <a:solidFill>
                  <a:srgbClr val="FFFFFF"/>
                </a:solidFill>
              </a:rPr>
              <a:t> (1254 – 1258). 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DB0FABCD-7B1B-4B04-9764-38B244A0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Dostalo se mu výborného vzdělání v matematice, literatuře a filosofii, jeho učitelem byl význačný vzdělanec </a:t>
            </a:r>
            <a:r>
              <a:rPr lang="cs-CZ" altLang="cs-CZ" b="1" dirty="0" err="1"/>
              <a:t>Nikeforos</a:t>
            </a:r>
            <a:r>
              <a:rPr lang="cs-CZ" altLang="cs-CZ" b="1" dirty="0"/>
              <a:t> </a:t>
            </a:r>
            <a:r>
              <a:rPr lang="cs-CZ" altLang="cs-CZ" b="1" dirty="0" err="1"/>
              <a:t>Blemmydes</a:t>
            </a:r>
            <a:r>
              <a:rPr lang="cs-CZ" altLang="cs-CZ" dirty="0"/>
              <a:t>; princovými spolužáky byli budoucí historikové </a:t>
            </a:r>
            <a:r>
              <a:rPr lang="cs-CZ" altLang="cs-CZ" b="1" dirty="0"/>
              <a:t>Georgios </a:t>
            </a:r>
            <a:r>
              <a:rPr lang="cs-CZ" altLang="cs-CZ" b="1" dirty="0" err="1"/>
              <a:t>Akropolites</a:t>
            </a:r>
            <a:r>
              <a:rPr lang="cs-CZ" altLang="cs-CZ" dirty="0"/>
              <a:t> a </a:t>
            </a:r>
            <a:r>
              <a:rPr lang="cs-CZ" altLang="cs-CZ" b="1" dirty="0"/>
              <a:t>Georgios </a:t>
            </a:r>
            <a:r>
              <a:rPr lang="cs-CZ" altLang="cs-CZ" b="1" dirty="0" err="1"/>
              <a:t>Pachymeris</a:t>
            </a:r>
            <a:r>
              <a:rPr lang="cs-CZ" altLang="cs-CZ" dirty="0"/>
              <a:t>.  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Korunován císařem po skonu svého otce v r. 1254.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V domácí politice se císař přidržoval spíše nižších společenských vrstev, v šlechtickou vrstvu neměl důvěru.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 V </a:t>
            </a:r>
            <a:r>
              <a:rPr lang="cs-CZ" altLang="cs-CZ" dirty="0" err="1"/>
              <a:t>Nikaii</a:t>
            </a:r>
            <a:r>
              <a:rPr lang="cs-CZ" altLang="cs-CZ" dirty="0"/>
              <a:t> také založil vysokou školu. 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V srpnu 1258 </a:t>
            </a:r>
            <a:r>
              <a:rPr lang="cs-CZ" altLang="cs-CZ" dirty="0" err="1"/>
              <a:t>Theodoros</a:t>
            </a:r>
            <a:r>
              <a:rPr lang="cs-CZ" altLang="cs-CZ" dirty="0"/>
              <a:t> skonal ve věku nedožitých 37 let.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Nadpis 1">
            <a:extLst>
              <a:ext uri="{FF2B5EF4-FFF2-40B4-BE49-F238E27FC236}">
                <a16:creationId xmlns:a16="http://schemas.microsoft.com/office/drawing/2014/main" id="{1183BF59-B3C6-4790-A9DB-69EA3374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cs-CZ" altLang="cs-CZ" sz="2700" b="1">
                <a:solidFill>
                  <a:srgbClr val="FFFFFF"/>
                </a:solidFill>
              </a:rPr>
              <a:t>Michael VIII. – zakladatel dynastie Palaiologů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64AC21DD-0D5B-4CC9-A400-33968DFCF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Michael VIII. byl synem generála Andronika </a:t>
            </a:r>
            <a:r>
              <a:rPr lang="cs-CZ" altLang="cs-CZ" dirty="0" err="1"/>
              <a:t>Palaiologa</a:t>
            </a:r>
            <a:r>
              <a:rPr lang="cs-CZ" altLang="cs-CZ" dirty="0"/>
              <a:t>. Narodil se do vznešené rodiny, která byla spřízněna s předními byzantskými rody - </a:t>
            </a:r>
            <a:r>
              <a:rPr lang="cs-CZ" altLang="cs-CZ" dirty="0" err="1"/>
              <a:t>Komnenovci</a:t>
            </a:r>
            <a:r>
              <a:rPr lang="cs-CZ" altLang="cs-CZ" dirty="0"/>
              <a:t>, Duky i </a:t>
            </a:r>
            <a:r>
              <a:rPr lang="cs-CZ" altLang="cs-CZ" dirty="0" err="1"/>
              <a:t>Angelovci</a:t>
            </a:r>
            <a:r>
              <a:rPr lang="cs-CZ" altLang="cs-CZ" dirty="0"/>
              <a:t>. 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Michal patřil k byzantské aristokracii a vzdělancům u dvora </a:t>
            </a:r>
            <a:r>
              <a:rPr lang="cs-CZ" altLang="cs-CZ" dirty="0" err="1"/>
              <a:t>Nikájského</a:t>
            </a:r>
            <a:r>
              <a:rPr lang="cs-CZ" altLang="cs-CZ" dirty="0"/>
              <a:t> císaře. Byl však r. 1253 krátce vězněn, neboť byl podezříván ze spiknutí proti císaři, a musel na čas uprchnout do </a:t>
            </a:r>
            <a:r>
              <a:rPr lang="cs-CZ" altLang="cs-CZ" dirty="0" err="1"/>
              <a:t>Rumského</a:t>
            </a:r>
            <a:r>
              <a:rPr lang="cs-CZ" altLang="cs-CZ" dirty="0"/>
              <a:t> sultanátu, zde stál v čele svého vojska a bojoval s Mongoly.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V r. 1258 se Michael stává oficiálně spolucísařem a o měsíc později, dne 1. ledna, je pod jménem Michael VIII. korunován spolu s manželkou a Janem IV. na císaře patriarchou </a:t>
            </a:r>
            <a:r>
              <a:rPr lang="cs-CZ" altLang="cs-CZ" dirty="0" err="1"/>
              <a:t>Arseniem</a:t>
            </a:r>
            <a:r>
              <a:rPr lang="cs-CZ" altLang="cs-CZ" dirty="0"/>
              <a:t> v </a:t>
            </a:r>
            <a:r>
              <a:rPr lang="cs-CZ" altLang="cs-CZ" dirty="0" err="1"/>
              <a:t>Nikájském</a:t>
            </a:r>
            <a:r>
              <a:rPr lang="cs-CZ" altLang="cs-CZ" dirty="0"/>
              <a:t> chrámu. </a:t>
            </a:r>
          </a:p>
          <a:p>
            <a:pPr>
              <a:lnSpc>
                <a:spcPct val="110000"/>
              </a:lnSpc>
            </a:pPr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Nadpis 1">
            <a:extLst>
              <a:ext uri="{FF2B5EF4-FFF2-40B4-BE49-F238E27FC236}">
                <a16:creationId xmlns:a16="http://schemas.microsoft.com/office/drawing/2014/main" id="{B58667B1-F5D5-4817-9A37-8AF7DFCF6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cs-CZ" altLang="cs-CZ" sz="2000">
                <a:solidFill>
                  <a:srgbClr val="FFFFFF"/>
                </a:solidFill>
              </a:rPr>
              <a:t>Znovudobytí Konstantinopole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E2D36E62-5DB4-4025-B17B-05F634063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sz="1900" dirty="0"/>
              <a:t>Od svého nástupu k moci musel císař bojovat proti Latinskému císařství, které ztratilo většinu svých území v Makedonii již nebylo vážnou hrozbou.</a:t>
            </a:r>
          </a:p>
          <a:p>
            <a:pPr>
              <a:lnSpc>
                <a:spcPct val="110000"/>
              </a:lnSpc>
            </a:pPr>
            <a:r>
              <a:rPr lang="cs-CZ" altLang="cs-CZ" sz="1900" dirty="0"/>
              <a:t> v r. 1259 bitva u </a:t>
            </a:r>
            <a:r>
              <a:rPr lang="cs-CZ" altLang="cs-CZ" sz="1900" dirty="0" err="1"/>
              <a:t>Pelagonie</a:t>
            </a:r>
            <a:r>
              <a:rPr lang="cs-CZ" altLang="cs-CZ" sz="1900" dirty="0"/>
              <a:t>, po které Jan obsazuje </a:t>
            </a:r>
            <a:r>
              <a:rPr lang="cs-CZ" altLang="cs-CZ" sz="1900" dirty="0" err="1"/>
              <a:t>Artu</a:t>
            </a:r>
            <a:r>
              <a:rPr lang="cs-CZ" altLang="cs-CZ" sz="1900" dirty="0"/>
              <a:t>, hlavní město despoty </a:t>
            </a:r>
            <a:r>
              <a:rPr lang="cs-CZ" altLang="cs-CZ" sz="1900" dirty="0" err="1"/>
              <a:t>Epirského</a:t>
            </a:r>
            <a:r>
              <a:rPr lang="cs-CZ" altLang="cs-CZ" sz="1900" dirty="0"/>
              <a:t> a vede vojsko až hluboko do Řecka.</a:t>
            </a:r>
          </a:p>
          <a:p>
            <a:pPr>
              <a:lnSpc>
                <a:spcPct val="110000"/>
              </a:lnSpc>
            </a:pPr>
            <a:r>
              <a:rPr lang="cs-CZ" altLang="cs-CZ" sz="1900" dirty="0"/>
              <a:t>Vítězství u </a:t>
            </a:r>
            <a:r>
              <a:rPr lang="cs-CZ" altLang="cs-CZ" sz="1900" dirty="0" err="1"/>
              <a:t>Pelagonie</a:t>
            </a:r>
            <a:r>
              <a:rPr lang="cs-CZ" altLang="cs-CZ" sz="1900" dirty="0"/>
              <a:t>, umožnilo Michaelovi zkonsolidovat dobytá území a pozdější znovudobytí Konstantinopole a obnovení Byzantské říše. </a:t>
            </a:r>
          </a:p>
          <a:p>
            <a:pPr>
              <a:lnSpc>
                <a:spcPct val="110000"/>
              </a:lnSpc>
            </a:pPr>
            <a:r>
              <a:rPr lang="cs-CZ" altLang="cs-CZ" sz="1900" dirty="0"/>
              <a:t>Po návratu císařského dvora do Konstantinopole podepsal císař i smlouvu s Mongoly, která umožnila upevnění maloasijské hranice. </a:t>
            </a:r>
          </a:p>
          <a:p>
            <a:pPr>
              <a:lnSpc>
                <a:spcPct val="110000"/>
              </a:lnSpc>
            </a:pPr>
            <a:r>
              <a:rPr lang="cs-CZ" altLang="cs-CZ" sz="1900" dirty="0"/>
              <a:t>Císař také udržoval vztahy s egyptskými </a:t>
            </a:r>
            <a:r>
              <a:rPr lang="cs-CZ" altLang="cs-CZ" sz="1900" dirty="0" err="1"/>
              <a:t>Mamlúky</a:t>
            </a:r>
            <a:r>
              <a:rPr lang="cs-CZ" altLang="cs-CZ" sz="1900" dirty="0"/>
              <a:t>, se kterými ho pojil jediný cíl: zabránit západu v křižáckém tažení na východ.</a:t>
            </a:r>
          </a:p>
          <a:p>
            <a:pPr>
              <a:lnSpc>
                <a:spcPct val="110000"/>
              </a:lnSpc>
            </a:pPr>
            <a:endParaRPr lang="cs-CZ" altLang="cs-CZ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Nadpis 1">
            <a:extLst>
              <a:ext uri="{FF2B5EF4-FFF2-40B4-BE49-F238E27FC236}">
                <a16:creationId xmlns:a16="http://schemas.microsoft.com/office/drawing/2014/main" id="{89C3680D-401B-4F77-8B11-DC63A702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rgbClr val="FFFFFF"/>
                </a:solidFill>
              </a:rPr>
              <a:t>Začátek konce…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9AFA5901-2B87-4792-BB7E-C2D3D52B9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Císař se nemohl postavit otevřeně </a:t>
            </a:r>
            <a:r>
              <a:rPr lang="cs-CZ" altLang="cs-CZ" dirty="0" err="1"/>
              <a:t>Rúmskému</a:t>
            </a:r>
            <a:r>
              <a:rPr lang="cs-CZ" altLang="cs-CZ" dirty="0"/>
              <a:t> sultanátu, přestože sultanát byl velmi oslabený a většinu své síly věnoval k bojům s Mongoly. 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Císař neměl dost prostředků k tomu, aby obnovil byzantskou svrchovanost nad Anatolií. </a:t>
            </a:r>
            <a:r>
              <a:rPr lang="cs-CZ" altLang="cs-CZ" b="1" dirty="0"/>
              <a:t>Řecká kultura již dávno s centrální Anatolie dávno vymizela a byla nahrazena novou civilizací, kterou zde vytvořili </a:t>
            </a:r>
            <a:r>
              <a:rPr lang="cs-CZ" altLang="cs-CZ" b="1" dirty="0" err="1"/>
              <a:t>Seldžučtí</a:t>
            </a:r>
            <a:r>
              <a:rPr lang="cs-CZ" altLang="cs-CZ" b="1" dirty="0"/>
              <a:t> Turci. 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Pouze </a:t>
            </a:r>
            <a:r>
              <a:rPr lang="cs-CZ" altLang="cs-CZ" dirty="0" err="1"/>
              <a:t>Trapezuntskému</a:t>
            </a:r>
            <a:r>
              <a:rPr lang="cs-CZ" altLang="cs-CZ" dirty="0"/>
              <a:t> císařství se podařilo uchovat helénismus v severovýchodní Anatolii. 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Michael VIII. byl slavným obnovitelem Byzantské říše. Avšak impérium, bylo již jen stínem staré slávy Východořímského císařství. </a:t>
            </a:r>
          </a:p>
          <a:p>
            <a:pPr>
              <a:lnSpc>
                <a:spcPct val="110000"/>
              </a:lnSpc>
            </a:pPr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4178D2-4D8B-4D74-8206-81F1AC07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„vítězství na nepravém místě“</a:t>
            </a:r>
            <a:endParaRPr lang="cs-CZ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447EA6-548F-4620-B3BE-38571C677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85000" lnSpcReduction="10000"/>
          </a:bodyPr>
          <a:lstStyle/>
          <a:p>
            <a:pPr indent="144145" algn="just">
              <a:spcAft>
                <a:spcPts val="600"/>
              </a:spcAft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křížová výprava v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yústila v absolutní popření ideálů, s nimiž byla vedena předchozí tažení. Odhalila pravé cíle západních dobyvatelů, jelikož tato výprava totiž neskončila v Jeruzalémě, nýbrž v Konstantinopoli - nejbohatším městě Středomoří.</a:t>
            </a:r>
          </a:p>
          <a:p>
            <a:pPr indent="144145" algn="just">
              <a:spcAft>
                <a:spcPts val="6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hlediska mezinárodních vztahů postavení byzantské říše nijak bezpečné: Na Západě trvale vzrůstalo nepřátelství ke „schizmatickým Řekům“. Z něj těžil papež Inocenc III., který zneužíval křižácké vojsko jako nástroj k uskutečnění svých vlastních politických vizí. Do popředí Benátská republika, která posílena řadou privilegií ve Středomoří a v Levantě, stala se hlavním organizátorem tažení.</a:t>
            </a:r>
          </a:p>
          <a:p>
            <a:pPr indent="144145" algn="just">
              <a:spcAft>
                <a:spcPts val="6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Ačkoliv bylo vedení svěřeno Bonifácovi z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Montferratu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stal se rozhodující politickou osobností následujících událostí benátský dóže Enrico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Dandolo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Tento osmdesátiletý slepý stařec určil svým rozhodným jednáním za cíl výpravy Konstantinopol.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Kolem roku 1201 se křižácké vojsko začalo shromažďovat v Benátkách a utábořilo se na ostrůvku San Nicolo di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Lido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Benátský dóže této skutečnosti využil a navrhl, aby se vojsko zbavilo dluhů tím, že pomůže Benátské republice dobýt město Zadar, křesťanské město patřící uherskému králi. – Zadar dobýt a drancován v r. 1202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17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8E0652-B701-4F45-806E-9351C0C2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Byzantské dynastické spory před zásahem křižáků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7886EC-E0F1-48DF-BC0D-BA4B619F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85000" lnSpcReduction="10000"/>
          </a:bodyPr>
          <a:lstStyle/>
          <a:p>
            <a:r>
              <a:rPr lang="cs-CZ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omplikovana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situace na byzantském trůnu, neboť dynastie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Angelovců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(1185-1204) se utápěla v dynastických rozporech. Oficiálně vládl uzurpátor trůnu Alexios III., který stále držel svého oslepeného bratra ve vězení. Jeho synovci Alexiovi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Angelovi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podařilo utéci z vězení do Itálie, kde hledal pomoc u svého švagra Filipa Švábského a u své sestry Ireny.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Alexios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Angelos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dokonce v r. 1202 vyhledal papeže Inocence III. a žádal jej, aby uvedl nástupnická práva byzantských císařů do pořádku. Křižákům v Zadaru přišla událost vhod. Mladý a nezkušený princ zde sliboval křižákům vysokou finanční odměnu, navíc jim za pomoc zaručoval zásobování křižáckého vojska a také postavit z byzantské strany desetitisícovou armádu.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V r. 1203 křižáci kotvili před Konstantinopolí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odkud uprchl císař Alexios III. s nejcennějšími klenoty z císařské pokladny a se svou dcerou opustil město. Na trůn znovu 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slepený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Isaak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Angelos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jako spolucísař  korunován jeho syn Alexios IV. Křižácké vojsko však setrvávalo pod hradbami a čekalo na svou odměnu.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Císař musel přistoupit na vypsání nových daní, aby mohl křižákům zaplatit slíbený dluh. Vyvolal tím však velké pobouření, které vedlo k jejich svržení – Novým císařem Alexios V.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Murtzuflos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jediný, kdo se snažil proti křižákům vojensky zasáhnout.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72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0FAFC4-5B87-4E23-8885-577E910C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Dobytí Konstantinopole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BB413A-8769-479F-A66D-A2DC2080F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Křižáci podnikli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útok a 13. dubna 1204 město dobyli. Ovládnutí křesťanského města a třídenní drancování paláců, kostelů, klášterů i obydlí prostých křesťanů bylo zcela v rozporu s proklamovanými cíli křižáckých tažení. 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Papež se od dobytí Konstantinopole distancoval a vyhlásil nad Benátskou republikou klatbu, byť jen dočasnou. Západ triumfoval nad schizmatickou Byzancí.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jejích troskách se vytvořilo Latinské císařství, které existovalo až do r. 1261. Svůj název získalo proto, že se mělo stát součástí západního „latinského“ světa a jeho církev se měla podřídit papeži sídlícímu v Římě a církvi používající v liturgii latinu na rozdíl od východní církve, která zachovávala raně křesťanskou řečtinu.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Byzantinci označovali rytíře, kteří přitáhli ze západu, jako Franky, proto se toto období v řecké historiografii nazývá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frankokratia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vláda Franků -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Západo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)Evropanů. Frankové sebou přinesli svůj způsob života a organizaci společnosti. V oblastech, které ovládli Benátčané (především všechna důležitá města a přístavy ve Středomoří) se mluví o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venetokratii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Čtvrtou křížovou výpravou se Benátská signorie stala ve východním Středomoří skutečnou „vládkyní moří“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54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Τίτλος 1">
            <a:extLst>
              <a:ext uri="{FF2B5EF4-FFF2-40B4-BE49-F238E27FC236}">
                <a16:creationId xmlns:a16="http://schemas.microsoft.com/office/drawing/2014/main" id="{B5CCBE85-6E41-4112-B266-09E73165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Rozdělení Byzance – latinské císařství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10369C-CFD9-49AD-B798-B6C1ECB33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4"/>
            <a:ext cx="6195784" cy="410594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cs-CZ" sz="1400" dirty="0" err="1"/>
              <a:t>Partitio</a:t>
            </a:r>
            <a:r>
              <a:rPr lang="cs-CZ" sz="1400" dirty="0"/>
              <a:t> </a:t>
            </a:r>
            <a:r>
              <a:rPr lang="cs-CZ" sz="1400" dirty="0" err="1"/>
              <a:t>imperii</a:t>
            </a:r>
            <a:r>
              <a:rPr lang="cs-CZ" sz="1400" dirty="0"/>
              <a:t> </a:t>
            </a:r>
            <a:r>
              <a:rPr lang="cs-CZ" sz="1400" dirty="0" err="1"/>
              <a:t>byzantini</a:t>
            </a:r>
            <a:r>
              <a:rPr lang="cs-CZ" sz="1400" dirty="0"/>
              <a:t> -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</a:rPr>
              <a:t>císařem </a:t>
            </a:r>
            <a:r>
              <a:rPr lang="cs-CZ" altLang="cs-CZ" sz="1400" dirty="0"/>
              <a:t>se 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</a:rPr>
              <a:t>stal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</a:rPr>
              <a:t>Balduin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</a:rPr>
              <a:t> Flanderský, který byl korunován v chrámu Boží Moudrosti 16. května 1204 novým latinským patriarchou Thomasem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</a:rPr>
              <a:t>Morosinim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1400" dirty="0" err="1"/>
              <a:t>Balduin</a:t>
            </a:r>
            <a:r>
              <a:rPr lang="cs-CZ" sz="1400" dirty="0"/>
              <a:t> obdržel jednu čtvrtinu dobytého území, o další tři čtvrtiny se dělili franští dobyvatelé a Benátská republika. </a:t>
            </a:r>
            <a:r>
              <a:rPr lang="cs-CZ" sz="1400" dirty="0" err="1"/>
              <a:t>Balduinovi</a:t>
            </a:r>
            <a:r>
              <a:rPr lang="cs-CZ" sz="1400" dirty="0"/>
              <a:t> připadla Thrákie, severovýchodní část Malé Asie, Bospor, Dardanely a ostrovy v Egejském moři: Lesbos, Samos a </a:t>
            </a:r>
            <a:r>
              <a:rPr lang="cs-CZ" sz="1400" dirty="0" err="1"/>
              <a:t>Chios</a:t>
            </a:r>
            <a:r>
              <a:rPr lang="cs-CZ" sz="1400" dirty="0"/>
              <a:t>. 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Bonifác z </a:t>
            </a:r>
            <a:r>
              <a:rPr lang="cs-CZ" sz="1400" dirty="0" err="1"/>
              <a:t>Montferratu</a:t>
            </a:r>
            <a:r>
              <a:rPr lang="cs-CZ" sz="1400" dirty="0"/>
              <a:t> byl odměněn částí území v Malé Asii a poté co dobyl Soluň, založil zde Soluňské království, k němuž připojil i Makedonii a Thesálii. 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Největší prospěch měla ze čtvrté výpravy Benátská republika, která získala Jónské ostrovy, řadu ostrovů v Egejském moři v čele s Krétou, kterou držela až do konce 17. století, a další přístavy v </a:t>
            </a:r>
            <a:r>
              <a:rPr lang="cs-CZ" sz="1400" dirty="0" err="1"/>
              <a:t>Marmarském</a:t>
            </a:r>
            <a:r>
              <a:rPr lang="cs-CZ" sz="1400" dirty="0"/>
              <a:t> moři a v Černomoří. Na Peloponésu ovládala dva význačné přístavy (Koron a </a:t>
            </a:r>
            <a:r>
              <a:rPr lang="cs-CZ" sz="1400" dirty="0" err="1"/>
              <a:t>Modon</a:t>
            </a:r>
            <a:r>
              <a:rPr lang="cs-CZ" sz="1400" dirty="0"/>
              <a:t>). 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Dobytí Konstantinopole v r. 1204 dalo základ koloniální politice a nesmírnému bohatství Benátské republiky. Benátčané se stali námořní velmocí ve Středozemním moři a udrželi si své pozice až do nástupu osmanské invaze v 15.-16. století.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43774B5-0DE7-46ED-87E0-284583E21A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37714" y="1853754"/>
            <a:ext cx="4354286" cy="29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1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B2A80E-38C3-4F91-BA4D-46F2882F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Společenské změny na dobytím území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EDF8A1-BEA3-459C-9FE7-35B87B315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20000"/>
          </a:bodyPr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Expanze západních dobyvatelů měla nejen politické, ale i společensko-ekonomické důsledky. Na jedné straně přežívaly byzantské instituce, na druhé straně docházelo k proměnám, které byly ovlivněny feudálním lenním systémem známým v západní Evropě. 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Též zvyklosti Benátské republiky, které byly pěstovány zejména na ostrovech a ve velkých přístavech. Konfrontace západoevropského feudálního způsobu života s byzantským je důležitá pro pochopení zvláštností a odlišností společenského vývoje tehdejšího Západu a Východu</a:t>
            </a:r>
          </a:p>
          <a:p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Byzanc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převážně agrární společnost, v níž hráli rozhodující roli velcí světští a církevní pozemkoví vlastníci (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archonty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kteří spravovali velké pozemkové úděly (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pronie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obhospodařované závislými rolníky (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paroiky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Vládnoucí byzantská vrstva vlastnila rozsáhlé domény, které mohly být srovnávány se západoevropskými lény. 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Tato bohatá pozemková aristokracie začala prosazovat i na vysokých místech správního aparátu říše. Zápornou stránkou narůstající moci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archontů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vybavených vojenskou, administrativní i ekonomickou pravomocí, byly separatistické tendence, které vedly k roztříštěnosti politické moci.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677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50" name="Nadpis 1">
            <a:extLst>
              <a:ext uri="{FF2B5EF4-FFF2-40B4-BE49-F238E27FC236}">
                <a16:creationId xmlns:a16="http://schemas.microsoft.com/office/drawing/2014/main" id="{17F17DEA-57B0-4B23-B442-2A0D8E72C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altLang="cs-CZ" sz="3300" dirty="0" err="1"/>
              <a:t>Nikájské</a:t>
            </a:r>
            <a:r>
              <a:rPr lang="en-US" altLang="cs-CZ" sz="3300" dirty="0"/>
              <a:t> </a:t>
            </a:r>
            <a:r>
              <a:rPr lang="en-US" altLang="cs-CZ" sz="3300" dirty="0" err="1"/>
              <a:t>císařství</a:t>
            </a:r>
            <a:r>
              <a:rPr lang="en-US" altLang="cs-CZ" sz="3300" dirty="0"/>
              <a:t> (1204-1261</a:t>
            </a:r>
            <a:r>
              <a:rPr lang="cs-CZ" altLang="cs-CZ" sz="3300" dirty="0"/>
              <a:t>)</a:t>
            </a:r>
            <a:br>
              <a:rPr lang="en-US" altLang="cs-CZ" sz="3300" dirty="0"/>
            </a:br>
            <a:endParaRPr lang="en-US" altLang="cs-CZ" sz="3300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2" descr="220px-Byzanc_1204">
            <a:hlinkClick r:id="rId3"/>
            <a:extLst>
              <a:ext uri="{FF2B5EF4-FFF2-40B4-BE49-F238E27FC236}">
                <a16:creationId xmlns:a16="http://schemas.microsoft.com/office/drawing/2014/main" id="{E594FBEA-147B-4226-9373-840B40E330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5" b="17715"/>
          <a:stretch>
            <a:fillRect/>
          </a:stretch>
        </p:blipFill>
        <p:spPr>
          <a:xfrm>
            <a:off x="4618374" y="1399016"/>
            <a:ext cx="6282919" cy="330082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Nadpis 1">
            <a:extLst>
              <a:ext uri="{FF2B5EF4-FFF2-40B4-BE49-F238E27FC236}">
                <a16:creationId xmlns:a16="http://schemas.microsoft.com/office/drawing/2014/main" id="{AA067127-BD91-4E50-B360-9C59F61FE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cs-CZ" altLang="cs-CZ" sz="2500">
                <a:solidFill>
                  <a:srgbClr val="FFFFFF"/>
                </a:solidFill>
              </a:rPr>
              <a:t>Další státní útvary po Byzantské říši: </a:t>
            </a:r>
            <a:br>
              <a:rPr lang="cs-CZ" altLang="cs-CZ" sz="2500">
                <a:solidFill>
                  <a:srgbClr val="FFFFFF"/>
                </a:solidFill>
              </a:rPr>
            </a:br>
            <a:r>
              <a:rPr lang="cs-CZ" altLang="cs-CZ" sz="2500">
                <a:solidFill>
                  <a:srgbClr val="FFFFFF"/>
                </a:solidFill>
              </a:rPr>
              <a:t> </a:t>
            </a:r>
            <a:r>
              <a:rPr lang="cs-CZ" altLang="cs-CZ" sz="2500" b="1">
                <a:solidFill>
                  <a:srgbClr val="FFFFFF"/>
                </a:solidFill>
              </a:rPr>
              <a:t>Trapezuntské císařství:</a:t>
            </a:r>
            <a:r>
              <a:rPr lang="cs-CZ" altLang="cs-CZ" sz="2500">
                <a:solidFill>
                  <a:srgbClr val="FFFFFF"/>
                </a:solidFill>
              </a:rPr>
              <a:t> Území kolem pobřeží Černého moře</a:t>
            </a:r>
            <a:br>
              <a:rPr lang="en-US" altLang="cs-CZ" sz="2500">
                <a:solidFill>
                  <a:srgbClr val="FFFFFF"/>
                </a:solidFill>
              </a:rPr>
            </a:br>
            <a:r>
              <a:rPr lang="cs-CZ" altLang="cs-CZ" sz="2500">
                <a:solidFill>
                  <a:srgbClr val="FFFFFF"/>
                </a:solidFill>
              </a:rPr>
              <a:t>- </a:t>
            </a:r>
            <a:r>
              <a:rPr lang="cs-CZ" altLang="cs-CZ" sz="2500" b="1">
                <a:solidFill>
                  <a:srgbClr val="FFFFFF"/>
                </a:solidFill>
              </a:rPr>
              <a:t>Epeirský despotát</a:t>
            </a:r>
            <a:r>
              <a:rPr lang="cs-CZ" altLang="cs-CZ" sz="2500">
                <a:solidFill>
                  <a:srgbClr val="FFFFFF"/>
                </a:solidFill>
              </a:rPr>
              <a:t>, na západě Řecka</a:t>
            </a:r>
          </a:p>
        </p:txBody>
      </p:sp>
      <p:sp>
        <p:nvSpPr>
          <p:cNvPr id="3075" name="Zástupný symbol pro obsah 2">
            <a:extLst>
              <a:ext uri="{FF2B5EF4-FFF2-40B4-BE49-F238E27FC236}">
                <a16:creationId xmlns:a16="http://schemas.microsoft.com/office/drawing/2014/main" id="{A224CB37-CC7A-4A7D-A7A0-31B7201A2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7358888" cy="5533947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sz="2400" dirty="0"/>
              <a:t>Hlavním městem byla </a:t>
            </a:r>
            <a:r>
              <a:rPr lang="cs-CZ" altLang="cs-CZ" sz="2400" dirty="0" err="1"/>
              <a:t>Nikaia</a:t>
            </a:r>
            <a:r>
              <a:rPr lang="cs-CZ" altLang="cs-CZ" sz="2400" dirty="0"/>
              <a:t>, důležité město v Anatolii nedaleko </a:t>
            </a:r>
            <a:r>
              <a:rPr lang="cs-CZ" altLang="cs-CZ" sz="2400" dirty="0" err="1"/>
              <a:t>Marmarského</a:t>
            </a:r>
            <a:r>
              <a:rPr lang="cs-CZ" altLang="cs-CZ" sz="2400" dirty="0"/>
              <a:t> moře. </a:t>
            </a:r>
            <a:endParaRPr lang="en-US" altLang="cs-CZ" sz="2400" dirty="0"/>
          </a:p>
          <a:p>
            <a:pPr>
              <a:lnSpc>
                <a:spcPct val="110000"/>
              </a:lnSpc>
            </a:pPr>
            <a:r>
              <a:rPr lang="cs-CZ" altLang="cs-CZ" sz="2400" dirty="0"/>
              <a:t>Území říše představovalo většinu toho, co Byzanci po 4. křížové výpravě zbylo - evropské území si mezi sebou rozdělili křižáci a většina ostrovů připadla Benátkám, které se na křížové výpravě podílely a které získáním tohoto území získaly velkou moc</a:t>
            </a:r>
            <a:r>
              <a:rPr lang="cs-CZ" altLang="cs-CZ" sz="2400" b="1" u="sng" dirty="0"/>
              <a:t>. </a:t>
            </a:r>
            <a:endParaRPr lang="en-US" altLang="cs-CZ" sz="2400" b="1" u="sng" dirty="0"/>
          </a:p>
          <a:p>
            <a:pPr>
              <a:lnSpc>
                <a:spcPct val="110000"/>
              </a:lnSpc>
            </a:pPr>
            <a:r>
              <a:rPr lang="en-US" altLang="cs-CZ" sz="2400" dirty="0"/>
              <a:t>E</a:t>
            </a:r>
            <a:r>
              <a:rPr lang="cs-CZ" altLang="cs-CZ" sz="2400" dirty="0" err="1"/>
              <a:t>xodu</a:t>
            </a:r>
            <a:r>
              <a:rPr lang="en-US" altLang="cs-CZ" sz="2400" dirty="0"/>
              <a:t>s</a:t>
            </a:r>
            <a:r>
              <a:rPr lang="cs-CZ" altLang="cs-CZ" sz="2400" dirty="0"/>
              <a:t> Řeků znechucených křižáckou nadvládou</a:t>
            </a:r>
            <a:r>
              <a:rPr lang="en-US" altLang="cs-CZ" sz="2400" dirty="0"/>
              <a:t> - B</a:t>
            </a:r>
            <a:r>
              <a:rPr lang="cs-CZ" altLang="cs-CZ" sz="2400" dirty="0" err="1"/>
              <a:t>yzantská</a:t>
            </a:r>
            <a:r>
              <a:rPr lang="cs-CZ" altLang="cs-CZ" sz="2400" dirty="0"/>
              <a:t> společnost morálně zdevastována. Byzantská říše, která předtím po několik staletí odrážela útoky svých asijských sousedů, zmrzačena a už jen stínem své dřívější moci, slávy a bohatství.</a:t>
            </a:r>
            <a:endParaRPr lang="cs-CZ" altLang="cs-CZ" sz="2400" u="sng" dirty="0"/>
          </a:p>
          <a:p>
            <a:pPr>
              <a:lnSpc>
                <a:spcPct val="110000"/>
              </a:lnSpc>
            </a:pPr>
            <a:endParaRPr lang="cs-CZ" altLang="cs-CZ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Nadpis 1">
            <a:extLst>
              <a:ext uri="{FF2B5EF4-FFF2-40B4-BE49-F238E27FC236}">
                <a16:creationId xmlns:a16="http://schemas.microsoft.com/office/drawing/2014/main" id="{7C2F60A7-3416-47F1-9428-A56DAFC2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altLang="cs-CZ"/>
              <a:t>Dynastie Laskaridů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4101" name="Zástupný symbol pro obsah 2">
            <a:extLst>
              <a:ext uri="{FF2B5EF4-FFF2-40B4-BE49-F238E27FC236}">
                <a16:creationId xmlns:a16="http://schemas.microsoft.com/office/drawing/2014/main" id="{B8E3DCA8-562D-489D-A5DB-4D8B34A70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518847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Συλλογη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97</TotalTime>
  <Words>2022</Words>
  <Application>Microsoft Office PowerPoint</Application>
  <PresentationFormat>Širokoúhlá obrazovka</PresentationFormat>
  <Paragraphs>76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Cambria</vt:lpstr>
      <vt:lpstr>Gill Sans MT</vt:lpstr>
      <vt:lpstr>Times New Roman</vt:lpstr>
      <vt:lpstr>Συλλογη</vt:lpstr>
      <vt:lpstr>Čtvrtá křížová výprava (1202-1204) a nikájské císařství (1204-1261) </vt:lpstr>
      <vt:lpstr>„vítězství na nepravém místě“</vt:lpstr>
      <vt:lpstr>Byzantské dynastické spory před zásahem křižáků </vt:lpstr>
      <vt:lpstr>Dobytí Konstantinopole </vt:lpstr>
      <vt:lpstr>Rozdělení Byzance – latinské císařství </vt:lpstr>
      <vt:lpstr>Společenské změny na dobytím území </vt:lpstr>
      <vt:lpstr>Nikájské císařství (1204-1261) </vt:lpstr>
      <vt:lpstr>Další státní útvary po Byzantské říši:   Trapezuntské císařství: Území kolem pobřeží Černého moře - Epeirský despotát, na západě Řecka</vt:lpstr>
      <vt:lpstr>Dynastie Laskaridů </vt:lpstr>
      <vt:lpstr>Hlavní body politiky Laskaridů</vt:lpstr>
      <vt:lpstr>Jan III. Dukas Vatatzés (1222-1254) a tzv. byzantská reconquista. </vt:lpstr>
      <vt:lpstr>Hlavní body politiky Jana III.</vt:lpstr>
      <vt:lpstr>Theodoros II. Laskaris (1254 – 1258). </vt:lpstr>
      <vt:lpstr>Michael VIII. – zakladatel dynastie Palaiologů</vt:lpstr>
      <vt:lpstr>Znovudobytí Konstantinopole</vt:lpstr>
      <vt:lpstr>Začátek konce…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Čtvrtá křížová výprava (1202-1204) a nikájské císařství (1204-1261) </dc:title>
  <dc:creator>Konstantinos Tsivos</dc:creator>
  <cp:lastModifiedBy>Konstantinos Tsivos</cp:lastModifiedBy>
  <cp:revision>4</cp:revision>
  <dcterms:created xsi:type="dcterms:W3CDTF">2021-04-06T08:21:08Z</dcterms:created>
  <dcterms:modified xsi:type="dcterms:W3CDTF">2021-05-18T05:32:33Z</dcterms:modified>
</cp:coreProperties>
</file>