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4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359F55-523B-4890-8768-609B5F5064BD}" v="5" dt="2021-03-28T20:27:50.969"/>
    <p1510:client id="{5C702461-682C-49D1-9B83-1E3071EA43F3}" v="110" dt="2021-03-28T20:38:31.840"/>
    <p1510:client id="{6A3ED949-7027-450F-8F8E-8E45C404E2D1}" v="605" dt="2021-03-28T17:31:09.155"/>
    <p1510:client id="{9B65BD65-20F4-4674-84C5-42EE7B5B38C4}" v="3088" dt="2021-03-28T20:17:39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3/30/2021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4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9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3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9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7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57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62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3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9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3/30/2021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80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8574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3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14" r:id="rId5"/>
    <p:sldLayoutId id="2147483719" r:id="rId6"/>
    <p:sldLayoutId id="2147483715" r:id="rId7"/>
    <p:sldLayoutId id="2147483716" r:id="rId8"/>
    <p:sldLayoutId id="2147483717" r:id="rId9"/>
    <p:sldLayoutId id="2147483718" r:id="rId10"/>
    <p:sldLayoutId id="21474837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revue.theofil.cz/revue-clanek.php?clanek=463" TargetMode="External"/><Relationship Id="rId3" Type="http://schemas.openxmlformats.org/officeDocument/2006/relationships/hyperlink" Target="https://revue.theofil.cz/krestanske-pojmy-detail.php?clanek=235" TargetMode="External"/><Relationship Id="rId7" Type="http://schemas.openxmlformats.org/officeDocument/2006/relationships/hyperlink" Target="http://antika.avonet.cz/article.php?ID=2350" TargetMode="External"/><Relationship Id="rId2" Type="http://schemas.openxmlformats.org/officeDocument/2006/relationships/hyperlink" Target="https://cs.linkfang.org/wiki/Nestoriu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cyklopedie.soc.cas.cz/w/Ortodoxie" TargetMode="External"/><Relationship Id="rId5" Type="http://schemas.openxmlformats.org/officeDocument/2006/relationships/hyperlink" Target="http://www.iencyklopedie.cz/edikt-milansky/" TargetMode="External"/><Relationship Id="rId4" Type="http://schemas.openxmlformats.org/officeDocument/2006/relationships/hyperlink" Target="http://www.iencyklopedie.cz/hereze/" TargetMode="External"/><Relationship Id="rId9" Type="http://schemas.openxmlformats.org/officeDocument/2006/relationships/hyperlink" Target="https://www.antickysvet.cz/26123n-justinianus-i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Ari%C3%A1nstv%C3%AD#/media/Soubor:THE_FIRST_COUNCIL_OF_NICEA.jpg" TargetMode="External"/><Relationship Id="rId7" Type="http://schemas.openxmlformats.org/officeDocument/2006/relationships/hyperlink" Target="https://cs.wikipedia.org/wiki/Chalkedonsk%C3%BD_koncil" TargetMode="External"/><Relationship Id="rId2" Type="http://schemas.openxmlformats.org/officeDocument/2006/relationships/hyperlink" Target="https://revue.theofil.cz/krestanske-pojmy-detail.php?clanek=19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ejepis.com/ucebnice/byzantska-rise/" TargetMode="External"/><Relationship Id="rId5" Type="http://schemas.openxmlformats.org/officeDocument/2006/relationships/hyperlink" Target="https://www.wikiwand.com/cs/Efezsk%C3%BD_koncil" TargetMode="External"/><Relationship Id="rId4" Type="http://schemas.openxmlformats.org/officeDocument/2006/relationships/hyperlink" Target="https://cs.wikipedia.org/wiki/Nestorio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06286" y="1446715"/>
            <a:ext cx="9637485" cy="3299335"/>
          </a:xfrm>
        </p:spPr>
        <p:txBody>
          <a:bodyPr>
            <a:normAutofit/>
          </a:bodyPr>
          <a:lstStyle/>
          <a:p>
            <a:r>
              <a:rPr lang="cs-CZ"/>
              <a:t>Náboženské hereze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2474" y="3652002"/>
            <a:ext cx="9637485" cy="7292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/>
              <a:t>Ariánství, monofysitismus a nestoriánství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00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FA37920B-C4F7-4A2D-B16F-E3363A32B909}"/>
              </a:ext>
            </a:extLst>
          </p:cNvPr>
          <p:cNvSpPr txBox="1"/>
          <p:nvPr/>
        </p:nvSpPr>
        <p:spPr>
          <a:xfrm>
            <a:off x="807245" y="5033962"/>
            <a:ext cx="500538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000"/>
              <a:t>Jméno: Pípová Kateřina</a:t>
            </a:r>
          </a:p>
          <a:p>
            <a:r>
              <a:rPr lang="cs-CZ" sz="2000"/>
              <a:t>Obor: Mediteránní studia, 2.semestr</a:t>
            </a:r>
          </a:p>
          <a:p>
            <a:r>
              <a:rPr lang="cs-CZ" sz="2000"/>
              <a:t>Učo: 510894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577C77-4CE7-4412-9D3F-1B6C574B7171}"/>
              </a:ext>
            </a:extLst>
          </p:cNvPr>
          <p:cNvSpPr txBox="1"/>
          <p:nvPr/>
        </p:nvSpPr>
        <p:spPr>
          <a:xfrm>
            <a:off x="9844087" y="819149"/>
            <a:ext cx="177879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400"/>
              <a:t>30.3.2021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5B7FF0-F333-4F48-8286-316224E9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Nové spory v křesťanství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29FE55-9F62-4B59-B240-CEE519F30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ea typeface="+mn-lt"/>
                <a:cs typeface="+mn-lt"/>
              </a:rPr>
              <a:t>po smrti Theodosia se stali císaři jeho synové Arkadios a Honorios. </a:t>
            </a:r>
            <a:endParaRPr lang="en-US" sz="20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důležitý moment v rámci křesťanství nastává v 5.století, kdy se objevují nové rozpory</a:t>
            </a:r>
            <a:endParaRPr lang="en-US" sz="20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na trůně je Arkádiův syn Theodosios II. (408-450)</a:t>
            </a: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objevuje se otázka charakteru Boha-Syna, Ježíše Krista, v němž po jeho vtělení byly podle nikajského koncilu dvě přirozenosti – lidská a božská, navzájem nesmíšené, ale spojené</a:t>
            </a: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do opozice se staví patriarcha Nestorios </a:t>
            </a:r>
            <a:endParaRPr lang="cs-CZ" sz="2000"/>
          </a:p>
          <a:p>
            <a:pPr>
              <a:buClr>
                <a:srgbClr val="262626"/>
              </a:buClr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842046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9F3437-6880-4FFD-B0B2-AD9D8050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cs-CZ"/>
              <a:t>Nestorios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B94F6B-4FA2-4645-88EC-F6F615EA9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600">
                <a:ea typeface="+mn-lt"/>
                <a:cs typeface="+mn-lt"/>
              </a:rPr>
              <a:t>byl konstantinopolským patriarchou</a:t>
            </a:r>
          </a:p>
          <a:p>
            <a:pPr>
              <a:buClr>
                <a:srgbClr val="262626"/>
              </a:buClr>
            </a:pPr>
            <a:r>
              <a:rPr lang="cs-CZ" sz="1600" err="1">
                <a:ea typeface="+mn-lt"/>
                <a:cs typeface="+mn-lt"/>
              </a:rPr>
              <a:t>Nestorios</a:t>
            </a:r>
            <a:r>
              <a:rPr lang="cs-CZ" sz="1600">
                <a:ea typeface="+mn-lt"/>
                <a:cs typeface="+mn-lt"/>
              </a:rPr>
              <a:t> nesouhlasil s </a:t>
            </a:r>
            <a:r>
              <a:rPr lang="cs-CZ" sz="1600">
                <a:latin typeface="Avenir Next LT Pro"/>
                <a:cs typeface="Times New Roman"/>
              </a:rPr>
              <a:t>novým pojmenováním Ježíšovy matky Marie – </a:t>
            </a:r>
            <a:r>
              <a:rPr lang="el-GR" sz="1600" err="1">
                <a:latin typeface="Avenir Next LT Pro"/>
                <a:cs typeface="Times New Roman"/>
              </a:rPr>
              <a:t>θεοτόκος</a:t>
            </a:r>
            <a:r>
              <a:rPr lang="cs-CZ" sz="1600">
                <a:latin typeface="Avenir Next LT Pro" panose="02020404030301010803"/>
                <a:cs typeface="Times New Roman"/>
              </a:rPr>
              <a:t> (</a:t>
            </a:r>
            <a:r>
              <a:rPr lang="cs-CZ" sz="1600" err="1">
                <a:latin typeface="Avenir Next LT Pro" panose="02020404030301010803"/>
                <a:cs typeface="Times New Roman"/>
              </a:rPr>
              <a:t>t</a:t>
            </a:r>
            <a:r>
              <a:rPr lang="cs-CZ" sz="1600" i="1" err="1">
                <a:latin typeface="Avenir Next LT Pro" panose="02020404030301010803"/>
                <a:cs typeface="Times New Roman"/>
              </a:rPr>
              <a:t>heotokos</a:t>
            </a:r>
            <a:r>
              <a:rPr lang="cs-CZ" sz="1600">
                <a:latin typeface="Avenir Next LT Pro" panose="02020404030301010803"/>
                <a:cs typeface="Times New Roman"/>
              </a:rPr>
              <a:t>, nositelka Boha, bohorodička)</a:t>
            </a:r>
          </a:p>
          <a:p>
            <a:pPr>
              <a:buClr>
                <a:srgbClr val="262626"/>
              </a:buClr>
            </a:pPr>
            <a:r>
              <a:rPr lang="cs-CZ" sz="1600">
                <a:latin typeface="Avenir Next LT Pro" panose="02020404030301010803"/>
                <a:cs typeface="Times New Roman"/>
              </a:rPr>
              <a:t>prosazoval titul </a:t>
            </a:r>
            <a:r>
              <a:rPr lang="el-GR" sz="1600" err="1">
                <a:latin typeface="Avenir Next LT Pro"/>
                <a:cs typeface="Times New Roman"/>
              </a:rPr>
              <a:t>Χριστοτόκος</a:t>
            </a:r>
            <a:r>
              <a:rPr lang="cs-CZ" sz="1600">
                <a:latin typeface="Avenir Next LT Pro"/>
                <a:cs typeface="Times New Roman"/>
              </a:rPr>
              <a:t> (</a:t>
            </a:r>
            <a:r>
              <a:rPr lang="cs-CZ" sz="1600" i="1" err="1">
                <a:latin typeface="Avenir Next LT Pro"/>
                <a:cs typeface="Times New Roman"/>
              </a:rPr>
              <a:t>christotokos</a:t>
            </a:r>
            <a:r>
              <a:rPr lang="cs-CZ" sz="1600" i="1">
                <a:latin typeface="Avenir Next LT Pro"/>
                <a:cs typeface="Times New Roman"/>
              </a:rPr>
              <a:t>, </a:t>
            </a:r>
            <a:r>
              <a:rPr lang="cs-CZ" sz="1600">
                <a:latin typeface="Avenir Next LT Pro" panose="02020404030301010803"/>
                <a:cs typeface="Times New Roman"/>
              </a:rPr>
              <a:t>nositelka Krista)</a:t>
            </a:r>
          </a:p>
          <a:p>
            <a:pPr>
              <a:buClr>
                <a:srgbClr val="262626"/>
              </a:buClr>
            </a:pPr>
            <a:r>
              <a:rPr lang="cs-CZ" sz="1600" err="1">
                <a:latin typeface="Avenir Next LT Pro" panose="02020404030301010803"/>
                <a:cs typeface="Times New Roman"/>
              </a:rPr>
              <a:t>Nestorios</a:t>
            </a:r>
            <a:r>
              <a:rPr lang="cs-CZ" sz="1600">
                <a:latin typeface="Avenir Next LT Pro" panose="02020404030301010803"/>
                <a:cs typeface="Times New Roman"/>
              </a:rPr>
              <a:t> se domníval, že označení Marie </a:t>
            </a:r>
            <a:r>
              <a:rPr lang="cs-CZ" sz="1600" i="1" err="1">
                <a:latin typeface="Avenir Next LT Pro"/>
                <a:cs typeface="Times New Roman"/>
              </a:rPr>
              <a:t>Theotokos</a:t>
            </a:r>
            <a:r>
              <a:rPr lang="cs-CZ" sz="1600">
                <a:latin typeface="Avenir Next LT Pro" panose="02020404030301010803"/>
                <a:cs typeface="Times New Roman"/>
              </a:rPr>
              <a:t> zpochybňuje Ježíšovo božství</a:t>
            </a:r>
          </a:p>
          <a:p>
            <a:pPr>
              <a:buClr>
                <a:srgbClr val="262626"/>
              </a:buClr>
            </a:pPr>
            <a:r>
              <a:rPr lang="cs-CZ" sz="1600">
                <a:latin typeface="Avenir Next LT Pro" panose="02020404030301010803"/>
                <a:cs typeface="Times New Roman"/>
              </a:rPr>
              <a:t>Marii považoval za matku pouze lidské části Ježíšovy osobnosti.</a:t>
            </a:r>
          </a:p>
          <a:p>
            <a:pPr>
              <a:buClr>
                <a:srgbClr val="262626"/>
              </a:buClr>
            </a:pPr>
            <a:r>
              <a:rPr lang="cs-CZ" sz="1600">
                <a:latin typeface="Avenir Next LT Pro" panose="02020404030301010803"/>
                <a:cs typeface="Times New Roman"/>
              </a:rPr>
              <a:t>z této myšlenky poté vzniklo nové heretické hnutí nestoriánství:</a:t>
            </a:r>
          </a:p>
          <a:p>
            <a:pPr lvl="1">
              <a:buClr>
                <a:srgbClr val="262626"/>
              </a:buClr>
            </a:pPr>
            <a:r>
              <a:rPr lang="cs-CZ" sz="1600">
                <a:latin typeface="Avenir Next LT Pro" panose="02020404030301010803"/>
                <a:cs typeface="Times New Roman"/>
              </a:rPr>
              <a:t>obě Kristovy přirozenosti mají svůj vlastní subjekt a nejde je spojit</a:t>
            </a:r>
          </a:p>
          <a:p>
            <a:pPr lvl="1">
              <a:buClr>
                <a:srgbClr val="262626"/>
              </a:buClr>
            </a:pPr>
            <a:r>
              <a:rPr lang="cs-CZ" sz="1600">
                <a:latin typeface="Avenir Next LT Pro" panose="02020404030301010803"/>
                <a:cs typeface="Times New Roman"/>
              </a:rPr>
              <a:t>popírají vtělení Boha v Ježíši Kristu </a:t>
            </a:r>
            <a:endParaRPr lang="cs-CZ" sz="1600">
              <a:latin typeface="Avenir Next LT Pro"/>
            </a:endParaRPr>
          </a:p>
          <a:p>
            <a:pPr>
              <a:buClr>
                <a:srgbClr val="262626"/>
              </a:buClr>
            </a:pPr>
            <a:endParaRPr lang="cs-CZ" sz="160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116FA31C-5E84-4975-9FED-D998AEED1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19" r="-1" b="-1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17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97EFFBB-A1D3-4B93-B92A-498D21A78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688" b="64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AAE034B-6CEF-457C-9B88-E73DE6C76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cs-CZ"/>
              <a:t>3. ekumenický koncil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D1B575-A0A3-428A-A3E9-5D9EF5E41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ea typeface="+mn-lt"/>
                <a:cs typeface="+mn-lt"/>
              </a:rPr>
              <a:t>proti tomuto hnutí se postavil představitel alexandrijského duchovenstva </a:t>
            </a:r>
            <a:r>
              <a:rPr lang="cs-CZ" sz="2000" err="1">
                <a:ea typeface="+mn-lt"/>
                <a:cs typeface="+mn-lt"/>
              </a:rPr>
              <a:t>Kyrillos</a:t>
            </a:r>
            <a:endParaRPr lang="cs-CZ" sz="20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r. 431 proběhl ekumenický koncil v </a:t>
            </a:r>
            <a:r>
              <a:rPr lang="cs-CZ" sz="2000" err="1">
                <a:ea typeface="+mn-lt"/>
                <a:cs typeface="+mn-lt"/>
              </a:rPr>
              <a:t>Efesu</a:t>
            </a:r>
            <a:endParaRPr lang="cs-CZ" sz="20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nestoriánství bylo odsouzeno a označeno za heretické</a:t>
            </a:r>
            <a:endParaRPr lang="cs-CZ" sz="2000"/>
          </a:p>
          <a:p>
            <a:pPr>
              <a:buClr>
                <a:srgbClr val="262626"/>
              </a:buClr>
            </a:pPr>
            <a:endParaRPr lang="cs-CZ">
              <a:latin typeface="Avenir Next LT Pro"/>
              <a:cs typeface="Times New Roman"/>
            </a:endParaRPr>
          </a:p>
          <a:p>
            <a:pPr>
              <a:buClr>
                <a:srgbClr val="262626"/>
              </a:buClr>
            </a:pPr>
            <a:endParaRPr lang="cs-CZ">
              <a:latin typeface="Avenir Next LT Pro"/>
              <a:cs typeface="Times New Roman"/>
            </a:endParaRPr>
          </a:p>
          <a:p>
            <a:pPr>
              <a:buClr>
                <a:srgbClr val="262626"/>
              </a:buClr>
            </a:pPr>
            <a:endParaRPr lang="cs-CZ">
              <a:latin typeface="Avenir Next LT Pro"/>
              <a:cs typeface="Times New Roman"/>
            </a:endParaRPr>
          </a:p>
          <a:p>
            <a:pPr>
              <a:buClr>
                <a:srgbClr val="262626"/>
              </a:buClr>
            </a:pPr>
            <a:endParaRPr lang="cs-CZ">
              <a:latin typeface="Avenir Next LT Pro"/>
              <a:cs typeface="Times New Roman"/>
            </a:endParaRPr>
          </a:p>
          <a:p>
            <a:pPr marL="0" indent="0">
              <a:buClr>
                <a:srgbClr val="262626"/>
              </a:buClr>
              <a:buNone/>
            </a:pPr>
            <a:r>
              <a:rPr lang="cs-CZ">
                <a:latin typeface="Avenir Next LT Pro"/>
                <a:cs typeface="Times New Roman"/>
              </a:rPr>
              <a:t>(roku 1895 byl nalezen spis </a:t>
            </a:r>
            <a:r>
              <a:rPr lang="cs-CZ" i="1">
                <a:latin typeface="Avenir Next LT Pro"/>
                <a:cs typeface="Times New Roman"/>
              </a:rPr>
              <a:t>Liber </a:t>
            </a:r>
            <a:r>
              <a:rPr lang="cs-CZ" i="1" err="1">
                <a:latin typeface="Avenir Next LT Pro"/>
                <a:cs typeface="Times New Roman"/>
              </a:rPr>
              <a:t>Heraclidis</a:t>
            </a:r>
            <a:r>
              <a:rPr lang="cs-CZ">
                <a:latin typeface="Avenir Next LT Pro"/>
                <a:cs typeface="Times New Roman"/>
              </a:rPr>
              <a:t>, kde </a:t>
            </a:r>
            <a:r>
              <a:rPr lang="cs-CZ" err="1">
                <a:latin typeface="Avenir Next LT Pro"/>
                <a:cs typeface="Times New Roman"/>
              </a:rPr>
              <a:t>Nesotrios</a:t>
            </a:r>
            <a:r>
              <a:rPr lang="cs-CZ">
                <a:latin typeface="Avenir Next LT Pro"/>
                <a:cs typeface="Times New Roman"/>
              </a:rPr>
              <a:t> odmítá herezi, z níž byl obviněn, a jeho popis Krista se velmi podobá formuli Chalkedonského koncilu roku 451. Z nálezu je jisté, že </a:t>
            </a:r>
            <a:r>
              <a:rPr lang="cs-CZ" err="1">
                <a:latin typeface="Avenir Next LT Pro"/>
                <a:cs typeface="Times New Roman"/>
              </a:rPr>
              <a:t>Nestorios</a:t>
            </a:r>
            <a:r>
              <a:rPr lang="cs-CZ">
                <a:latin typeface="Avenir Next LT Pro"/>
                <a:cs typeface="Times New Roman"/>
              </a:rPr>
              <a:t> neučil o dvou osobách v Kristu, takže se příliš neshodoval s učením nestoriánství.)</a:t>
            </a:r>
            <a:endParaRPr lang="cs-CZ">
              <a:latin typeface="Avenir Next LT Pro"/>
            </a:endParaRPr>
          </a:p>
          <a:p>
            <a:pPr>
              <a:buClr>
                <a:srgbClr val="262626"/>
              </a:buClr>
            </a:pPr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291143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6DFEF-67CC-420C-8546-73DBD2C70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Monofysitismus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EA61F9-B904-44FC-9757-60382D536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ea typeface="+mn-lt"/>
                <a:cs typeface="+mn-lt"/>
              </a:rPr>
              <a:t>s t</a:t>
            </a:r>
            <a:r>
              <a:rPr lang="cs-CZ" sz="2000">
                <a:latin typeface="Avenir Next LT Pro"/>
                <a:ea typeface="+mn-lt"/>
                <a:cs typeface="Times New Roman"/>
              </a:rPr>
              <a:t>outo</a:t>
            </a:r>
            <a:r>
              <a:rPr lang="cs-CZ" sz="2000">
                <a:latin typeface="Avenir Next LT Pro"/>
                <a:cs typeface="Times New Roman"/>
              </a:rPr>
              <a:t> naukou přišel archimandrita Eutyches</a:t>
            </a: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(</a:t>
            </a:r>
            <a:r>
              <a:rPr lang="cs-CZ" sz="2000" i="1">
                <a:ea typeface="+mn-lt"/>
                <a:cs typeface="+mn-lt"/>
              </a:rPr>
              <a:t>monos </a:t>
            </a:r>
            <a:r>
              <a:rPr lang="cs-CZ" sz="2000">
                <a:ea typeface="+mn-lt"/>
                <a:cs typeface="+mn-lt"/>
              </a:rPr>
              <a:t>– jediný, </a:t>
            </a:r>
            <a:r>
              <a:rPr lang="cs-CZ" sz="2000" i="1">
                <a:ea typeface="+mn-lt"/>
                <a:cs typeface="+mn-lt"/>
              </a:rPr>
              <a:t>fysis</a:t>
            </a:r>
            <a:r>
              <a:rPr lang="cs-CZ" sz="2000">
                <a:ea typeface="+mn-lt"/>
                <a:cs typeface="+mn-lt"/>
              </a:rPr>
              <a:t> – přirozenost)</a:t>
            </a: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monofysitismus zastává názoru, že Ježíš Kristus neměl dvě přirozenosti, ale jen jednu jedinou – božskou, jež nebyla totožná s tělesností lidskou</a:t>
            </a: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byl také projevem tendencí k politickému separatismu a dosažení větší nezávislosti nad císařskou mocí </a:t>
            </a:r>
            <a:endParaRPr lang="cs-CZ" sz="2000"/>
          </a:p>
          <a:p>
            <a:pPr>
              <a:buClr>
                <a:srgbClr val="262626"/>
              </a:buClr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642072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8673BB-566A-4A34-9E73-0034EB035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11" y="356844"/>
            <a:ext cx="6281928" cy="1744183"/>
          </a:xfrm>
        </p:spPr>
        <p:txBody>
          <a:bodyPr>
            <a:normAutofit/>
          </a:bodyPr>
          <a:lstStyle/>
          <a:p>
            <a:r>
              <a:rPr lang="cs-CZ"/>
              <a:t>4. ekumenický koncil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5AA120-58BB-4498-9223-3F073621C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336" y="1826991"/>
            <a:ext cx="7258239" cy="46604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800">
                <a:ea typeface="+mn-lt"/>
                <a:cs typeface="+mn-lt"/>
              </a:rPr>
              <a:t>roku 451 proběhl další ekumenický koncil v </a:t>
            </a:r>
            <a:r>
              <a:rPr lang="cs-CZ" sz="1800" err="1">
                <a:ea typeface="+mn-lt"/>
                <a:cs typeface="+mn-lt"/>
              </a:rPr>
              <a:t>Chalkedonu</a:t>
            </a:r>
            <a:endParaRPr lang="cs-CZ" sz="1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 koncil svolal tehdejší císař </a:t>
            </a:r>
            <a:r>
              <a:rPr lang="cs-CZ" sz="1800" err="1">
                <a:ea typeface="+mn-lt"/>
                <a:cs typeface="+mn-lt"/>
              </a:rPr>
              <a:t>Markian</a:t>
            </a:r>
            <a:endParaRPr lang="cs-CZ" sz="1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za základ chalkedonského vyznání víry byla přijata formulace papeže Lva Velikého:</a:t>
            </a:r>
          </a:p>
          <a:p>
            <a:pPr marL="274320" lvl="1" indent="0">
              <a:buClr>
                <a:srgbClr val="262626"/>
              </a:buClr>
              <a:buNone/>
            </a:pPr>
            <a:r>
              <a:rPr lang="cs-CZ" sz="1800" b="1" i="1">
                <a:latin typeface="Avenir Next LT Pro"/>
                <a:ea typeface="+mn-lt"/>
                <a:cs typeface="Times New Roman"/>
              </a:rPr>
              <a:t>„</a:t>
            </a:r>
            <a:r>
              <a:rPr lang="cs-CZ" sz="1800" b="1" i="1">
                <a:latin typeface="Avenir Next LT Pro"/>
                <a:cs typeface="Times New Roman"/>
              </a:rPr>
              <a:t>Učíme všichni jednomyslně, že jeden a tentýž Syn, náš Pán Ježíš Kristus, zcela dle božství a zcela dle lidství...; ve dvou přiro­zenostech nesmíšených a neproměněných, neoddělen a neodlišně, obě v jedné osobě a jedné podstatě se setká­vají."</a:t>
            </a:r>
            <a:r>
              <a:rPr lang="cs-CZ" sz="1800" b="1">
                <a:latin typeface="Avenir Next LT Pro"/>
                <a:cs typeface="Times New Roman"/>
              </a:rPr>
              <a:t> </a:t>
            </a:r>
          </a:p>
          <a:p>
            <a:pPr marL="274320" lvl="1" indent="0">
              <a:buClr>
                <a:srgbClr val="262626"/>
              </a:buClr>
              <a:buNone/>
            </a:pPr>
            <a:endParaRPr lang="cs-CZ" sz="1800" b="1">
              <a:latin typeface="Avenir Next LT Pro"/>
              <a:cs typeface="Times New Roman"/>
            </a:endParaRPr>
          </a:p>
          <a:p>
            <a:pPr lvl="1">
              <a:buClr>
                <a:srgbClr val="262626"/>
              </a:buClr>
            </a:pPr>
            <a:r>
              <a:rPr lang="cs-CZ" sz="1800">
                <a:latin typeface="Avenir Next LT Pro" panose="02020404030301010803"/>
                <a:cs typeface="Times New Roman"/>
              </a:rPr>
              <a:t>tím byl zavrhnut i </a:t>
            </a:r>
            <a:r>
              <a:rPr lang="cs-CZ" sz="1800" err="1">
                <a:latin typeface="Avenir Next LT Pro" panose="02020404030301010803"/>
                <a:cs typeface="Times New Roman"/>
              </a:rPr>
              <a:t>monofysitismus</a:t>
            </a:r>
            <a:r>
              <a:rPr lang="cs-CZ" sz="1800">
                <a:latin typeface="Avenir Next LT Pro" panose="02020404030301010803"/>
                <a:cs typeface="Times New Roman"/>
              </a:rPr>
              <a:t> i nestoriánství a byly prohlášeny za herezi</a:t>
            </a:r>
          </a:p>
          <a:p>
            <a:pPr lvl="1"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i přesto zůstával </a:t>
            </a:r>
            <a:r>
              <a:rPr lang="cs-CZ" sz="1800" err="1">
                <a:ea typeface="+mn-lt"/>
                <a:cs typeface="+mn-lt"/>
              </a:rPr>
              <a:t>monofysitismus</a:t>
            </a:r>
            <a:r>
              <a:rPr lang="cs-CZ" sz="180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převládaíjcí</a:t>
            </a:r>
            <a:r>
              <a:rPr lang="cs-CZ" sz="1800">
                <a:ea typeface="+mn-lt"/>
                <a:cs typeface="+mn-lt"/>
              </a:rPr>
              <a:t> ve většině východních provincií</a:t>
            </a:r>
            <a:endParaRPr lang="cs-CZ" sz="1800"/>
          </a:p>
          <a:p>
            <a:pPr>
              <a:buClr>
                <a:srgbClr val="262626"/>
              </a:buClr>
            </a:pPr>
            <a:endParaRPr lang="cs-CZ" sz="1800"/>
          </a:p>
        </p:txBody>
      </p:sp>
      <p:pic>
        <p:nvPicPr>
          <p:cNvPr id="4" name="Obrázek 4" descr="Obsah obrázku text, malované, oltář, malování&#10;&#10;Popis se vygeneroval automaticky.">
            <a:extLst>
              <a:ext uri="{FF2B5EF4-FFF2-40B4-BE49-F238E27FC236}">
                <a16:creationId xmlns:a16="http://schemas.microsoft.com/office/drawing/2014/main" id="{3B1ADAA6-352A-4BDA-8402-0C5AD1B6A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70" r="13921" b="-2"/>
          <a:stretch/>
        </p:blipFill>
        <p:spPr>
          <a:xfrm>
            <a:off x="7837371" y="237744"/>
            <a:ext cx="4160134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9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1258A-2760-4ACA-8F73-CB56BA9CF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Edikt sjednocení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691D4E-154F-449B-AF1F-9DF2C4C1C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ea typeface="+mn-lt"/>
                <a:cs typeface="+mn-lt"/>
              </a:rPr>
              <a:t>v roce 474 na trůn usedá císař Zenon</a:t>
            </a: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roku 476 zaniká západní císařství kvůli nájezdům germánských kmenů, kvůli tomuto rozdělení se prohlubují církevně-politické spory </a:t>
            </a: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Zenon vydává tzv. Edikt sjednocení (Henotikon), aby urovnal spory mezi těmito dvěma církevními stranami</a:t>
            </a: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uznání ediktu konstantinopolským patriarchou Akakiem vedlo k roztržce mezi ním a římským papežem – první schizma (rozkol) mezi východní a západní církví</a:t>
            </a:r>
            <a:endParaRPr lang="cs-CZ" sz="2000"/>
          </a:p>
          <a:p>
            <a:pPr>
              <a:buClr>
                <a:srgbClr val="262626"/>
              </a:buClr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287469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7D9BF-1581-4883-B799-C043F8FE9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814B78-5878-4DC7-8101-99D363DCF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D55733-8901-41FA-96F8-517B25ECD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A43BED-4F0F-42DD-992B-F7F20CBB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cs-CZ"/>
              <a:t>Císař Justinián</a:t>
            </a:r>
          </a:p>
        </p:txBody>
      </p:sp>
      <p:pic>
        <p:nvPicPr>
          <p:cNvPr id="4" name="Obrázek 4" descr="Obsah obrázku text, mozaika&#10;&#10;Popis se vygeneroval automaticky.">
            <a:extLst>
              <a:ext uri="{FF2B5EF4-FFF2-40B4-BE49-F238E27FC236}">
                <a16:creationId xmlns:a16="http://schemas.microsoft.com/office/drawing/2014/main" id="{A1E9C61E-E9DB-4101-BF3D-FCECD4F72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4" r="2" b="10272"/>
          <a:stretch/>
        </p:blipFill>
        <p:spPr>
          <a:xfrm>
            <a:off x="1154352" y="2161487"/>
            <a:ext cx="3019646" cy="363264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BCD27D-3415-414E-A7C8-59186F457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165" y="1614965"/>
            <a:ext cx="7190503" cy="487251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800">
                <a:ea typeface="+mn-lt"/>
                <a:cs typeface="+mn-lt"/>
              </a:rPr>
              <a:t>roku 527 usedá na trůn císař Justinián</a:t>
            </a:r>
            <a:endParaRPr lang="cs-CZ" sz="1800"/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vystupuje proti pohanům, nekřesťanským vyznavačům a pronásleduje i židy</a:t>
            </a:r>
            <a:endParaRPr lang="cs-CZ" sz="1800"/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byl stoupencem chalkedonského vyznání a chtěl dosáhnout jednoty víry potlačením </a:t>
            </a:r>
            <a:r>
              <a:rPr lang="cs-CZ" sz="1800" err="1">
                <a:ea typeface="+mn-lt"/>
                <a:cs typeface="+mn-lt"/>
              </a:rPr>
              <a:t>monofysitismu</a:t>
            </a:r>
            <a:endParaRPr lang="cs-CZ" sz="1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r. 532 proběhlo povstání </a:t>
            </a:r>
            <a:r>
              <a:rPr lang="cs-CZ" sz="1800" err="1">
                <a:ea typeface="+mn-lt"/>
                <a:cs typeface="+mn-lt"/>
              </a:rPr>
              <a:t>Níká</a:t>
            </a:r>
            <a:r>
              <a:rPr lang="cs-CZ" sz="1800">
                <a:ea typeface="+mn-lt"/>
                <a:cs typeface="+mn-lt"/>
              </a:rPr>
              <a:t>, které vzniklo během koňských závodů:</a:t>
            </a:r>
          </a:p>
          <a:p>
            <a:pPr lvl="1" indent="0"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spor nastal mezi dvěma stranami podporovatelů jednotlivých závodních týmů Modrými a Zelenými</a:t>
            </a:r>
          </a:p>
          <a:p>
            <a:pPr lvl="1" indent="0"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jednou z příčin byli také spory mezi církevními stranami</a:t>
            </a:r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roku 533 probíhá 5.ekumenický koncil,  Justinián vyhlásil vlastní </a:t>
            </a:r>
            <a:r>
              <a:rPr lang="cs-CZ" sz="1800" i="1">
                <a:ea typeface="+mn-lt"/>
                <a:cs typeface="+mn-lt"/>
              </a:rPr>
              <a:t>Vyznání víry</a:t>
            </a:r>
            <a:r>
              <a:rPr lang="cs-CZ" sz="1800">
                <a:ea typeface="+mn-lt"/>
                <a:cs typeface="+mn-lt"/>
              </a:rPr>
              <a:t>, které mělo být přijatelné i pro ortodoxní i monofysity</a:t>
            </a:r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snaha o sjednocení selhala</a:t>
            </a: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472700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1D2B1F-96CF-44CE-8C8A-F2053DAC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18FD84-AFD3-4953-97FD-B47E4480A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ea typeface="+mn-lt"/>
                <a:cs typeface="+mn-lt"/>
              </a:rPr>
              <a:t>v 6.století byli představitelé monofysitismu pronásledováni a tehdejší císaři se snažili podporovat ortodoxii </a:t>
            </a:r>
            <a:endParaRPr lang="cs-CZ" sz="2000"/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v 7.století se císař Herakleios snažil překlenout propast mezi monofysitismem a chalkedonskou smlouvou a přišel s učením zvaným monoenergetismus/monotheletismus:</a:t>
            </a:r>
          </a:p>
          <a:p>
            <a:pPr lvl="1" indent="0"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Kristus měl sice dvě přirozenosti, ale zároveň byl nadán jen jedinou energií – jedinou působící silou vyvěrající z jeho nedílné osobnosti</a:t>
            </a:r>
            <a:endParaRPr lang="cs-CZ" sz="1800"/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hledání způsobu smíření obou stran pořád pokračovalo</a:t>
            </a:r>
            <a:endParaRPr lang="cs-CZ" sz="2000"/>
          </a:p>
          <a:p>
            <a:pPr>
              <a:buClr>
                <a:srgbClr val="262626"/>
              </a:buClr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045106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B60254-C4D4-4103-9F20-F27299DB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6. ekumenický koncil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4BA99B-5C07-4E71-9ECA-AEA6450E3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2000"/>
              <a:t>(3.konstantinopolský koncil)</a:t>
            </a: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r. 680/681 císař Konstantin IV. svolal do Konstantinopole ekumenický koncil, kde byl odsouzen monotheletismus jako hereze a jediný platný prohlásil chalkedonskou formulaci</a:t>
            </a:r>
            <a:endParaRPr lang="cs-CZ" sz="2000"/>
          </a:p>
          <a:p>
            <a:pPr>
              <a:buClr>
                <a:srgbClr val="262626"/>
              </a:buClr>
            </a:pPr>
            <a:endParaRPr lang="cs-CZ" sz="2000"/>
          </a:p>
          <a:p>
            <a:pPr>
              <a:buClr>
                <a:srgbClr val="262626"/>
              </a:buClr>
            </a:pPr>
            <a:endParaRPr lang="cs-CZ" sz="2000"/>
          </a:p>
          <a:p>
            <a:pPr>
              <a:buClr>
                <a:srgbClr val="262626"/>
              </a:buClr>
            </a:pPr>
            <a:endParaRPr lang="cs-CZ" sz="2000"/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v dalších stoletích se setkáváme s jinými heretickými hnutími jako například paulikiáni (8./9.stol.) nebo tzv. Bogomilství (10.stol.)</a:t>
            </a:r>
            <a:endParaRPr lang="cs-CZ" sz="1800"/>
          </a:p>
          <a:p>
            <a:pPr>
              <a:buClr>
                <a:srgbClr val="262626"/>
              </a:buClr>
            </a:pPr>
            <a:endParaRPr lang="cs-CZ" sz="2000"/>
          </a:p>
          <a:p>
            <a:pPr>
              <a:buClr>
                <a:srgbClr val="262626"/>
              </a:buClr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902378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FB5FE-0011-4EAA-BA9E-5E5947804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Zdroje: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160975-E7F5-4D93-B358-5178488A9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+mn-lt"/>
                <a:cs typeface="+mn-lt"/>
              </a:rPr>
              <a:t>HRADEČNÝ, Pavel a kol. Dějiny Řecka. Praha: Nakladatelství Lidové noviny, 2004. ISBN 80-7106-192-1</a:t>
            </a:r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  <a:hlinkClick r:id="rId2"/>
              </a:rPr>
              <a:t>https://cs.linkfang.org/wiki/Nestorius</a:t>
            </a:r>
            <a:endParaRPr lang="cs-CZ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  <a:hlinkClick r:id="rId2"/>
              </a:rPr>
              <a:t>https://cs.linkfang.org/wiki/Nestorius</a:t>
            </a:r>
            <a:endParaRPr lang="cs-CZ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  <a:hlinkClick r:id="rId3"/>
              </a:rPr>
              <a:t>https://revue.theofil.cz/krestanske-pojmy-detail.php?clanek=235</a:t>
            </a:r>
            <a:endParaRPr lang="cs-CZ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  <a:hlinkClick r:id="rId4"/>
              </a:rPr>
              <a:t>http://www.iencyklopedie.cz/hereze/</a:t>
            </a:r>
            <a:endParaRPr lang="cs-CZ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  <a:hlinkClick r:id="rId5"/>
              </a:rPr>
              <a:t>http://www.iencyklopedie.cz/edikt-milansky/</a:t>
            </a:r>
            <a:endParaRPr lang="cs-CZ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  <a:hlinkClick r:id="rId6"/>
              </a:rPr>
              <a:t>https://encyklopedie.soc.cas.cz/w/Ortodoxie</a:t>
            </a:r>
            <a:endParaRPr lang="cs-CZ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  <a:hlinkClick r:id="rId7"/>
              </a:rPr>
              <a:t>http://antika.avonet.cz/article.php?ID=2350</a:t>
            </a:r>
            <a:endParaRPr lang="cs-CZ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  <a:hlinkClick r:id="rId8"/>
              </a:rPr>
              <a:t>https://revue.theofil.cz/revue-clanek.php?clanek=463</a:t>
            </a:r>
            <a:endParaRPr lang="cs-CZ"/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  <a:hlinkClick r:id="rId9"/>
              </a:rPr>
              <a:t>https://www.antickysvet.cz/26123n-justinianus-i</a:t>
            </a:r>
          </a:p>
        </p:txBody>
      </p:sp>
    </p:spTree>
    <p:extLst>
      <p:ext uri="{BB962C8B-B14F-4D97-AF65-F5344CB8AC3E}">
        <p14:creationId xmlns:p14="http://schemas.microsoft.com/office/powerpoint/2010/main" val="819693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00E393-3E93-43C1-A4F6-A399DD9A1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Vývoj křesťanství v Byzantské říši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DBF673-EF8E-45B6-857A-5C584DD4B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4487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800"/>
              <a:t>integrace křesťanství </a:t>
            </a:r>
            <a:r>
              <a:rPr lang="cs-CZ" sz="1800">
                <a:ea typeface="+mn-lt"/>
                <a:cs typeface="+mn-lt"/>
              </a:rPr>
              <a:t>během 3.století n.l.</a:t>
            </a:r>
            <a:endParaRPr lang="cs-CZ" sz="1800"/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předtím patřilo křesťanství k zakázaným náboženstvím, docházelo i k pronásledování křesťanů</a:t>
            </a:r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křesťané v té době tvořili jen malou část obyvatelstva</a:t>
            </a:r>
            <a:endParaRPr lang="cs-CZ" sz="1800"/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roku 312, v bitvě proti </a:t>
            </a:r>
            <a:r>
              <a:rPr lang="cs-CZ" sz="1800" err="1">
                <a:ea typeface="+mn-lt"/>
                <a:cs typeface="+mn-lt"/>
              </a:rPr>
              <a:t>Maxentiovi</a:t>
            </a:r>
            <a:r>
              <a:rPr lang="cs-CZ" sz="1800">
                <a:ea typeface="+mn-lt"/>
                <a:cs typeface="+mn-lt"/>
              </a:rPr>
              <a:t>, císař Konstantin poručil svým vojákům, aby nesli na svém štítě Kristův monogram         vítězství bylo přičítáno vlivu křesťanského Boha</a:t>
            </a:r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roku 313 byl v Miláně vydán edikt, který povoloval křesťanství v celé říši</a:t>
            </a:r>
            <a:endParaRPr lang="cs-CZ" sz="1800"/>
          </a:p>
          <a:p>
            <a:pPr>
              <a:buClr>
                <a:srgbClr val="262626"/>
              </a:buClr>
            </a:pPr>
            <a:r>
              <a:rPr lang="cs-CZ" sz="1800"/>
              <a:t>v roce 337 byl císař Konstantin pokřtěn</a:t>
            </a:r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od počátku šíření křesťanství probíhali prudké spory o správnou formulaci základních článků víry</a:t>
            </a:r>
            <a:endParaRPr lang="cs-CZ" sz="1800"/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ortodoxní učení bylo oficiálním postojem vládní moci</a:t>
            </a:r>
            <a:endParaRPr lang="cs-CZ" sz="1800"/>
          </a:p>
          <a:p>
            <a:pPr>
              <a:buClr>
                <a:srgbClr val="262626"/>
              </a:buClr>
            </a:pPr>
            <a:endParaRPr lang="cs-CZ" sz="1800"/>
          </a:p>
          <a:p>
            <a:pPr>
              <a:buClr>
                <a:srgbClr val="262626"/>
              </a:buClr>
            </a:pPr>
            <a:endParaRPr lang="cs-CZ" sz="1800"/>
          </a:p>
          <a:p>
            <a:pPr>
              <a:buClr>
                <a:srgbClr val="262626"/>
              </a:buClr>
            </a:pPr>
            <a:endParaRPr lang="cs-CZ" sz="1800"/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7F8805C5-B880-4C03-B628-9FD729385513}"/>
              </a:ext>
            </a:extLst>
          </p:cNvPr>
          <p:cNvSpPr/>
          <p:nvPr/>
        </p:nvSpPr>
        <p:spPr>
          <a:xfrm>
            <a:off x="3844671" y="3722465"/>
            <a:ext cx="333375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599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D3D787-62EF-4C8A-BB62-432C4FCB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Zdroje - obrázky: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F2E1DC-BB03-4497-B8D1-A81081E32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+mn-lt"/>
                <a:cs typeface="+mn-lt"/>
                <a:hlinkClick r:id="rId2"/>
              </a:rPr>
              <a:t>https://revue.theofil.cz/krestanske-pojmy-detail.php?clanek=196</a:t>
            </a:r>
            <a:endParaRPr lang="cs-CZ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  <a:hlinkClick r:id="rId3"/>
              </a:rPr>
              <a:t>https://cs.wikipedia.org/wiki/Ari%C3%A1nstv%C3%AD#/media/Soubor:THE_FIRST_COUNCIL_OF_NICEA.jpg</a:t>
            </a:r>
            <a:endParaRPr lang="cs-CZ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  <a:hlinkClick r:id="rId4"/>
              </a:rPr>
              <a:t>https://cs.wikipedia.org/wiki/Nestorios</a:t>
            </a:r>
            <a:endParaRPr lang="cs-CZ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  <a:hlinkClick r:id="rId5"/>
              </a:rPr>
              <a:t>https://www.wikiwand.com/cs/Efezsk%C3%BD_koncil</a:t>
            </a:r>
            <a:r>
              <a:rPr lang="cs-CZ">
                <a:ea typeface="+mn-lt"/>
                <a:cs typeface="+mn-lt"/>
              </a:rPr>
              <a:t>#</a:t>
            </a:r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  <a:hlinkClick r:id="rId6"/>
              </a:rPr>
              <a:t>https://www.dejepis.com/ucebnice/byzantska-rise/</a:t>
            </a:r>
          </a:p>
          <a:p>
            <a:pPr>
              <a:buClr>
                <a:srgbClr val="262626"/>
              </a:buClr>
            </a:pPr>
            <a:r>
              <a:rPr lang="cs-CZ">
                <a:ea typeface="+mn-lt"/>
                <a:cs typeface="+mn-lt"/>
                <a:hlinkClick r:id="rId7"/>
              </a:rPr>
              <a:t>https://cs.wikipedia.org/wiki/Chalkedonsk%C3%BD_koncil</a:t>
            </a:r>
          </a:p>
          <a:p>
            <a:pPr>
              <a:buClr>
                <a:srgbClr val="262626"/>
              </a:buClr>
            </a:pPr>
            <a:endParaRPr lang="cs-CZ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4560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F299A8-02FD-4150-B885-F2D4B555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17" y="2600511"/>
            <a:ext cx="10058400" cy="1371600"/>
          </a:xfrm>
        </p:spPr>
        <p:txBody>
          <a:bodyPr/>
          <a:lstStyle/>
          <a:p>
            <a:pPr algn="ctr"/>
            <a:r>
              <a:rPr lang="cs-CZ"/>
              <a:t>Děkuji za pozornost :)</a:t>
            </a:r>
          </a:p>
        </p:txBody>
      </p:sp>
    </p:spTree>
    <p:extLst>
      <p:ext uri="{BB962C8B-B14F-4D97-AF65-F5344CB8AC3E}">
        <p14:creationId xmlns:p14="http://schemas.microsoft.com/office/powerpoint/2010/main" val="1961945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F49D0B-5C53-4F08-A5FF-90048B2D4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Ortodoxní 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1188B6-0006-4737-8466-209DB58EB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ea typeface="+mn-lt"/>
                <a:cs typeface="+mn-lt"/>
              </a:rPr>
              <a:t>ortodoxie (z řeckéh</a:t>
            </a:r>
            <a:r>
              <a:rPr lang="cs-CZ" sz="2000">
                <a:latin typeface="Times New Roman"/>
                <a:cs typeface="Times New Roman"/>
              </a:rPr>
              <a:t>o</a:t>
            </a:r>
            <a:r>
              <a:rPr lang="cs-CZ" sz="2000">
                <a:latin typeface="Avenir Next LT Pro"/>
                <a:cs typeface="Times New Roman"/>
              </a:rPr>
              <a:t> </a:t>
            </a:r>
            <a:r>
              <a:rPr lang="cs-CZ" sz="2000" err="1">
                <a:latin typeface="Avenir Next LT Pro"/>
                <a:cs typeface="Times New Roman"/>
              </a:rPr>
              <a:t>orthos</a:t>
            </a:r>
            <a:r>
              <a:rPr lang="cs-CZ" sz="2000">
                <a:latin typeface="Avenir Next LT Pro"/>
                <a:cs typeface="Times New Roman"/>
              </a:rPr>
              <a:t> = správný; </a:t>
            </a:r>
            <a:r>
              <a:rPr lang="cs-CZ" sz="2000" err="1">
                <a:latin typeface="Avenir Next LT Pro"/>
                <a:cs typeface="Times New Roman"/>
              </a:rPr>
              <a:t>doxa</a:t>
            </a:r>
            <a:r>
              <a:rPr lang="cs-CZ" sz="2000">
                <a:latin typeface="Avenir Next LT Pro"/>
                <a:cs typeface="Times New Roman"/>
              </a:rPr>
              <a:t> = mínění, názor)</a:t>
            </a:r>
            <a:endParaRPr lang="cs-CZ" sz="2000">
              <a:latin typeface="Avenir Next LT Pro"/>
            </a:endParaRPr>
          </a:p>
          <a:p>
            <a:pPr>
              <a:buClr>
                <a:srgbClr val="262626"/>
              </a:buClr>
            </a:pPr>
            <a:r>
              <a:rPr lang="cs-CZ" sz="2000">
                <a:latin typeface="Avenir Next LT Pro"/>
                <a:cs typeface="Times New Roman"/>
              </a:rPr>
              <a:t>správné, původní, pravověrné náboženství</a:t>
            </a:r>
            <a:endParaRPr lang="cs-CZ" sz="2000">
              <a:latin typeface="Avenir Next LT Pro"/>
            </a:endParaRPr>
          </a:p>
          <a:p>
            <a:pPr>
              <a:buClr>
                <a:srgbClr val="262626"/>
              </a:buClr>
            </a:pPr>
            <a:r>
              <a:rPr lang="cs-CZ" sz="2000">
                <a:latin typeface="Avenir Next LT Pro"/>
                <a:cs typeface="Times New Roman"/>
              </a:rPr>
              <a:t>přesné zachovávání původních dogmat a rituálů</a:t>
            </a:r>
            <a:endParaRPr lang="cs-CZ" sz="2000">
              <a:latin typeface="Avenir Next LT Pro"/>
            </a:endParaRPr>
          </a:p>
          <a:p>
            <a:pPr>
              <a:buClr>
                <a:srgbClr val="262626"/>
              </a:buClr>
            </a:pPr>
            <a:r>
              <a:rPr lang="cs-CZ" sz="2000">
                <a:latin typeface="Avenir Next LT Pro"/>
                <a:cs typeface="Times New Roman"/>
              </a:rPr>
              <a:t>ortodoxní učení = pravoslavná církev</a:t>
            </a:r>
          </a:p>
          <a:p>
            <a:pPr>
              <a:buClr>
                <a:srgbClr val="262626"/>
              </a:buClr>
            </a:pPr>
            <a:r>
              <a:rPr lang="cs-CZ" sz="2000">
                <a:latin typeface="Avenir Next LT Pro"/>
                <a:cs typeface="Times New Roman"/>
              </a:rPr>
              <a:t>protiklad k herezi</a:t>
            </a:r>
            <a:endParaRPr lang="cs-CZ" sz="2000">
              <a:latin typeface="Avenir Next LT Pro"/>
            </a:endParaRPr>
          </a:p>
          <a:p>
            <a:pPr>
              <a:buClr>
                <a:srgbClr val="262626"/>
              </a:buClr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120942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7633E6-29D4-4692-B6BA-6D929BC8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Hereze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0B23A7-410C-447B-A559-8D09941CA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latin typeface="Avenir Next LT Pro"/>
                <a:cs typeface="Times New Roman"/>
              </a:rPr>
              <a:t>z řeckého </a:t>
            </a:r>
            <a:r>
              <a:rPr lang="cs-CZ" sz="2000" i="1" err="1">
                <a:latin typeface="Avenir Next LT Pro"/>
                <a:cs typeface="Times New Roman"/>
              </a:rPr>
              <a:t>hairesis</a:t>
            </a:r>
            <a:r>
              <a:rPr lang="cs-CZ" sz="2000">
                <a:latin typeface="Avenir Next LT Pro"/>
                <a:cs typeface="Times New Roman"/>
              </a:rPr>
              <a:t> = rozhodnutí, sklon</a:t>
            </a:r>
            <a:endParaRPr lang="cs-CZ" sz="2000">
              <a:latin typeface="Avenir Next LT Pro"/>
            </a:endParaRPr>
          </a:p>
          <a:p>
            <a:pPr>
              <a:buClr>
                <a:srgbClr val="262626"/>
              </a:buClr>
            </a:pPr>
            <a:r>
              <a:rPr lang="cs-CZ" sz="2000">
                <a:latin typeface="Avenir Next LT Pro"/>
                <a:cs typeface="Times New Roman"/>
              </a:rPr>
              <a:t>popírání nebo nesouhlas s jednou nebo více pravdami víry</a:t>
            </a:r>
            <a:endParaRPr lang="cs-CZ" sz="2000">
              <a:latin typeface="Avenir Next LT Pro"/>
            </a:endParaRPr>
          </a:p>
          <a:p>
            <a:pPr>
              <a:buClr>
                <a:srgbClr val="262626"/>
              </a:buClr>
            </a:pPr>
            <a:r>
              <a:rPr lang="cs-CZ" sz="2000">
                <a:latin typeface="Avenir Next LT Pro"/>
                <a:cs typeface="Times New Roman"/>
              </a:rPr>
              <a:t>osobní pohled na víru, který je v protikladu s učením církve</a:t>
            </a:r>
            <a:endParaRPr lang="cs-CZ" sz="2000">
              <a:latin typeface="Avenir Next LT Pro"/>
            </a:endParaRPr>
          </a:p>
          <a:p>
            <a:pPr>
              <a:buClr>
                <a:srgbClr val="262626"/>
              </a:buClr>
            </a:pPr>
            <a:r>
              <a:rPr lang="cs-CZ" sz="2000">
                <a:latin typeface="Avenir Next LT Pro"/>
                <a:cs typeface="Times New Roman"/>
              </a:rPr>
              <a:t>dogmatika:  odporování zjevené pravdě, která byla schválena církevním úřadem</a:t>
            </a:r>
            <a:endParaRPr lang="cs-CZ" sz="2000">
              <a:latin typeface="Avenir Next LT Pro"/>
            </a:endParaRPr>
          </a:p>
          <a:p>
            <a:pPr>
              <a:buClr>
                <a:srgbClr val="262626"/>
              </a:buClr>
            </a:pPr>
            <a:r>
              <a:rPr lang="cs-CZ" sz="2000">
                <a:latin typeface="Avenir Next LT Pro"/>
                <a:cs typeface="Times New Roman"/>
              </a:rPr>
              <a:t>heretická hnutí často sloužila jako odpor proti ústřední vládě</a:t>
            </a:r>
            <a:endParaRPr lang="cs-CZ" sz="2000"/>
          </a:p>
          <a:p>
            <a:pPr>
              <a:buClr>
                <a:srgbClr val="262626"/>
              </a:buClr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531638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8DCB51-EF21-4AFD-89BB-7F61EB4D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cs-CZ"/>
              <a:t>Ariánství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722C6D-EDB6-450D-BFD4-089D7A131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231803"/>
            <a:ext cx="6781990" cy="38032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>
                <a:latin typeface="Avenir Next LT Pro"/>
                <a:cs typeface="Times New Roman"/>
              </a:rPr>
              <a:t>celé 4. století ovládal celou církev i říši spor mezi ortodoxií a ariánstvím</a:t>
            </a:r>
            <a:endParaRPr lang="cs-CZ" sz="1800">
              <a:latin typeface="Avenir Next LT Pro"/>
            </a:endParaRPr>
          </a:p>
          <a:p>
            <a:pPr>
              <a:buClr>
                <a:srgbClr val="262626"/>
              </a:buClr>
            </a:pPr>
            <a:r>
              <a:rPr lang="cs-CZ" sz="1800">
                <a:latin typeface="Avenir Next LT Pro"/>
                <a:cs typeface="Times New Roman"/>
              </a:rPr>
              <a:t>spor o vztahu jednotlivých osob Božské Trojice</a:t>
            </a:r>
            <a:endParaRPr lang="cs-CZ" sz="1800">
              <a:latin typeface="Avenir Next LT Pro"/>
            </a:endParaRPr>
          </a:p>
          <a:p>
            <a:pPr>
              <a:buClr>
                <a:srgbClr val="262626"/>
              </a:buClr>
            </a:pPr>
            <a:r>
              <a:rPr lang="cs-CZ" sz="1800">
                <a:latin typeface="Avenir Next LT Pro"/>
                <a:cs typeface="Times New Roman"/>
              </a:rPr>
              <a:t>alexandrijský kněz jménem Areios tvrdil, že původně existoval Bůh Otec, a až pak z něj vzešel Boží Syn. Z toho vyplývá, že Syn, není Bohu Otci zcela rovnocenný, jelikož zde nebyl od počátku, tak jako Bůh</a:t>
            </a:r>
            <a:endParaRPr lang="cs-CZ" sz="1800">
              <a:latin typeface="Avenir Next LT Pro"/>
            </a:endParaRPr>
          </a:p>
          <a:p>
            <a:pPr>
              <a:buClr>
                <a:srgbClr val="262626"/>
              </a:buClr>
            </a:pPr>
            <a:r>
              <a:rPr lang="cs-CZ" sz="1800">
                <a:latin typeface="Avenir Next LT Pro"/>
                <a:cs typeface="Times New Roman"/>
              </a:rPr>
              <a:t>alexandrijský biskup Areia exkomunikoval</a:t>
            </a:r>
            <a:endParaRPr lang="cs-CZ" sz="1800">
              <a:latin typeface="Avenir Next LT Pro"/>
            </a:endParaRPr>
          </a:p>
          <a:p>
            <a:pPr>
              <a:buClr>
                <a:srgbClr val="262626"/>
              </a:buClr>
            </a:pPr>
            <a:r>
              <a:rPr lang="cs-CZ" sz="1800">
                <a:latin typeface="Avenir Next LT Pro"/>
                <a:cs typeface="Times New Roman"/>
              </a:rPr>
              <a:t>myšlenka se dále šířila na východě</a:t>
            </a:r>
            <a:endParaRPr lang="cs-CZ" sz="1800">
              <a:latin typeface="Avenir Next LT Pro"/>
            </a:endParaRPr>
          </a:p>
          <a:p>
            <a:pPr>
              <a:buClr>
                <a:srgbClr val="262626"/>
              </a:buClr>
            </a:pPr>
            <a:endParaRPr lang="cs-CZ" sz="1800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7A5E5A33-CAD1-4BBD-8C54-765B58ED6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1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10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C1DDC-6827-4A3B-8A67-EA7F36F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Nikajský koncil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DE6A72-8EB0-46DB-896D-6F97A0A73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26237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000">
                <a:latin typeface="Avenir Next LT Pro" panose="02020404030301010803"/>
                <a:cs typeface="Times New Roman"/>
              </a:rPr>
              <a:t>hrozilo, že dojde k rozkolu v církvi</a:t>
            </a:r>
          </a:p>
          <a:p>
            <a:pPr>
              <a:buClr>
                <a:srgbClr val="262626"/>
              </a:buClr>
            </a:pPr>
            <a:r>
              <a:rPr lang="cs-CZ" sz="2000">
                <a:latin typeface="Avenir Next LT Pro" panose="02020404030301010803"/>
                <a:cs typeface="Times New Roman"/>
              </a:rPr>
              <a:t>císař Konstantin svolal roku 325 do Nikaie církevní sněm, aby rozhodl sporu mezi ortodoxií a ariánstvím </a:t>
            </a:r>
            <a:endParaRPr lang="cs-CZ" sz="2000">
              <a:latin typeface="Avenir Next LT Pro"/>
            </a:endParaRPr>
          </a:p>
          <a:p>
            <a:pPr>
              <a:buClr>
                <a:srgbClr val="262626"/>
              </a:buClr>
            </a:pPr>
            <a:r>
              <a:rPr lang="cs-CZ" sz="2000">
                <a:latin typeface="Avenir Next LT Pro" panose="02020404030301010803"/>
                <a:cs typeface="Times New Roman"/>
              </a:rPr>
              <a:t> koncilu předsedal sám císař Konstantin</a:t>
            </a:r>
            <a:endParaRPr lang="cs-CZ" sz="2000" b="1">
              <a:latin typeface="Avenir Next LT Pro" panose="02020404030301010803"/>
              <a:cs typeface="Times New Roman"/>
            </a:endParaRPr>
          </a:p>
          <a:p>
            <a:pPr>
              <a:buClr>
                <a:srgbClr val="262626"/>
              </a:buClr>
            </a:pPr>
            <a:r>
              <a:rPr lang="cs-CZ" sz="2000">
                <a:latin typeface="Avenir Next LT Pro" panose="02020404030301010803"/>
                <a:cs typeface="Times New Roman"/>
              </a:rPr>
              <a:t>jediný</a:t>
            </a:r>
            <a:r>
              <a:rPr lang="cs-CZ" sz="2000">
                <a:latin typeface="Avenir Next LT Pro"/>
                <a:ea typeface="+mn-lt"/>
                <a:cs typeface="Times New Roman"/>
              </a:rPr>
              <a:t> pravdivý názor byl o stejné podstatě Svaté Trojice (homousios)</a:t>
            </a:r>
            <a:endParaRPr lang="cs-CZ" sz="2000" b="1">
              <a:latin typeface="Avenir Next LT Pro"/>
              <a:ea typeface="+mn-lt"/>
              <a:cs typeface="Times New Roman"/>
            </a:endParaRP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ariánství bylo zavrhnuto a bylo označeno jako heretické</a:t>
            </a:r>
            <a:endParaRPr lang="cs-CZ" sz="2000"/>
          </a:p>
          <a:p>
            <a:pPr>
              <a:buClr>
                <a:srgbClr val="262626"/>
              </a:buClr>
            </a:pPr>
            <a:r>
              <a:rPr lang="cs-CZ" sz="2000"/>
              <a:t>stále se šířilo na východě ve zmírněné podobě (</a:t>
            </a:r>
            <a:r>
              <a:rPr lang="cs-CZ" sz="2000">
                <a:ea typeface="+mn-lt"/>
                <a:cs typeface="+mn-lt"/>
              </a:rPr>
              <a:t>Syn je podobné podstaty jako Bůh Otec</a:t>
            </a:r>
            <a:r>
              <a:rPr lang="cs-CZ" sz="2000">
                <a:latin typeface="Avenir Next LT Pro" panose="02020404030301010803"/>
                <a:cs typeface="Times New Roman"/>
              </a:rPr>
              <a:t> – </a:t>
            </a:r>
            <a:r>
              <a:rPr lang="cs-CZ" sz="2000" i="1">
                <a:latin typeface="Avenir Next LT Pro"/>
                <a:cs typeface="Times New Roman"/>
              </a:rPr>
              <a:t>homoiusios)</a:t>
            </a:r>
            <a:endParaRPr lang="cs-CZ" sz="2000">
              <a:latin typeface="Avenir Next LT Pro"/>
            </a:endParaRPr>
          </a:p>
          <a:p>
            <a:pPr>
              <a:buClr>
                <a:srgbClr val="262626"/>
              </a:buClr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216666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62E3493C-9EE5-40C5-9902-4A0416374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93C2DD8-0EC6-4B41-91E6-4A8E336AF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4B554282-98D1-4FC3-941F-636A55122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2" r="10653" b="-2"/>
          <a:stretch/>
        </p:blipFill>
        <p:spPr>
          <a:xfrm>
            <a:off x="234696" y="237744"/>
            <a:ext cx="3996183" cy="6382512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D5E3F933-FC69-4374-A35F-CF403653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494" y="374904"/>
            <a:ext cx="7440649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42CC06-38F1-4C8B-9E45-ADC0E3343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223" y="1207865"/>
            <a:ext cx="6280826" cy="36484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cs-CZ" sz="1800" b="1" i="1">
                <a:ea typeface="+mn-lt"/>
                <a:cs typeface="+mn-lt"/>
              </a:rPr>
              <a:t>"Věříme v jednoho Boha, Otce všemohoucího, Stvořitele všeho viditelného i neviditelného. I v jednoho Pána Ježíše Krista, Syna Božího, jednorozeného, z Otce narozeného, to jest z podstaty Otce, Boha od Boha, Světlo ze Světla, Boha pravého od Boha pravého, rozeného, nestvořeného, jedné bytosti s Otcem, skrze něhož vše učiněno jest, co je na nebesích a na zemi. Jenž pro nás lidi a naše spasení sestoupil s nebe, vtělil se a člověkem se stal, trpěl a třetího dne vstal z mrtvých a vystoupil na nebesa a sedí na pravici Otce, a zase přijde souditi živých i mrtvých. I v Ducha svatého. Kdo mluví o Synu božím, že byla doba kdy nebyl, nebo že nebyl dříve než se narodil, nebo že pochází z nebytí, nebo že je z jiné osoby, nebo podstaty, nebo že se přeměňuje či mění Syn Boží, toho zavrhuje obecná a apoštolská církev"</a:t>
            </a:r>
            <a:endParaRPr lang="cs-CZ" sz="1800">
              <a:ea typeface="+mn-lt"/>
              <a:cs typeface="+mn-lt"/>
            </a:endParaRPr>
          </a:p>
          <a:p>
            <a:pPr algn="ctr">
              <a:buClr>
                <a:srgbClr val="262626"/>
              </a:buClr>
            </a:pP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377826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036F93-B4AB-484B-B5EE-5F0730B2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Události po Nikajském koncilu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EF1652-F432-4D0B-AB40-62A0B18C2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ea typeface="+mn-lt"/>
                <a:cs typeface="+mn-lt"/>
              </a:rPr>
              <a:t>po Konstantinovi nastoupil na trůn jeho syn Constantius II</a:t>
            </a: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vyznával ariánské učení</a:t>
            </a: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dalším císařem se stal jeho bratranec Julián (Julianus)</a:t>
            </a: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Julián se snažil o obnovení starých náboženských kultů a měl odpor ke křesťanství</a:t>
            </a: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po smrti Juliána si zvolila armáda za císaře nižšího důstojníka Valentiana</a:t>
            </a: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Valentianus  vládl na západě a vládcem východu jmenoval svého bratra Valenta</a:t>
            </a:r>
          </a:p>
          <a:p>
            <a:pPr>
              <a:buClr>
                <a:srgbClr val="262626"/>
              </a:buClr>
            </a:pPr>
            <a:r>
              <a:rPr lang="cs-CZ" sz="2000">
                <a:ea typeface="+mn-lt"/>
                <a:cs typeface="+mn-lt"/>
              </a:rPr>
              <a:t>oba bratři měli rozdílná církevní vyznání</a:t>
            </a:r>
            <a:endParaRPr lang="cs-CZ" sz="2000"/>
          </a:p>
          <a:p>
            <a:pPr>
              <a:buClr>
                <a:srgbClr val="262626"/>
              </a:buClr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225197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418DE3-28A8-4AB8-BC19-7D8CA32EA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2. ekumenický koncil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344D8D-3DE4-4463-A689-51A573924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1800">
                <a:ea typeface="+mn-lt"/>
                <a:cs typeface="+mn-lt"/>
              </a:rPr>
              <a:t>dalším císařem se stal Theodosios (379 – 395)</a:t>
            </a:r>
            <a:endParaRPr lang="cs-CZ" sz="1800"/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Theodosios byl propagátorem nikajského vyznání</a:t>
            </a:r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r. 381 svolal v Konstantinopoli římský všeobecný ekumenický koncil, kde bylo definitivně odsouzeno ariánství</a:t>
            </a:r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křesťanství se stalo státním náboženstvím římské říše</a:t>
            </a:r>
          </a:p>
          <a:p>
            <a:pPr>
              <a:buClr>
                <a:srgbClr val="262626"/>
              </a:buClr>
            </a:pPr>
            <a:r>
              <a:rPr lang="cs-CZ" sz="1800">
                <a:ea typeface="+mn-lt"/>
                <a:cs typeface="+mn-lt"/>
              </a:rPr>
              <a:t>Theodosios dal zavřít všechny pohanské chrámy a zkonfiskovat jejich majetek</a:t>
            </a:r>
          </a:p>
          <a:p>
            <a:pPr marL="0" indent="0">
              <a:buClr>
                <a:srgbClr val="262626"/>
              </a:buClr>
              <a:buNone/>
            </a:pPr>
            <a:endParaRPr lang="cs-CZ" sz="1800"/>
          </a:p>
          <a:p>
            <a:pPr>
              <a:buClr>
                <a:srgbClr val="262626"/>
              </a:buClr>
            </a:pPr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40918364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1582</Words>
  <Application>Microsoft Office PowerPoint</Application>
  <PresentationFormat>Ευρεία οθόνη</PresentationFormat>
  <Paragraphs>137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6" baseType="lpstr">
      <vt:lpstr>Avenir Next LT Pro</vt:lpstr>
      <vt:lpstr>Avenir Next LT Pro Light</vt:lpstr>
      <vt:lpstr>Garamond</vt:lpstr>
      <vt:lpstr>Times New Roman</vt:lpstr>
      <vt:lpstr>SavonVTI</vt:lpstr>
      <vt:lpstr>Náboženské hereze</vt:lpstr>
      <vt:lpstr>Vývoj křesťanství v Byzantské říši</vt:lpstr>
      <vt:lpstr>Ortodoxní učení</vt:lpstr>
      <vt:lpstr>Hereze</vt:lpstr>
      <vt:lpstr>Ariánství</vt:lpstr>
      <vt:lpstr>Nikajský koncil</vt:lpstr>
      <vt:lpstr>Παρουσίαση του PowerPoint</vt:lpstr>
      <vt:lpstr>Události po Nikajském koncilu</vt:lpstr>
      <vt:lpstr>2. ekumenický koncil</vt:lpstr>
      <vt:lpstr>Nové spory v křesťanství</vt:lpstr>
      <vt:lpstr>Nestorios</vt:lpstr>
      <vt:lpstr>3. ekumenický koncil</vt:lpstr>
      <vt:lpstr>Monofysitismus</vt:lpstr>
      <vt:lpstr>4. ekumenický koncil</vt:lpstr>
      <vt:lpstr>Edikt sjednocení</vt:lpstr>
      <vt:lpstr>Císař Justinián</vt:lpstr>
      <vt:lpstr>Παρουσίαση του PowerPoint</vt:lpstr>
      <vt:lpstr>6. ekumenický koncil</vt:lpstr>
      <vt:lpstr>Zdroje: </vt:lpstr>
      <vt:lpstr>Zdroje - obrázky:</vt:lpstr>
      <vt:lpstr>Děkuji za pozornost :)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Konstantinos Tsivos</dc:creator>
  <cp:lastModifiedBy>Konstantinos Tsivos</cp:lastModifiedBy>
  <cp:revision>2</cp:revision>
  <dcterms:created xsi:type="dcterms:W3CDTF">2021-03-24T17:34:30Z</dcterms:created>
  <dcterms:modified xsi:type="dcterms:W3CDTF">2021-03-30T17:43:21Z</dcterms:modified>
</cp:coreProperties>
</file>