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dirty="0"/>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447191" y="2824269"/>
            <a:ext cx="4645152" cy="264445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412362" y="2821491"/>
            <a:ext cx="4645152" cy="263737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3/22/2021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3/22/2021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61F2F6-3146-4EF8-B14C-42250A9F935F}"/>
              </a:ext>
            </a:extLst>
          </p:cNvPr>
          <p:cNvSpPr>
            <a:spLocks noGrp="1"/>
          </p:cNvSpPr>
          <p:nvPr>
            <p:ph type="ctrTitle"/>
          </p:nvPr>
        </p:nvSpPr>
        <p:spPr/>
        <p:txBody>
          <a:bodyPr>
            <a:normAutofit/>
          </a:bodyPr>
          <a:lstStyle/>
          <a:p>
            <a:r>
              <a:rPr lang="cs-CZ" sz="5400" dirty="0">
                <a:effectLst/>
                <a:latin typeface="Times New Roman" panose="02020603050405020304" pitchFamily="18" charset="0"/>
                <a:ea typeface="Times New Roman" panose="02020603050405020304" pitchFamily="18" charset="0"/>
              </a:rPr>
              <a:t>Vrchol pozdně antické Byzance </a:t>
            </a:r>
            <a:endParaRPr lang="cs-CZ" sz="5400" dirty="0"/>
          </a:p>
        </p:txBody>
      </p:sp>
      <p:sp>
        <p:nvSpPr>
          <p:cNvPr id="3" name="Podnadpis 2">
            <a:extLst>
              <a:ext uri="{FF2B5EF4-FFF2-40B4-BE49-F238E27FC236}">
                <a16:creationId xmlns:a16="http://schemas.microsoft.com/office/drawing/2014/main" id="{5552AA93-20D4-4085-AA10-BCCAE559EF92}"/>
              </a:ext>
            </a:extLst>
          </p:cNvPr>
          <p:cNvSpPr>
            <a:spLocks noGrp="1"/>
          </p:cNvSpPr>
          <p:nvPr>
            <p:ph type="subTitle" idx="1"/>
          </p:nvPr>
        </p:nvSpPr>
        <p:spPr/>
        <p:txBody>
          <a:bodyPr>
            <a:normAutofit/>
          </a:bodyPr>
          <a:lstStyle/>
          <a:p>
            <a:r>
              <a:rPr lang="cs-CZ" sz="2400" b="1" dirty="0"/>
              <a:t>Rozpad impéria - </a:t>
            </a:r>
            <a:r>
              <a:rPr lang="cs-CZ" sz="2400" b="1" dirty="0">
                <a:effectLst/>
                <a:latin typeface="Times New Roman" panose="02020603050405020304" pitchFamily="18" charset="0"/>
                <a:ea typeface="Times New Roman" panose="02020603050405020304" pitchFamily="18" charset="0"/>
              </a:rPr>
              <a:t>císaři Anastasios a Justinián I.</a:t>
            </a:r>
            <a:endParaRPr lang="cs-CZ" sz="2400" b="1" dirty="0"/>
          </a:p>
        </p:txBody>
      </p:sp>
    </p:spTree>
    <p:extLst>
      <p:ext uri="{BB962C8B-B14F-4D97-AF65-F5344CB8AC3E}">
        <p14:creationId xmlns:p14="http://schemas.microsoft.com/office/powerpoint/2010/main" val="1985699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79CBEE-060A-48DD-83DE-48E8556266F5}"/>
              </a:ext>
            </a:extLst>
          </p:cNvPr>
          <p:cNvSpPr>
            <a:spLocks noGrp="1"/>
          </p:cNvSpPr>
          <p:nvPr>
            <p:ph type="title"/>
          </p:nvPr>
        </p:nvSpPr>
        <p:spPr/>
        <p:txBody>
          <a:bodyPr/>
          <a:lstStyle/>
          <a:p>
            <a:r>
              <a:rPr lang="cs-CZ" dirty="0" err="1"/>
              <a:t>MONOFYZITISMUS</a:t>
            </a:r>
            <a:endParaRPr lang="cs-CZ" dirty="0"/>
          </a:p>
        </p:txBody>
      </p:sp>
      <p:sp>
        <p:nvSpPr>
          <p:cNvPr id="3" name="Zástupný obsah 2">
            <a:extLst>
              <a:ext uri="{FF2B5EF4-FFF2-40B4-BE49-F238E27FC236}">
                <a16:creationId xmlns:a16="http://schemas.microsoft.com/office/drawing/2014/main" id="{C5E6D369-4D59-4151-BECD-3DE2F2C117B6}"/>
              </a:ext>
            </a:extLst>
          </p:cNvPr>
          <p:cNvSpPr>
            <a:spLocks noGrp="1"/>
          </p:cNvSpPr>
          <p:nvPr>
            <p:ph idx="1"/>
          </p:nvPr>
        </p:nvSpPr>
        <p:spPr>
          <a:xfrm>
            <a:off x="1451579" y="2015732"/>
            <a:ext cx="9603275" cy="3957229"/>
          </a:xfrm>
        </p:spPr>
        <p:txBody>
          <a:bodyPr>
            <a:normAutofit fontScale="70000" lnSpcReduction="20000"/>
          </a:bodyPr>
          <a:lstStyle/>
          <a:p>
            <a:r>
              <a:rPr lang="cs-CZ" b="0" i="0" dirty="0">
                <a:solidFill>
                  <a:srgbClr val="202122"/>
                </a:solidFill>
                <a:effectLst/>
                <a:latin typeface="Arial" panose="020B0604020202020204" pitchFamily="34" charset="0"/>
              </a:rPr>
              <a:t>Po smrti </a:t>
            </a:r>
            <a:r>
              <a:rPr lang="cs-CZ" b="0" i="0" dirty="0" err="1">
                <a:solidFill>
                  <a:srgbClr val="202122"/>
                </a:solidFill>
                <a:effectLst/>
                <a:latin typeface="Arial" panose="020B0604020202020204" pitchFamily="34" charset="0"/>
              </a:rPr>
              <a:t>Kyrilla</a:t>
            </a:r>
            <a:r>
              <a:rPr lang="cs-CZ" b="0" i="0" dirty="0">
                <a:solidFill>
                  <a:srgbClr val="202122"/>
                </a:solidFill>
                <a:effectLst/>
                <a:latin typeface="Arial" panose="020B0604020202020204" pitchFamily="34" charset="0"/>
              </a:rPr>
              <a:t> se alexandrijským patriarchou stal </a:t>
            </a:r>
            <a:r>
              <a:rPr lang="cs-CZ" dirty="0" err="1">
                <a:latin typeface="Arial" panose="020B0604020202020204" pitchFamily="34" charset="0"/>
              </a:rPr>
              <a:t>Dioskoros</a:t>
            </a:r>
            <a:r>
              <a:rPr lang="cs-CZ" b="0" i="0" dirty="0">
                <a:effectLst/>
                <a:latin typeface="Arial" panose="020B0604020202020204" pitchFamily="34" charset="0"/>
              </a:rPr>
              <a:t>, muž podobně bezohledný jako jeho předchůdce. </a:t>
            </a:r>
            <a:r>
              <a:rPr lang="cs-CZ" b="0" i="0" dirty="0" err="1">
                <a:effectLst/>
                <a:latin typeface="Arial" panose="020B0604020202020204" pitchFamily="34" charset="0"/>
              </a:rPr>
              <a:t>Dioskorovým</a:t>
            </a:r>
            <a:r>
              <a:rPr lang="cs-CZ" b="0" i="0" dirty="0">
                <a:effectLst/>
                <a:latin typeface="Arial" panose="020B0604020202020204" pitchFamily="34" charset="0"/>
              </a:rPr>
              <a:t> hlavním stoupencem v Konstantinopoli byl </a:t>
            </a:r>
            <a:r>
              <a:rPr lang="cs-CZ" dirty="0">
                <a:latin typeface="Arial" panose="020B0604020202020204" pitchFamily="34" charset="0"/>
              </a:rPr>
              <a:t>archimandrita</a:t>
            </a:r>
            <a:r>
              <a:rPr lang="cs-CZ" b="0" i="0" dirty="0">
                <a:effectLst/>
                <a:latin typeface="Arial" panose="020B0604020202020204" pitchFamily="34" charset="0"/>
              </a:rPr>
              <a:t> </a:t>
            </a:r>
            <a:r>
              <a:rPr lang="cs-CZ" dirty="0" err="1">
                <a:latin typeface="Arial" panose="020B0604020202020204" pitchFamily="34" charset="0"/>
              </a:rPr>
              <a:t>Eutyches</a:t>
            </a:r>
            <a:r>
              <a:rPr lang="cs-CZ" b="0" i="0" dirty="0">
                <a:effectLst/>
                <a:latin typeface="Arial" panose="020B0604020202020204" pitchFamily="34" charset="0"/>
              </a:rPr>
              <a:t>, jemuž se dostávalo podpory eunucha </a:t>
            </a:r>
            <a:r>
              <a:rPr lang="cs-CZ" b="0" i="0" dirty="0" err="1">
                <a:effectLst/>
                <a:latin typeface="Arial" panose="020B0604020202020204" pitchFamily="34" charset="0"/>
              </a:rPr>
              <a:t>Chrysafia</a:t>
            </a:r>
            <a:r>
              <a:rPr lang="cs-CZ" b="0" i="0" dirty="0">
                <a:effectLst/>
                <a:latin typeface="Arial" panose="020B0604020202020204" pitchFamily="34" charset="0"/>
              </a:rPr>
              <a:t> a prostřednictvím něho císaře.</a:t>
            </a:r>
            <a:endParaRPr lang="cs-CZ" baseline="30000" dirty="0">
              <a:latin typeface="Arial" panose="020B0604020202020204" pitchFamily="34" charset="0"/>
            </a:endParaRPr>
          </a:p>
          <a:p>
            <a:r>
              <a:rPr lang="cs-CZ" b="0" i="0" dirty="0" err="1">
                <a:effectLst/>
                <a:latin typeface="Arial" panose="020B0604020202020204" pitchFamily="34" charset="0"/>
              </a:rPr>
              <a:t>Eutyches</a:t>
            </a:r>
            <a:r>
              <a:rPr lang="cs-CZ" b="0" i="0" dirty="0">
                <a:effectLst/>
                <a:latin typeface="Arial" panose="020B0604020202020204" pitchFamily="34" charset="0"/>
              </a:rPr>
              <a:t> ale narazil na rozhodnou opozici konstantinopolského patriarchy </a:t>
            </a:r>
            <a:r>
              <a:rPr lang="cs-CZ" dirty="0" err="1">
                <a:latin typeface="Arial" panose="020B0604020202020204" pitchFamily="34" charset="0"/>
              </a:rPr>
              <a:t>Flaviana</a:t>
            </a:r>
            <a:r>
              <a:rPr lang="cs-CZ" b="0" i="0" dirty="0">
                <a:effectLst/>
                <a:latin typeface="Arial" panose="020B0604020202020204" pitchFamily="34" charset="0"/>
              </a:rPr>
              <a:t>, neboť přisuzoval Kristovi pouze jedinou přirozenost, božskou, za což byl lokální </a:t>
            </a:r>
            <a:r>
              <a:rPr lang="cs-CZ" dirty="0">
                <a:latin typeface="Arial" panose="020B0604020202020204" pitchFamily="34" charset="0"/>
              </a:rPr>
              <a:t>synodou</a:t>
            </a:r>
            <a:r>
              <a:rPr lang="cs-CZ" b="0" i="0" dirty="0">
                <a:effectLst/>
                <a:latin typeface="Arial" panose="020B0604020202020204" pitchFamily="34" charset="0"/>
              </a:rPr>
              <a:t> odsouzen.</a:t>
            </a:r>
            <a:endParaRPr lang="cs-CZ" b="0" i="0" baseline="30000" dirty="0">
              <a:effectLst/>
              <a:latin typeface="Arial" panose="020B0604020202020204" pitchFamily="34" charset="0"/>
            </a:endParaRPr>
          </a:p>
          <a:p>
            <a:r>
              <a:rPr lang="cs-CZ" b="0" i="0" dirty="0">
                <a:effectLst/>
                <a:latin typeface="Arial" panose="020B0604020202020204" pitchFamily="34" charset="0"/>
              </a:rPr>
              <a:t>Navzdory tomu se </a:t>
            </a:r>
            <a:r>
              <a:rPr lang="cs-CZ" b="0" i="0" dirty="0" err="1">
                <a:effectLst/>
                <a:latin typeface="Arial" panose="020B0604020202020204" pitchFamily="34" charset="0"/>
              </a:rPr>
              <a:t>Theodosius</a:t>
            </a:r>
            <a:r>
              <a:rPr lang="cs-CZ" b="0" i="0" dirty="0">
                <a:effectLst/>
                <a:latin typeface="Arial" panose="020B0604020202020204" pitchFamily="34" charset="0"/>
              </a:rPr>
              <a:t> postavil za </a:t>
            </a:r>
            <a:r>
              <a:rPr lang="cs-CZ" b="0" i="0" dirty="0" err="1">
                <a:effectLst/>
                <a:latin typeface="Arial" panose="020B0604020202020204" pitchFamily="34" charset="0"/>
              </a:rPr>
              <a:t>Eutycha</a:t>
            </a:r>
            <a:r>
              <a:rPr lang="cs-CZ" dirty="0">
                <a:latin typeface="Arial" panose="020B0604020202020204" pitchFamily="34" charset="0"/>
              </a:rPr>
              <a:t>.</a:t>
            </a:r>
            <a:r>
              <a:rPr lang="cs-CZ" b="0" i="0" dirty="0">
                <a:effectLst/>
                <a:latin typeface="Arial" panose="020B0604020202020204" pitchFamily="34" charset="0"/>
              </a:rPr>
              <a:t> Na koncilu konaném v </a:t>
            </a:r>
            <a:r>
              <a:rPr lang="cs-CZ" b="0" i="0" dirty="0" err="1">
                <a:effectLst/>
                <a:latin typeface="Arial" panose="020B0604020202020204" pitchFamily="34" charset="0"/>
              </a:rPr>
              <a:t>Efesu</a:t>
            </a:r>
            <a:r>
              <a:rPr lang="cs-CZ" b="0" i="0" dirty="0">
                <a:effectLst/>
                <a:latin typeface="Arial" panose="020B0604020202020204" pitchFamily="34" charset="0"/>
              </a:rPr>
              <a:t> v srpnu 449 alexandrijský patriarcha násilím prosadil rehabilitaci </a:t>
            </a:r>
            <a:r>
              <a:rPr lang="cs-CZ" b="0" i="0" dirty="0" err="1">
                <a:effectLst/>
                <a:latin typeface="Arial" panose="020B0604020202020204" pitchFamily="34" charset="0"/>
              </a:rPr>
              <a:t>Eutycha</a:t>
            </a:r>
            <a:r>
              <a:rPr lang="cs-CZ" b="0" i="0" dirty="0">
                <a:effectLst/>
                <a:latin typeface="Arial" panose="020B0604020202020204" pitchFamily="34" charset="0"/>
              </a:rPr>
              <a:t>, a tím i teologie později nazývané </a:t>
            </a:r>
            <a:r>
              <a:rPr lang="cs-CZ" dirty="0" err="1">
                <a:latin typeface="Arial" panose="020B0604020202020204" pitchFamily="34" charset="0"/>
              </a:rPr>
              <a:t>monofyzitismus</a:t>
            </a:r>
            <a:r>
              <a:rPr lang="cs-CZ" b="0" i="0" dirty="0">
                <a:effectLst/>
                <a:latin typeface="Arial" panose="020B0604020202020204" pitchFamily="34" charset="0"/>
              </a:rPr>
              <a:t>. (</a:t>
            </a:r>
            <a:r>
              <a:rPr lang="el-GR" b="0" i="0" dirty="0">
                <a:effectLst/>
                <a:latin typeface="Arial" panose="020B0604020202020204" pitchFamily="34" charset="0"/>
              </a:rPr>
              <a:t> </a:t>
            </a:r>
            <a:r>
              <a:rPr lang="cs-CZ" b="0" i="1" dirty="0" err="1">
                <a:effectLst/>
                <a:latin typeface="Arial" panose="020B0604020202020204" pitchFamily="34" charset="0"/>
              </a:rPr>
              <a:t>monos</a:t>
            </a:r>
            <a:r>
              <a:rPr lang="cs-CZ" b="0" i="0" dirty="0">
                <a:effectLst/>
                <a:latin typeface="Arial" panose="020B0604020202020204" pitchFamily="34" charset="0"/>
              </a:rPr>
              <a:t> jeden + </a:t>
            </a:r>
            <a:r>
              <a:rPr lang="el-GR" b="0" i="0" dirty="0">
                <a:effectLst/>
                <a:latin typeface="Arial" panose="020B0604020202020204" pitchFamily="34" charset="0"/>
              </a:rPr>
              <a:t> </a:t>
            </a:r>
            <a:r>
              <a:rPr lang="cs-CZ" b="0" i="1" dirty="0">
                <a:effectLst/>
                <a:latin typeface="Arial" panose="020B0604020202020204" pitchFamily="34" charset="0"/>
              </a:rPr>
              <a:t>fysis</a:t>
            </a:r>
            <a:r>
              <a:rPr lang="cs-CZ" b="0" i="0" dirty="0">
                <a:effectLst/>
                <a:latin typeface="Arial" panose="020B0604020202020204" pitchFamily="34" charset="0"/>
              </a:rPr>
              <a:t> přirozenost). Další </a:t>
            </a:r>
            <a:r>
              <a:rPr lang="cs-CZ" dirty="0">
                <a:latin typeface="Arial" panose="020B0604020202020204" pitchFamily="34" charset="0"/>
              </a:rPr>
              <a:t>christologický </a:t>
            </a:r>
            <a:r>
              <a:rPr lang="cs-CZ" b="0" i="0" dirty="0">
                <a:effectLst/>
                <a:latin typeface="Arial" panose="020B0604020202020204" pitchFamily="34" charset="0"/>
              </a:rPr>
              <a:t>názor, že </a:t>
            </a:r>
            <a:r>
              <a:rPr lang="cs-CZ" dirty="0">
                <a:latin typeface="Arial" panose="020B0604020202020204" pitchFamily="34" charset="0"/>
              </a:rPr>
              <a:t>Ježíš Kristus</a:t>
            </a:r>
            <a:r>
              <a:rPr lang="cs-CZ" b="0" i="0" dirty="0">
                <a:effectLst/>
                <a:latin typeface="Arial" panose="020B0604020202020204" pitchFamily="34" charset="0"/>
              </a:rPr>
              <a:t> měl pouze jedinou, a to zcela </a:t>
            </a:r>
            <a:r>
              <a:rPr lang="cs-CZ" dirty="0">
                <a:latin typeface="Arial" panose="020B0604020202020204" pitchFamily="34" charset="0"/>
              </a:rPr>
              <a:t>božskou</a:t>
            </a:r>
            <a:r>
              <a:rPr lang="cs-CZ" b="0" i="0" dirty="0">
                <a:effectLst/>
                <a:latin typeface="Arial" panose="020B0604020202020204" pitchFamily="34" charset="0"/>
              </a:rPr>
              <a:t> a nikoli </a:t>
            </a:r>
            <a:r>
              <a:rPr lang="cs-CZ" dirty="0">
                <a:latin typeface="Arial" panose="020B0604020202020204" pitchFamily="34" charset="0"/>
              </a:rPr>
              <a:t>lidskou</a:t>
            </a:r>
            <a:r>
              <a:rPr lang="cs-CZ" b="0" i="0" dirty="0">
                <a:effectLst/>
                <a:latin typeface="Arial" panose="020B0604020202020204" pitchFamily="34" charset="0"/>
              </a:rPr>
              <a:t> </a:t>
            </a:r>
            <a:r>
              <a:rPr lang="cs-CZ" dirty="0">
                <a:latin typeface="Arial" panose="020B0604020202020204" pitchFamily="34" charset="0"/>
              </a:rPr>
              <a:t>přirozenost</a:t>
            </a:r>
            <a:endParaRPr lang="cs-CZ" b="0" i="0" baseline="30000" dirty="0">
              <a:effectLst/>
              <a:latin typeface="Arial" panose="020B0604020202020204" pitchFamily="34" charset="0"/>
            </a:endParaRPr>
          </a:p>
          <a:p>
            <a:r>
              <a:rPr lang="cs-CZ" b="0" i="0" dirty="0">
                <a:effectLst/>
                <a:latin typeface="Arial" panose="020B0604020202020204" pitchFamily="34" charset="0"/>
              </a:rPr>
              <a:t>Římský biskup </a:t>
            </a:r>
            <a:r>
              <a:rPr lang="cs-CZ" dirty="0">
                <a:latin typeface="Arial" panose="020B0604020202020204" pitchFamily="34" charset="0"/>
              </a:rPr>
              <a:t>Lev I.</a:t>
            </a:r>
            <a:r>
              <a:rPr lang="cs-CZ" b="0" i="0" dirty="0">
                <a:effectLst/>
                <a:latin typeface="Arial" panose="020B0604020202020204" pitchFamily="34" charset="0"/>
              </a:rPr>
              <a:t> vyslal do </a:t>
            </a:r>
            <a:r>
              <a:rPr lang="cs-CZ" b="0" i="0" dirty="0" err="1">
                <a:effectLst/>
                <a:latin typeface="Arial" panose="020B0604020202020204" pitchFamily="34" charset="0"/>
              </a:rPr>
              <a:t>Efesu</a:t>
            </a:r>
            <a:r>
              <a:rPr lang="cs-CZ" b="0" i="0" dirty="0">
                <a:effectLst/>
                <a:latin typeface="Arial" panose="020B0604020202020204" pitchFamily="34" charset="0"/>
              </a:rPr>
              <a:t> tři </a:t>
            </a:r>
            <a:r>
              <a:rPr lang="cs-CZ" dirty="0">
                <a:latin typeface="Arial" panose="020B0604020202020204" pitchFamily="34" charset="0"/>
              </a:rPr>
              <a:t>legáty</a:t>
            </a:r>
            <a:r>
              <a:rPr lang="cs-CZ" b="0" i="0" dirty="0">
                <a:effectLst/>
                <a:latin typeface="Arial" panose="020B0604020202020204" pitchFamily="34" charset="0"/>
              </a:rPr>
              <a:t> </a:t>
            </a:r>
            <a:r>
              <a:rPr lang="cs-CZ" b="0" i="0" dirty="0">
                <a:solidFill>
                  <a:srgbClr val="202122"/>
                </a:solidFill>
                <a:effectLst/>
                <a:latin typeface="Arial" panose="020B0604020202020204" pitchFamily="34" charset="0"/>
              </a:rPr>
              <a:t>s dopisem známým jako </a:t>
            </a:r>
            <a:r>
              <a:rPr lang="cs-CZ" b="0" i="1" dirty="0" err="1">
                <a:solidFill>
                  <a:srgbClr val="202122"/>
                </a:solidFill>
                <a:effectLst/>
                <a:latin typeface="Arial" panose="020B0604020202020204" pitchFamily="34" charset="0"/>
              </a:rPr>
              <a:t>Tomus</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Leonis</a:t>
            </a:r>
            <a:r>
              <a:rPr lang="cs-CZ" b="0" i="0" dirty="0">
                <a:solidFill>
                  <a:srgbClr val="202122"/>
                </a:solidFill>
                <a:effectLst/>
                <a:latin typeface="Arial" panose="020B0604020202020204" pitchFamily="34" charset="0"/>
              </a:rPr>
              <a:t>, v němž rozvedl tezi o dvou přirozenostech Krista, avšak tento list nebyl vůbec přečten Lev, pobouřený jeho průběhem, označil koncil za „</a:t>
            </a:r>
            <a:r>
              <a:rPr lang="cs-CZ" b="0" i="0" dirty="0" err="1">
                <a:solidFill>
                  <a:srgbClr val="202122"/>
                </a:solidFill>
                <a:effectLst/>
                <a:latin typeface="Arial" panose="020B0604020202020204" pitchFamily="34" charset="0"/>
              </a:rPr>
              <a:t>lotrovství</a:t>
            </a:r>
            <a:r>
              <a:rPr lang="cs-CZ" b="0" i="0" dirty="0">
                <a:solidFill>
                  <a:srgbClr val="202122"/>
                </a:solidFill>
                <a:effectLst/>
                <a:latin typeface="Arial" panose="020B0604020202020204" pitchFamily="34" charset="0"/>
              </a:rPr>
              <a:t>“ a dožadoval se svolání nového. </a:t>
            </a:r>
            <a:r>
              <a:rPr lang="cs-CZ" b="0" i="0" dirty="0" err="1">
                <a:solidFill>
                  <a:srgbClr val="202122"/>
                </a:solidFill>
                <a:effectLst/>
                <a:latin typeface="Arial" panose="020B0604020202020204" pitchFamily="34" charset="0"/>
              </a:rPr>
              <a:t>Pulcherie</a:t>
            </a:r>
            <a:r>
              <a:rPr lang="cs-CZ" b="0" i="0" dirty="0">
                <a:solidFill>
                  <a:srgbClr val="202122"/>
                </a:solidFill>
                <a:effectLst/>
                <a:latin typeface="Arial" panose="020B0604020202020204" pitchFamily="34" charset="0"/>
              </a:rPr>
              <a:t> zastávala postoj shodný s papežovým, nicméně v daném okamžiku nebyla schopná změnit zamítavé stanovisko východního dvora.</a:t>
            </a:r>
          </a:p>
          <a:p>
            <a:r>
              <a:rPr lang="cs-CZ" dirty="0">
                <a:solidFill>
                  <a:srgbClr val="202122"/>
                </a:solidFill>
                <a:latin typeface="Arial" panose="020B0604020202020204" pitchFamily="34" charset="0"/>
              </a:rPr>
              <a:t>Monofyzitská hereze se rozšířila v Palestině, Egyptě a v západní Sýrii </a:t>
            </a:r>
            <a:endParaRPr lang="cs-CZ" dirty="0"/>
          </a:p>
        </p:txBody>
      </p:sp>
    </p:spTree>
    <p:extLst>
      <p:ext uri="{BB962C8B-B14F-4D97-AF65-F5344CB8AC3E}">
        <p14:creationId xmlns:p14="http://schemas.microsoft.com/office/powerpoint/2010/main" val="79522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AC2F59-9B87-477A-A8B9-8B22D6FBF559}"/>
              </a:ext>
            </a:extLst>
          </p:cNvPr>
          <p:cNvSpPr>
            <a:spLocks noGrp="1"/>
          </p:cNvSpPr>
          <p:nvPr>
            <p:ph type="title"/>
          </p:nvPr>
        </p:nvSpPr>
        <p:spPr/>
        <p:txBody>
          <a:bodyPr/>
          <a:lstStyle/>
          <a:p>
            <a:r>
              <a:rPr lang="cs-CZ" dirty="0"/>
              <a:t>Od </a:t>
            </a:r>
            <a:r>
              <a:rPr lang="cs-CZ" dirty="0" err="1"/>
              <a:t>markiana</a:t>
            </a:r>
            <a:r>
              <a:rPr lang="cs-CZ" dirty="0"/>
              <a:t> k </a:t>
            </a:r>
            <a:r>
              <a:rPr lang="cs-CZ" dirty="0" err="1"/>
              <a:t>Isaurské</a:t>
            </a:r>
            <a:r>
              <a:rPr lang="cs-CZ" dirty="0"/>
              <a:t> nadvládě </a:t>
            </a:r>
          </a:p>
        </p:txBody>
      </p:sp>
      <p:sp>
        <p:nvSpPr>
          <p:cNvPr id="3" name="Zástupný obsah 2">
            <a:extLst>
              <a:ext uri="{FF2B5EF4-FFF2-40B4-BE49-F238E27FC236}">
                <a16:creationId xmlns:a16="http://schemas.microsoft.com/office/drawing/2014/main" id="{8332BF35-7F45-48BF-860C-308A0199D714}"/>
              </a:ext>
            </a:extLst>
          </p:cNvPr>
          <p:cNvSpPr>
            <a:spLocks noGrp="1"/>
          </p:cNvSpPr>
          <p:nvPr>
            <p:ph idx="1"/>
          </p:nvPr>
        </p:nvSpPr>
        <p:spPr/>
        <p:txBody>
          <a:bodyPr>
            <a:normAutofit fontScale="85000" lnSpcReduction="10000"/>
          </a:bodyPr>
          <a:lstStyle/>
          <a:p>
            <a:r>
              <a:rPr lang="cs-CZ" dirty="0"/>
              <a:t>Novým císařem </a:t>
            </a:r>
            <a:r>
              <a:rPr lang="cs-CZ" dirty="0" err="1"/>
              <a:t>Markianos</a:t>
            </a:r>
            <a:r>
              <a:rPr lang="cs-CZ" dirty="0"/>
              <a:t> (450-457) po jeho svatbě s </a:t>
            </a:r>
            <a:r>
              <a:rPr lang="cs-CZ" dirty="0" err="1"/>
              <a:t>Pulcherií</a:t>
            </a:r>
            <a:r>
              <a:rPr lang="cs-CZ" dirty="0"/>
              <a:t>… </a:t>
            </a:r>
          </a:p>
          <a:p>
            <a:r>
              <a:rPr lang="cs-CZ" dirty="0"/>
              <a:t>uplatnění dynastického principu v pojetí císařské moci – v jiném případě na volbu nového císaře měly vliv senát, vojsko i lid Konstantinopole </a:t>
            </a:r>
          </a:p>
          <a:p>
            <a:r>
              <a:rPr lang="cs-CZ" dirty="0"/>
              <a:t>R. 453 umírá vůdce Hunů Attila a impérium zbaveno načas nejen hrozby pustošivých nájezdů ale i finančního břemeno v podobě tributů</a:t>
            </a:r>
          </a:p>
          <a:p>
            <a:r>
              <a:rPr lang="cs-CZ" dirty="0"/>
              <a:t>Po smrti bezdětného </a:t>
            </a:r>
            <a:r>
              <a:rPr lang="cs-CZ" dirty="0" err="1"/>
              <a:t>Markiana</a:t>
            </a:r>
            <a:r>
              <a:rPr lang="cs-CZ" dirty="0"/>
              <a:t> novým císařem Leon I., první císař korunován konstantinopolským patriarchou = sakrální povaha císařské moci, císař vystupuje jako pozemský náměstek Krista </a:t>
            </a:r>
          </a:p>
          <a:p>
            <a:r>
              <a:rPr lang="cs-CZ" dirty="0"/>
              <a:t>Po smrti Leona příchod </a:t>
            </a:r>
            <a:r>
              <a:rPr lang="cs-CZ" dirty="0" err="1"/>
              <a:t>Isaurů</a:t>
            </a:r>
            <a:r>
              <a:rPr lang="cs-CZ" dirty="0"/>
              <a:t> pod vedením nového císaře Zenona (r. 476) – v témže roce sesazen </a:t>
            </a:r>
            <a:r>
              <a:rPr lang="cs-CZ" dirty="0" err="1"/>
              <a:t>Odoakerem</a:t>
            </a:r>
            <a:r>
              <a:rPr lang="cs-CZ" dirty="0"/>
              <a:t> poslední císař západní části impéria = zánik klasického starověku </a:t>
            </a:r>
          </a:p>
        </p:txBody>
      </p:sp>
    </p:spTree>
    <p:extLst>
      <p:ext uri="{BB962C8B-B14F-4D97-AF65-F5344CB8AC3E}">
        <p14:creationId xmlns:p14="http://schemas.microsoft.com/office/powerpoint/2010/main" val="4243468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F1AA04-D61C-4469-B258-DC3A68F61E91}"/>
              </a:ext>
            </a:extLst>
          </p:cNvPr>
          <p:cNvSpPr>
            <a:spLocks noGrp="1"/>
          </p:cNvSpPr>
          <p:nvPr>
            <p:ph type="title"/>
          </p:nvPr>
        </p:nvSpPr>
        <p:spPr/>
        <p:txBody>
          <a:bodyPr/>
          <a:lstStyle/>
          <a:p>
            <a:r>
              <a:rPr lang="cs-CZ" dirty="0" err="1"/>
              <a:t>Anastasiova</a:t>
            </a:r>
            <a:r>
              <a:rPr lang="cs-CZ" dirty="0"/>
              <a:t> vláda (491-518)</a:t>
            </a:r>
          </a:p>
        </p:txBody>
      </p:sp>
      <p:sp>
        <p:nvSpPr>
          <p:cNvPr id="3" name="Zástupný obsah 2">
            <a:extLst>
              <a:ext uri="{FF2B5EF4-FFF2-40B4-BE49-F238E27FC236}">
                <a16:creationId xmlns:a16="http://schemas.microsoft.com/office/drawing/2014/main" id="{0FEA492C-7703-42C0-8C84-443FF4C48302}"/>
              </a:ext>
            </a:extLst>
          </p:cNvPr>
          <p:cNvSpPr>
            <a:spLocks noGrp="1"/>
          </p:cNvSpPr>
          <p:nvPr>
            <p:ph idx="1"/>
          </p:nvPr>
        </p:nvSpPr>
        <p:spPr/>
        <p:txBody>
          <a:bodyPr>
            <a:normAutofit fontScale="70000" lnSpcReduction="20000"/>
          </a:bodyPr>
          <a:lstStyle/>
          <a:p>
            <a:r>
              <a:rPr lang="cs-CZ" dirty="0"/>
              <a:t>Provolán císařem – poté se oženil s Ariadnou, vdovou po Zenonovi, aby zajistil kontinuitu dynastie - </a:t>
            </a:r>
            <a:r>
              <a:rPr lang="cs-CZ" b="0" i="0" dirty="0">
                <a:effectLst/>
              </a:rPr>
              <a:t>vzdělaný muž, ovládal dva nejdůležitější jazyky říše, </a:t>
            </a:r>
            <a:r>
              <a:rPr lang="cs-CZ" dirty="0"/>
              <a:t>latinu</a:t>
            </a:r>
            <a:r>
              <a:rPr lang="cs-CZ" b="0" i="0" dirty="0">
                <a:effectLst/>
              </a:rPr>
              <a:t> i </a:t>
            </a:r>
            <a:r>
              <a:rPr lang="cs-CZ" dirty="0"/>
              <a:t>řečtinu</a:t>
            </a:r>
            <a:r>
              <a:rPr lang="cs-CZ" b="0" i="0" dirty="0">
                <a:effectLst/>
              </a:rPr>
              <a:t>.</a:t>
            </a:r>
          </a:p>
          <a:p>
            <a:r>
              <a:rPr lang="cs-CZ" dirty="0"/>
              <a:t>P</a:t>
            </a:r>
            <a:r>
              <a:rPr lang="cs-CZ" b="0" i="0" dirty="0">
                <a:effectLst/>
              </a:rPr>
              <a:t>řetrvávaly konflikty s </a:t>
            </a:r>
            <a:r>
              <a:rPr lang="cs-CZ" dirty="0"/>
              <a:t>Ostrogóty</a:t>
            </a:r>
            <a:r>
              <a:rPr lang="cs-CZ" b="0" i="0" dirty="0">
                <a:effectLst/>
              </a:rPr>
              <a:t>, neboť císař si nadále dělal nárok na ztracená západní území. </a:t>
            </a:r>
            <a:r>
              <a:rPr lang="cs-CZ" dirty="0"/>
              <a:t>J</a:t>
            </a:r>
            <a:r>
              <a:rPr lang="cs-CZ" b="0" i="0" dirty="0">
                <a:effectLst/>
              </a:rPr>
              <a:t>menoval ostrogótského krále </a:t>
            </a:r>
            <a:r>
              <a:rPr lang="cs-CZ" dirty="0" err="1"/>
              <a:t>Theodoricha</a:t>
            </a:r>
            <a:r>
              <a:rPr lang="cs-CZ" b="0" i="0" dirty="0">
                <a:effectLst/>
              </a:rPr>
              <a:t>, který v r. </a:t>
            </a:r>
            <a:r>
              <a:rPr lang="cs-CZ" dirty="0"/>
              <a:t>493</a:t>
            </a:r>
            <a:r>
              <a:rPr lang="cs-CZ" b="0" i="0" dirty="0">
                <a:effectLst/>
              </a:rPr>
              <a:t> dosáhl vlády nad </a:t>
            </a:r>
            <a:r>
              <a:rPr lang="cs-CZ" dirty="0"/>
              <a:t>Itálií. Z</a:t>
            </a:r>
            <a:r>
              <a:rPr lang="cs-CZ" b="0" i="0" dirty="0">
                <a:effectLst/>
              </a:rPr>
              <a:t>ápadní </a:t>
            </a:r>
            <a:r>
              <a:rPr lang="cs-CZ" dirty="0"/>
              <a:t>germánská</a:t>
            </a:r>
            <a:r>
              <a:rPr lang="cs-CZ" b="0" i="0" dirty="0">
                <a:effectLst/>
              </a:rPr>
              <a:t> království v zásadě respektovala nadřazenost císaře, třebaže jejich králové vládli zcela suverénně.</a:t>
            </a:r>
          </a:p>
          <a:p>
            <a:r>
              <a:rPr lang="cs-CZ" b="0" i="0" dirty="0">
                <a:effectLst/>
              </a:rPr>
              <a:t>Na </a:t>
            </a:r>
            <a:r>
              <a:rPr lang="cs-CZ" dirty="0"/>
              <a:t>Balkáně</a:t>
            </a:r>
            <a:r>
              <a:rPr lang="cs-CZ" b="0" i="0" dirty="0">
                <a:effectLst/>
              </a:rPr>
              <a:t> nový nepřítel: </a:t>
            </a:r>
            <a:r>
              <a:rPr lang="cs-CZ" dirty="0"/>
              <a:t>Bulhaři, kočovníci tureckého původu, podnikali</a:t>
            </a:r>
            <a:r>
              <a:rPr lang="cs-CZ" b="0" i="0" dirty="0">
                <a:effectLst/>
              </a:rPr>
              <a:t> loupeživé výpravy do Thrákie, proto nechal Anastasios vybudovat západně od Konstantinopole opevnění, nazývané </a:t>
            </a:r>
            <a:r>
              <a:rPr lang="cs-CZ" dirty="0"/>
              <a:t>dlouhá zeď</a:t>
            </a:r>
            <a:r>
              <a:rPr lang="cs-CZ" b="0" i="0" dirty="0">
                <a:effectLst/>
              </a:rPr>
              <a:t>.</a:t>
            </a:r>
          </a:p>
          <a:p>
            <a:r>
              <a:rPr lang="cs-CZ" b="0" i="0" dirty="0">
                <a:solidFill>
                  <a:srgbClr val="202122"/>
                </a:solidFill>
                <a:effectLst/>
                <a:latin typeface="Arial" panose="020B0604020202020204" pitchFamily="34" charset="0"/>
              </a:rPr>
              <a:t>Po dlouhém období míru (od r. 441) vzrostlo napětí s říší </a:t>
            </a:r>
            <a:r>
              <a:rPr lang="cs-CZ" b="0" i="0" dirty="0" err="1">
                <a:solidFill>
                  <a:srgbClr val="202122"/>
                </a:solidFill>
                <a:effectLst/>
                <a:latin typeface="Arial" panose="020B0604020202020204" pitchFamily="34" charset="0"/>
              </a:rPr>
              <a:t>Sasánovců</a:t>
            </a:r>
            <a:r>
              <a:rPr lang="cs-CZ" b="0" i="0" dirty="0">
                <a:solidFill>
                  <a:srgbClr val="202122"/>
                </a:solidFill>
                <a:effectLst/>
                <a:latin typeface="Arial" panose="020B0604020202020204" pitchFamily="34" charset="0"/>
              </a:rPr>
              <a:t>, což vedlo v roce 502 ke konfliktu. Po počátečních úspěších Peršanů se podařilo římské armádě stabilizovat situaci. Někdy na přelomu let 506/507 mohla být uzavřena mírová smlouva na dobu sedmi let. </a:t>
            </a:r>
            <a:endParaRPr lang="cs-CZ" b="0" i="0" dirty="0">
              <a:effectLst/>
            </a:endParaRPr>
          </a:p>
          <a:p>
            <a:r>
              <a:rPr lang="cs-CZ" b="0" i="0" dirty="0">
                <a:solidFill>
                  <a:srgbClr val="202122"/>
                </a:solidFill>
                <a:effectLst/>
                <a:latin typeface="Arial" panose="020B0604020202020204" pitchFamily="34" charset="0"/>
              </a:rPr>
              <a:t>Anastasios </a:t>
            </a:r>
            <a:r>
              <a:rPr lang="cs-CZ" b="0" i="0" dirty="0">
                <a:effectLst/>
                <a:latin typeface="Arial" panose="020B0604020202020204" pitchFamily="34" charset="0"/>
              </a:rPr>
              <a:t>patrně jevil určité sympatie k </a:t>
            </a:r>
            <a:r>
              <a:rPr lang="cs-CZ" dirty="0" err="1">
                <a:latin typeface="Arial" panose="020B0604020202020204" pitchFamily="34" charset="0"/>
              </a:rPr>
              <a:t>monofyzitismu</a:t>
            </a:r>
            <a:r>
              <a:rPr lang="cs-CZ" b="0" i="0" dirty="0">
                <a:effectLst/>
                <a:latin typeface="Arial" panose="020B0604020202020204" pitchFamily="34" charset="0"/>
              </a:rPr>
              <a:t>, a i když nikdy otevřeně nevystoupil proti </a:t>
            </a:r>
            <a:r>
              <a:rPr lang="cs-CZ" dirty="0">
                <a:latin typeface="Arial" panose="020B0604020202020204" pitchFamily="34" charset="0"/>
              </a:rPr>
              <a:t>chalkedonském</a:t>
            </a:r>
            <a:r>
              <a:rPr lang="cs-CZ" b="0" i="0" dirty="0">
                <a:effectLst/>
                <a:latin typeface="Arial" panose="020B0604020202020204" pitchFamily="34" charset="0"/>
              </a:rPr>
              <a:t> vyznání.</a:t>
            </a:r>
          </a:p>
          <a:p>
            <a:endParaRPr lang="cs-CZ" b="0" i="0" dirty="0">
              <a:effectLst/>
            </a:endParaRPr>
          </a:p>
          <a:p>
            <a:endParaRPr lang="cs-CZ" dirty="0"/>
          </a:p>
        </p:txBody>
      </p:sp>
    </p:spTree>
    <p:extLst>
      <p:ext uri="{BB962C8B-B14F-4D97-AF65-F5344CB8AC3E}">
        <p14:creationId xmlns:p14="http://schemas.microsoft.com/office/powerpoint/2010/main" val="2087257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4098A8-239E-4D6E-9BC4-DA34CC15D2AA}"/>
              </a:ext>
            </a:extLst>
          </p:cNvPr>
          <p:cNvSpPr>
            <a:spLocks noGrp="1"/>
          </p:cNvSpPr>
          <p:nvPr>
            <p:ph type="title"/>
          </p:nvPr>
        </p:nvSpPr>
        <p:spPr/>
        <p:txBody>
          <a:bodyPr/>
          <a:lstStyle/>
          <a:p>
            <a:r>
              <a:rPr lang="cs-CZ" dirty="0" err="1"/>
              <a:t>Justinos</a:t>
            </a:r>
            <a:r>
              <a:rPr lang="cs-CZ" dirty="0"/>
              <a:t> (518-527)  - </a:t>
            </a:r>
            <a:r>
              <a:rPr lang="cs-CZ" dirty="0" err="1"/>
              <a:t>Demoi</a:t>
            </a:r>
            <a:r>
              <a:rPr lang="cs-CZ" dirty="0"/>
              <a:t>  </a:t>
            </a:r>
          </a:p>
        </p:txBody>
      </p:sp>
      <p:sp>
        <p:nvSpPr>
          <p:cNvPr id="3" name="Zástupný obsah 2">
            <a:extLst>
              <a:ext uri="{FF2B5EF4-FFF2-40B4-BE49-F238E27FC236}">
                <a16:creationId xmlns:a16="http://schemas.microsoft.com/office/drawing/2014/main" id="{E6B9C1DB-435F-4A2D-B165-77CE0355149A}"/>
              </a:ext>
            </a:extLst>
          </p:cNvPr>
          <p:cNvSpPr>
            <a:spLocks noGrp="1"/>
          </p:cNvSpPr>
          <p:nvPr>
            <p:ph idx="1"/>
          </p:nvPr>
        </p:nvSpPr>
        <p:spPr/>
        <p:txBody>
          <a:bodyPr>
            <a:normAutofit fontScale="85000" lnSpcReduction="10000"/>
          </a:bodyPr>
          <a:lstStyle/>
          <a:p>
            <a:r>
              <a:rPr lang="cs-CZ" dirty="0"/>
              <a:t>Vojenský velitel, původem z </a:t>
            </a:r>
            <a:r>
              <a:rPr lang="cs-CZ" dirty="0" err="1"/>
              <a:t>Illyrika</a:t>
            </a:r>
            <a:r>
              <a:rPr lang="cs-CZ" dirty="0"/>
              <a:t>, </a:t>
            </a:r>
            <a:r>
              <a:rPr lang="cs-CZ" dirty="0" err="1"/>
              <a:t>rovolán</a:t>
            </a:r>
            <a:r>
              <a:rPr lang="cs-CZ" dirty="0"/>
              <a:t> císařem vojskem po smrti Anastasia = doklad velké sociální mobility v raně byzantské společnosti – Nevzdělaný, proto administrativní záležitosti plnil jeho synovec </a:t>
            </a:r>
            <a:r>
              <a:rPr lang="cs-CZ" dirty="0" err="1"/>
              <a:t>Justinianus</a:t>
            </a:r>
            <a:endParaRPr lang="cs-CZ" dirty="0"/>
          </a:p>
          <a:p>
            <a:r>
              <a:rPr lang="cs-CZ" dirty="0"/>
              <a:t>Začíná období lidových bouří namířených proti neoblíbeným politikům či církevním hodnostářům = obvykle tyty nepokoje spojeny s existencí sportovních klubech / </a:t>
            </a:r>
            <a:r>
              <a:rPr lang="cs-CZ" dirty="0" err="1"/>
              <a:t>hippodromos</a:t>
            </a:r>
            <a:r>
              <a:rPr lang="cs-CZ" dirty="0"/>
              <a:t>. </a:t>
            </a:r>
          </a:p>
          <a:p>
            <a:r>
              <a:rPr lang="cs-CZ" dirty="0" err="1"/>
              <a:t>Demoi</a:t>
            </a:r>
            <a:r>
              <a:rPr lang="cs-CZ" dirty="0"/>
              <a:t>: plnili funkci jakýchsi politických stran, které byly i územně organizované. Jejich </a:t>
            </a:r>
            <a:r>
              <a:rPr lang="cs-CZ" dirty="0" err="1"/>
              <a:t>přiznivci</a:t>
            </a:r>
            <a:r>
              <a:rPr lang="cs-CZ" dirty="0"/>
              <a:t> žili ve stejné čtvrti a disponovali nějakým druhem lidové </a:t>
            </a:r>
            <a:r>
              <a:rPr lang="cs-CZ" dirty="0" err="1"/>
              <a:t>milicie</a:t>
            </a:r>
            <a:r>
              <a:rPr lang="cs-CZ" dirty="0"/>
              <a:t>, Celkem čtyři, ale převládli dva: </a:t>
            </a:r>
          </a:p>
          <a:p>
            <a:r>
              <a:rPr lang="cs-CZ" b="1" dirty="0" err="1"/>
              <a:t>Venetoi</a:t>
            </a:r>
            <a:r>
              <a:rPr lang="cs-CZ" dirty="0"/>
              <a:t> = reprezentovali pozemkové vlastníky – stoupenci ortodoxie</a:t>
            </a:r>
          </a:p>
          <a:p>
            <a:r>
              <a:rPr lang="cs-CZ" b="1" dirty="0" err="1"/>
              <a:t>Prasinoi</a:t>
            </a:r>
            <a:r>
              <a:rPr lang="cs-CZ" dirty="0"/>
              <a:t> = reprezentovali řemeslníky a obchodníky – stoupenci inklinovali k monofyzitům</a:t>
            </a:r>
          </a:p>
          <a:p>
            <a:endParaRPr lang="cs-CZ" dirty="0"/>
          </a:p>
        </p:txBody>
      </p:sp>
    </p:spTree>
    <p:extLst>
      <p:ext uri="{BB962C8B-B14F-4D97-AF65-F5344CB8AC3E}">
        <p14:creationId xmlns:p14="http://schemas.microsoft.com/office/powerpoint/2010/main" val="643239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DB624D-2478-4E06-AA4E-EA2F208EFCB0}"/>
              </a:ext>
            </a:extLst>
          </p:cNvPr>
          <p:cNvSpPr>
            <a:spLocks noGrp="1"/>
          </p:cNvSpPr>
          <p:nvPr>
            <p:ph type="title"/>
          </p:nvPr>
        </p:nvSpPr>
        <p:spPr/>
        <p:txBody>
          <a:bodyPr/>
          <a:lstStyle/>
          <a:p>
            <a:r>
              <a:rPr lang="cs-CZ" dirty="0"/>
              <a:t>JUSTINIÁN veliký (527-565) </a:t>
            </a:r>
            <a:br>
              <a:rPr lang="cs-CZ" dirty="0"/>
            </a:br>
            <a:r>
              <a:rPr lang="cs-CZ" dirty="0"/>
              <a:t>A JEHO POKUS O OBNOVU Impéria </a:t>
            </a:r>
          </a:p>
        </p:txBody>
      </p:sp>
      <p:sp>
        <p:nvSpPr>
          <p:cNvPr id="3" name="Zástupný obsah 2">
            <a:extLst>
              <a:ext uri="{FF2B5EF4-FFF2-40B4-BE49-F238E27FC236}">
                <a16:creationId xmlns:a16="http://schemas.microsoft.com/office/drawing/2014/main" id="{FE617728-932B-41F9-A800-789C88DFA653}"/>
              </a:ext>
            </a:extLst>
          </p:cNvPr>
          <p:cNvSpPr>
            <a:spLocks noGrp="1"/>
          </p:cNvSpPr>
          <p:nvPr>
            <p:ph idx="1"/>
          </p:nvPr>
        </p:nvSpPr>
        <p:spPr>
          <a:xfrm>
            <a:off x="1451579" y="2015732"/>
            <a:ext cx="9603275" cy="4037749"/>
          </a:xfrm>
        </p:spPr>
        <p:txBody>
          <a:bodyPr>
            <a:normAutofit fontScale="85000" lnSpcReduction="20000"/>
          </a:bodyPr>
          <a:lstStyle/>
          <a:p>
            <a:r>
              <a:rPr lang="cs-CZ" b="0" i="0" dirty="0">
                <a:solidFill>
                  <a:srgbClr val="202122"/>
                </a:solidFill>
                <a:effectLst/>
                <a:latin typeface="Arial" panose="020B0604020202020204" pitchFamily="34" charset="0"/>
              </a:rPr>
              <a:t> posledním císařem, jehož rodným jazykem byla </a:t>
            </a:r>
            <a:r>
              <a:rPr lang="cs-CZ" dirty="0">
                <a:latin typeface="Arial" panose="020B0604020202020204" pitchFamily="34" charset="0"/>
              </a:rPr>
              <a:t>latina</a:t>
            </a:r>
            <a:r>
              <a:rPr lang="cs-CZ" b="0" i="0" dirty="0">
                <a:effectLst/>
                <a:latin typeface="Arial" panose="020B0604020202020204" pitchFamily="34" charset="0"/>
              </a:rPr>
              <a:t>. Jeho panování významný předěl v procesu transformace </a:t>
            </a:r>
            <a:r>
              <a:rPr lang="cs-CZ" dirty="0">
                <a:latin typeface="Arial" panose="020B0604020202020204" pitchFamily="34" charset="0"/>
              </a:rPr>
              <a:t>antické římské</a:t>
            </a:r>
            <a:r>
              <a:rPr lang="cs-CZ" b="0" i="0" dirty="0">
                <a:effectLst/>
                <a:latin typeface="Arial" panose="020B0604020202020204" pitchFamily="34" charset="0"/>
              </a:rPr>
              <a:t> společnosti ve </a:t>
            </a:r>
            <a:r>
              <a:rPr lang="cs-CZ" dirty="0">
                <a:latin typeface="Arial" panose="020B0604020202020204" pitchFamily="34" charset="0"/>
              </a:rPr>
              <a:t>středověkou</a:t>
            </a:r>
            <a:r>
              <a:rPr lang="cs-CZ" b="0" i="0" dirty="0">
                <a:effectLst/>
                <a:latin typeface="Arial" panose="020B0604020202020204" pitchFamily="34" charset="0"/>
              </a:rPr>
              <a:t> </a:t>
            </a:r>
            <a:r>
              <a:rPr lang="cs-CZ" b="0" i="0" dirty="0">
                <a:solidFill>
                  <a:srgbClr val="202122"/>
                </a:solidFill>
                <a:effectLst/>
                <a:latin typeface="Arial" panose="020B0604020202020204" pitchFamily="34" charset="0"/>
              </a:rPr>
              <a:t>byzantskou. Vedle četných reforem se jeho vláda vyznačovala ambiciózním, třebaže jen částečně naplněným záměrem „obnovy říše“ (</a:t>
            </a:r>
            <a:r>
              <a:rPr lang="cs-CZ" b="0" i="1" dirty="0" err="1">
                <a:solidFill>
                  <a:srgbClr val="202122"/>
                </a:solidFill>
                <a:effectLst/>
                <a:latin typeface="Arial" panose="020B0604020202020204" pitchFamily="34" charset="0"/>
              </a:rPr>
              <a:t>renovatio</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imperii</a:t>
            </a:r>
            <a:r>
              <a:rPr lang="cs-CZ" b="0" i="0" dirty="0">
                <a:solidFill>
                  <a:srgbClr val="202122"/>
                </a:solidFill>
                <a:effectLst/>
                <a:latin typeface="Arial" panose="020B0604020202020204" pitchFamily="34" charset="0"/>
              </a:rPr>
              <a:t>).</a:t>
            </a:r>
          </a:p>
          <a:p>
            <a:r>
              <a:rPr lang="cs-CZ" dirty="0">
                <a:solidFill>
                  <a:srgbClr val="202122"/>
                </a:solidFill>
                <a:latin typeface="Arial" panose="020B0604020202020204" pitchFamily="34" charset="0"/>
              </a:rPr>
              <a:t>Řada schopných spolupracovníků: vojvůdci </a:t>
            </a:r>
            <a:r>
              <a:rPr lang="cs-CZ" dirty="0" err="1">
                <a:solidFill>
                  <a:srgbClr val="202122"/>
                </a:solidFill>
                <a:latin typeface="Arial" panose="020B0604020202020204" pitchFamily="34" charset="0"/>
              </a:rPr>
              <a:t>Belisarios</a:t>
            </a:r>
            <a:r>
              <a:rPr lang="cs-CZ" dirty="0">
                <a:solidFill>
                  <a:srgbClr val="202122"/>
                </a:solidFill>
                <a:latin typeface="Arial" panose="020B0604020202020204" pitchFamily="34" charset="0"/>
              </a:rPr>
              <a:t> a </a:t>
            </a:r>
            <a:r>
              <a:rPr lang="cs-CZ" dirty="0" err="1">
                <a:solidFill>
                  <a:srgbClr val="202122"/>
                </a:solidFill>
                <a:latin typeface="Arial" panose="020B0604020202020204" pitchFamily="34" charset="0"/>
              </a:rPr>
              <a:t>Narses</a:t>
            </a:r>
            <a:r>
              <a:rPr lang="cs-CZ" dirty="0">
                <a:solidFill>
                  <a:srgbClr val="202122"/>
                </a:solidFill>
                <a:latin typeface="Arial" panose="020B0604020202020204" pitchFamily="34" charset="0"/>
              </a:rPr>
              <a:t>, </a:t>
            </a:r>
            <a:r>
              <a:rPr lang="cs-CZ" dirty="0" err="1">
                <a:solidFill>
                  <a:srgbClr val="202122"/>
                </a:solidFill>
                <a:latin typeface="Arial" panose="020B0604020202020204" pitchFamily="34" charset="0"/>
              </a:rPr>
              <a:t>pravník</a:t>
            </a:r>
            <a:r>
              <a:rPr lang="cs-CZ" dirty="0">
                <a:solidFill>
                  <a:srgbClr val="202122"/>
                </a:solidFill>
                <a:latin typeface="Arial" panose="020B0604020202020204" pitchFamily="34" charset="0"/>
              </a:rPr>
              <a:t> </a:t>
            </a:r>
            <a:r>
              <a:rPr lang="cs-CZ" dirty="0" err="1">
                <a:solidFill>
                  <a:srgbClr val="202122"/>
                </a:solidFill>
                <a:latin typeface="Arial" panose="020B0604020202020204" pitchFamily="34" charset="0"/>
              </a:rPr>
              <a:t>Tribonianus</a:t>
            </a:r>
            <a:r>
              <a:rPr lang="cs-CZ" dirty="0">
                <a:solidFill>
                  <a:srgbClr val="202122"/>
                </a:solidFill>
                <a:latin typeface="Arial" panose="020B0604020202020204" pitchFamily="34" charset="0"/>
              </a:rPr>
              <a:t> a též jeho manželka Theodora.</a:t>
            </a:r>
          </a:p>
          <a:p>
            <a:r>
              <a:rPr lang="cs-CZ" dirty="0">
                <a:solidFill>
                  <a:srgbClr val="202122"/>
                </a:solidFill>
                <a:latin typeface="Arial" panose="020B0604020202020204" pitchFamily="34" charset="0"/>
              </a:rPr>
              <a:t>Vstoupil proti zbytkům pohanství, r. 529 zrušil athénskou akademii, zakázal pohanům </a:t>
            </a:r>
            <a:r>
              <a:rPr lang="cs-CZ" dirty="0" err="1">
                <a:solidFill>
                  <a:srgbClr val="202122"/>
                </a:solidFill>
                <a:latin typeface="Arial" panose="020B0604020202020204" pitchFamily="34" charset="0"/>
              </a:rPr>
              <a:t>zastavat</a:t>
            </a:r>
            <a:r>
              <a:rPr lang="cs-CZ" dirty="0">
                <a:solidFill>
                  <a:srgbClr val="202122"/>
                </a:solidFill>
                <a:latin typeface="Arial" panose="020B0604020202020204" pitchFamily="34" charset="0"/>
              </a:rPr>
              <a:t> veřejné funkce, rozbil nebo přeměnil poslední pohanské chrámy, pronásledování židů a boj proti všem sektám a vyznáním (monofyzitům a </a:t>
            </a:r>
            <a:r>
              <a:rPr lang="cs-CZ" dirty="0" err="1">
                <a:solidFill>
                  <a:srgbClr val="202122"/>
                </a:solidFill>
                <a:latin typeface="Arial" panose="020B0604020202020204" pitchFamily="34" charset="0"/>
              </a:rPr>
              <a:t>nestorianům</a:t>
            </a:r>
            <a:r>
              <a:rPr lang="cs-CZ" dirty="0">
                <a:solidFill>
                  <a:srgbClr val="202122"/>
                </a:solidFill>
                <a:latin typeface="Arial" panose="020B0604020202020204" pitchFamily="34" charset="0"/>
              </a:rPr>
              <a:t>), která odbočovala od ortodoxní víry.</a:t>
            </a:r>
          </a:p>
          <a:p>
            <a:r>
              <a:rPr lang="cs-CZ" dirty="0">
                <a:solidFill>
                  <a:srgbClr val="202122"/>
                </a:solidFill>
                <a:latin typeface="Arial" panose="020B0604020202020204" pitchFamily="34" charset="0"/>
              </a:rPr>
              <a:t>Typicky případ tzv.</a:t>
            </a:r>
            <a:r>
              <a:rPr lang="cs-CZ" b="1" dirty="0">
                <a:solidFill>
                  <a:srgbClr val="202122"/>
                </a:solidFill>
                <a:latin typeface="Arial" panose="020B0604020202020204" pitchFamily="34" charset="0"/>
              </a:rPr>
              <a:t> </a:t>
            </a:r>
            <a:r>
              <a:rPr lang="cs-CZ" b="1" dirty="0" err="1">
                <a:solidFill>
                  <a:srgbClr val="202122"/>
                </a:solidFill>
                <a:latin typeface="Arial" panose="020B0604020202020204" pitchFamily="34" charset="0"/>
              </a:rPr>
              <a:t>caesoropapismu</a:t>
            </a:r>
            <a:r>
              <a:rPr lang="cs-CZ" dirty="0">
                <a:solidFill>
                  <a:srgbClr val="202122"/>
                </a:solidFill>
                <a:latin typeface="Arial" panose="020B0604020202020204" pitchFamily="34" charset="0"/>
              </a:rPr>
              <a:t>, tj. nadvláda císařské moci nad církví </a:t>
            </a:r>
          </a:p>
          <a:p>
            <a:r>
              <a:rPr lang="cs-CZ" b="0" i="0" dirty="0">
                <a:solidFill>
                  <a:srgbClr val="202122"/>
                </a:solidFill>
                <a:effectLst/>
                <a:latin typeface="Arial" panose="020B0604020202020204" pitchFamily="34" charset="0"/>
              </a:rPr>
              <a:t>Císařova nekompromisní politika odcizila západní křesťany. Jeho období je příznačné rozvojem četných fundamentálních prvků typických pro církev v Byzanci. Pravoslavní křesťané ho uctívají jako </a:t>
            </a:r>
            <a:r>
              <a:rPr lang="cs-CZ" b="0" i="1" dirty="0" err="1">
                <a:solidFill>
                  <a:srgbClr val="202122"/>
                </a:solidFill>
                <a:effectLst/>
                <a:latin typeface="Arial" panose="020B0604020202020204" pitchFamily="34" charset="0"/>
              </a:rPr>
              <a:t>isapostolos</a:t>
            </a:r>
            <a:endParaRPr lang="cs-CZ" i="1" dirty="0"/>
          </a:p>
        </p:txBody>
      </p:sp>
    </p:spTree>
    <p:extLst>
      <p:ext uri="{BB962C8B-B14F-4D97-AF65-F5344CB8AC3E}">
        <p14:creationId xmlns:p14="http://schemas.microsoft.com/office/powerpoint/2010/main" val="1513045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1EC3C6-2699-4F11-A12B-20C558BC0C21}"/>
              </a:ext>
            </a:extLst>
          </p:cNvPr>
          <p:cNvSpPr>
            <a:spLocks noGrp="1"/>
          </p:cNvSpPr>
          <p:nvPr>
            <p:ph type="title"/>
          </p:nvPr>
        </p:nvSpPr>
        <p:spPr/>
        <p:txBody>
          <a:bodyPr/>
          <a:lstStyle/>
          <a:p>
            <a:r>
              <a:rPr lang="cs-CZ" dirty="0"/>
              <a:t>Ve znamení teokratického absolutismu – </a:t>
            </a:r>
            <a:r>
              <a:rPr lang="cs-CZ" dirty="0" err="1"/>
              <a:t>codex</a:t>
            </a:r>
            <a:r>
              <a:rPr lang="cs-CZ" dirty="0"/>
              <a:t> </a:t>
            </a:r>
            <a:r>
              <a:rPr lang="cs-CZ" dirty="0" err="1"/>
              <a:t>justinianus</a:t>
            </a:r>
            <a:endParaRPr lang="cs-CZ" dirty="0"/>
          </a:p>
        </p:txBody>
      </p:sp>
      <p:sp>
        <p:nvSpPr>
          <p:cNvPr id="3" name="Zástupný obsah 2">
            <a:extLst>
              <a:ext uri="{FF2B5EF4-FFF2-40B4-BE49-F238E27FC236}">
                <a16:creationId xmlns:a16="http://schemas.microsoft.com/office/drawing/2014/main" id="{7A6F893F-3803-4C47-B5F8-C1A0A56C3BBF}"/>
              </a:ext>
            </a:extLst>
          </p:cNvPr>
          <p:cNvSpPr>
            <a:spLocks noGrp="1"/>
          </p:cNvSpPr>
          <p:nvPr>
            <p:ph idx="1"/>
          </p:nvPr>
        </p:nvSpPr>
        <p:spPr>
          <a:xfrm>
            <a:off x="1451579" y="2015732"/>
            <a:ext cx="9603275" cy="3831395"/>
          </a:xfrm>
        </p:spPr>
        <p:txBody>
          <a:bodyPr>
            <a:normAutofit fontScale="70000" lnSpcReduction="20000"/>
          </a:bodyPr>
          <a:lstStyle/>
          <a:p>
            <a:r>
              <a:rPr lang="cs-CZ" b="0" i="0" dirty="0">
                <a:solidFill>
                  <a:srgbClr val="202122"/>
                </a:solidFill>
                <a:effectLst/>
                <a:latin typeface="Arial" panose="020B0604020202020204" pitchFamily="34" charset="0"/>
              </a:rPr>
              <a:t>V oblasti náboženství je nápadná císařova bigotnost a pozoruhodná sebedůvěra. V záležitostech státní správy, nebo právního postavení žen a otroků je zřejmý horlivý zájem o zlepšení situace.</a:t>
            </a:r>
            <a:r>
              <a:rPr lang="cs-CZ" b="0" i="0" baseline="30000" dirty="0">
                <a:solidFill>
                  <a:srgbClr val="0B0080"/>
                </a:solidFill>
                <a:effectLst/>
                <a:latin typeface="Arial" panose="020B0604020202020204" pitchFamily="34" charset="0"/>
              </a:rPr>
              <a:t> </a:t>
            </a:r>
            <a:r>
              <a:rPr lang="cs-CZ" b="0" i="0" dirty="0">
                <a:solidFill>
                  <a:srgbClr val="202122"/>
                </a:solidFill>
                <a:effectLst/>
                <a:latin typeface="Arial" panose="020B0604020202020204" pitchFamily="34" charset="0"/>
              </a:rPr>
              <a:t>Císař usiloval o potlačení korupce </a:t>
            </a:r>
            <a:r>
              <a:rPr lang="cs-CZ" b="0" i="0" dirty="0" err="1">
                <a:solidFill>
                  <a:srgbClr val="202122"/>
                </a:solidFill>
                <a:effectLst/>
                <a:latin typeface="Arial" panose="020B0604020202020204" pitchFamily="34" charset="0"/>
              </a:rPr>
              <a:t>zapovězením</a:t>
            </a:r>
            <a:r>
              <a:rPr lang="cs-CZ" b="0" i="0" dirty="0">
                <a:solidFill>
                  <a:srgbClr val="202122"/>
                </a:solidFill>
                <a:effectLst/>
                <a:latin typeface="Arial" panose="020B0604020202020204" pitchFamily="34" charset="0"/>
              </a:rPr>
              <a:t> prodeje </a:t>
            </a:r>
            <a:r>
              <a:rPr lang="cs-CZ" dirty="0">
                <a:latin typeface="Arial" panose="020B0604020202020204" pitchFamily="34" charset="0"/>
              </a:rPr>
              <a:t>provinciálních</a:t>
            </a:r>
            <a:r>
              <a:rPr lang="cs-CZ" b="0" i="0" dirty="0">
                <a:effectLst/>
                <a:latin typeface="Arial" panose="020B0604020202020204" pitchFamily="34" charset="0"/>
              </a:rPr>
              <a:t> úřadů v roce 535,</a:t>
            </a:r>
            <a:r>
              <a:rPr lang="cs-CZ" b="0" i="0" baseline="30000" dirty="0">
                <a:effectLst/>
                <a:latin typeface="Arial" panose="020B0604020202020204" pitchFamily="34" charset="0"/>
              </a:rPr>
              <a:t> </a:t>
            </a:r>
            <a:r>
              <a:rPr lang="cs-CZ" b="0" i="0" dirty="0">
                <a:effectLst/>
                <a:latin typeface="Arial" panose="020B0604020202020204" pitchFamily="34" charset="0"/>
              </a:rPr>
              <a:t>ačkoli několik let nato od tohoto zákazu vzhledem k finanční tísni upustil. V roce 542 fakticky zrušil starobylý úřad </a:t>
            </a:r>
            <a:r>
              <a:rPr lang="cs-CZ" dirty="0">
                <a:latin typeface="Arial" panose="020B0604020202020204" pitchFamily="34" charset="0"/>
              </a:rPr>
              <a:t>konzulů</a:t>
            </a:r>
            <a:endParaRPr lang="cs-CZ" b="0" i="0" dirty="0">
              <a:effectLst/>
              <a:latin typeface="Arial" panose="020B0604020202020204" pitchFamily="34" charset="0"/>
            </a:endParaRPr>
          </a:p>
          <a:p>
            <a:pPr algn="l"/>
            <a:r>
              <a:rPr lang="cs-CZ" b="0" i="0" dirty="0">
                <a:effectLst/>
                <a:latin typeface="Arial" panose="020B0604020202020204" pitchFamily="34" charset="0"/>
              </a:rPr>
              <a:t>Justinián ustavil desetičlennou komisi právníků, vedenou Janem z </a:t>
            </a:r>
            <a:r>
              <a:rPr lang="cs-CZ" b="0" i="0" dirty="0" err="1">
                <a:effectLst/>
                <a:latin typeface="Arial" panose="020B0604020202020204" pitchFamily="34" charset="0"/>
              </a:rPr>
              <a:t>Kappadokie</a:t>
            </a:r>
            <a:r>
              <a:rPr lang="cs-CZ" b="0" i="0" dirty="0">
                <a:effectLst/>
                <a:latin typeface="Arial" panose="020B0604020202020204" pitchFamily="34" charset="0"/>
              </a:rPr>
              <a:t>, která 7. dubna 529 komise zveřejnila sbírku všech platných císařských zákonů, nařízení a reskriptů známou jako </a:t>
            </a:r>
            <a:r>
              <a:rPr lang="cs-CZ" b="1" i="1" dirty="0" err="1">
                <a:effectLst/>
                <a:latin typeface="Arial" panose="020B0604020202020204" pitchFamily="34" charset="0"/>
              </a:rPr>
              <a:t>Codex</a:t>
            </a:r>
            <a:r>
              <a:rPr lang="cs-CZ" b="1" i="1" dirty="0">
                <a:effectLst/>
                <a:latin typeface="Arial" panose="020B0604020202020204" pitchFamily="34" charset="0"/>
              </a:rPr>
              <a:t> </a:t>
            </a:r>
            <a:r>
              <a:rPr lang="cs-CZ" b="1" i="1" dirty="0" err="1">
                <a:effectLst/>
                <a:latin typeface="Arial" panose="020B0604020202020204" pitchFamily="34" charset="0"/>
              </a:rPr>
              <a:t>Iustinianus</a:t>
            </a:r>
            <a:r>
              <a:rPr lang="cs-CZ" b="0" i="0" dirty="0">
                <a:effectLst/>
                <a:latin typeface="Arial" panose="020B0604020202020204" pitchFamily="34" charset="0"/>
              </a:rPr>
              <a:t>.</a:t>
            </a:r>
          </a:p>
          <a:p>
            <a:pPr algn="l"/>
            <a:r>
              <a:rPr lang="cs-CZ" b="0" i="0" dirty="0">
                <a:effectLst/>
                <a:latin typeface="Arial" panose="020B0604020202020204" pitchFamily="34" charset="0"/>
              </a:rPr>
              <a:t>Po tomto úspěchu uspořádání a kodifikace komentářů a odpovědí římských právních expertů. Výsledek byl publikován v prosinci 533 pod názvem </a:t>
            </a:r>
            <a:r>
              <a:rPr lang="cs-CZ" b="1" i="1" dirty="0" err="1">
                <a:effectLst/>
                <a:latin typeface="Arial" panose="020B0604020202020204" pitchFamily="34" charset="0"/>
              </a:rPr>
              <a:t>Digesta</a:t>
            </a:r>
            <a:r>
              <a:rPr lang="cs-CZ" b="1" i="0" dirty="0">
                <a:effectLst/>
                <a:latin typeface="Arial" panose="020B0604020202020204" pitchFamily="34" charset="0"/>
              </a:rPr>
              <a:t> (</a:t>
            </a:r>
            <a:r>
              <a:rPr lang="cs-CZ" b="1" dirty="0">
                <a:latin typeface="Arial" panose="020B0604020202020204" pitchFamily="34" charset="0"/>
              </a:rPr>
              <a:t>řecky</a:t>
            </a:r>
            <a:r>
              <a:rPr lang="cs-CZ" b="1" i="0" dirty="0">
                <a:effectLst/>
                <a:latin typeface="Arial" panose="020B0604020202020204" pitchFamily="34" charset="0"/>
              </a:rPr>
              <a:t> </a:t>
            </a:r>
            <a:r>
              <a:rPr lang="cs-CZ" b="1" i="1" dirty="0" err="1">
                <a:effectLst/>
                <a:latin typeface="Arial" panose="020B0604020202020204" pitchFamily="34" charset="0"/>
              </a:rPr>
              <a:t>Pandektai</a:t>
            </a:r>
            <a:r>
              <a:rPr lang="cs-CZ" b="0" i="0" dirty="0">
                <a:effectLst/>
                <a:latin typeface="Arial" panose="020B0604020202020204" pitchFamily="34" charset="0"/>
              </a:rPr>
              <a:t>). Tento sborník tvořený padesáti knihami sloužil jako rozhodující pomůcka soudců a byl povýšen na zákon. </a:t>
            </a:r>
            <a:endParaRPr lang="cs-CZ" dirty="0">
              <a:latin typeface="Arial" panose="020B0604020202020204" pitchFamily="34" charset="0"/>
            </a:endParaRPr>
          </a:p>
          <a:p>
            <a:pPr algn="l"/>
            <a:r>
              <a:rPr lang="cs-CZ" b="0" i="0" dirty="0">
                <a:effectLst/>
                <a:latin typeface="Arial" panose="020B0604020202020204" pitchFamily="34" charset="0"/>
              </a:rPr>
              <a:t>V roce 534 vyšlo ještě revidované a opravené znění Justiniánova kodexu. Kodex, </a:t>
            </a:r>
            <a:r>
              <a:rPr lang="cs-CZ" b="0" i="0" dirty="0" err="1">
                <a:effectLst/>
                <a:latin typeface="Arial" panose="020B0604020202020204" pitchFamily="34" charset="0"/>
              </a:rPr>
              <a:t>Digesta</a:t>
            </a:r>
            <a:r>
              <a:rPr lang="cs-CZ" b="0" i="0" dirty="0">
                <a:effectLst/>
                <a:latin typeface="Arial" panose="020B0604020202020204" pitchFamily="34" charset="0"/>
              </a:rPr>
              <a:t> a </a:t>
            </a:r>
            <a:r>
              <a:rPr lang="cs-CZ" b="0" i="0" dirty="0" err="1">
                <a:effectLst/>
                <a:latin typeface="Arial" panose="020B0604020202020204" pitchFamily="34" charset="0"/>
              </a:rPr>
              <a:t>Institutiones</a:t>
            </a:r>
            <a:r>
              <a:rPr lang="cs-CZ" b="0" i="0" dirty="0">
                <a:effectLst/>
                <a:latin typeface="Arial" panose="020B0604020202020204" pitchFamily="34" charset="0"/>
              </a:rPr>
              <a:t> tvořily ucelený soubor, zásadní dopad na evropské právní dějiny, pro nějž se v 16. století vžilo označení </a:t>
            </a:r>
            <a:r>
              <a:rPr lang="cs-CZ" i="1" dirty="0">
                <a:latin typeface="Arial" panose="020B0604020202020204" pitchFamily="34" charset="0"/>
              </a:rPr>
              <a:t>Corpus </a:t>
            </a:r>
            <a:r>
              <a:rPr lang="cs-CZ" i="1" dirty="0" err="1">
                <a:latin typeface="Arial" panose="020B0604020202020204" pitchFamily="34" charset="0"/>
              </a:rPr>
              <a:t>iuris</a:t>
            </a:r>
            <a:r>
              <a:rPr lang="cs-CZ" i="1" dirty="0">
                <a:latin typeface="Arial" panose="020B0604020202020204" pitchFamily="34" charset="0"/>
              </a:rPr>
              <a:t> </a:t>
            </a:r>
            <a:r>
              <a:rPr lang="cs-CZ" i="1" dirty="0" err="1">
                <a:latin typeface="Arial" panose="020B0604020202020204" pitchFamily="34" charset="0"/>
              </a:rPr>
              <a:t>civilis</a:t>
            </a:r>
            <a:r>
              <a:rPr lang="cs-CZ" b="0" i="0" dirty="0">
                <a:effectLst/>
                <a:latin typeface="Arial" panose="020B0604020202020204" pitchFamily="34" charset="0"/>
              </a:rPr>
              <a:t>.</a:t>
            </a:r>
          </a:p>
          <a:p>
            <a:pPr algn="l"/>
            <a:r>
              <a:rPr lang="cs-CZ" b="0" i="0" dirty="0">
                <a:solidFill>
                  <a:srgbClr val="202122"/>
                </a:solidFill>
                <a:effectLst/>
                <a:latin typeface="Arial" panose="020B0604020202020204" pitchFamily="34" charset="0"/>
              </a:rPr>
              <a:t>Justiniánovu další legislativní činnost reprezentují </a:t>
            </a:r>
            <a:r>
              <a:rPr lang="cs-CZ" b="1" i="1" dirty="0" err="1">
                <a:solidFill>
                  <a:srgbClr val="202122"/>
                </a:solidFill>
                <a:effectLst/>
                <a:latin typeface="Arial" panose="020B0604020202020204" pitchFamily="34" charset="0"/>
              </a:rPr>
              <a:t>Novellae</a:t>
            </a:r>
            <a:r>
              <a:rPr lang="cs-CZ" b="0" i="0" dirty="0">
                <a:solidFill>
                  <a:srgbClr val="202122"/>
                </a:solidFill>
                <a:effectLst/>
                <a:latin typeface="Arial" panose="020B0604020202020204" pitchFamily="34" charset="0"/>
              </a:rPr>
              <a:t>, nové zákony publikované po roce 534, které byly vydávány v řečtině.</a:t>
            </a:r>
            <a:r>
              <a:rPr lang="cs-CZ" b="0" i="0" baseline="30000" dirty="0">
                <a:solidFill>
                  <a:srgbClr val="0B0080"/>
                </a:solidFill>
                <a:effectLst/>
                <a:latin typeface="Arial" panose="020B0604020202020204" pitchFamily="34" charset="0"/>
              </a:rPr>
              <a:t> </a:t>
            </a:r>
            <a:r>
              <a:rPr lang="cs-CZ" b="0" i="0" dirty="0">
                <a:solidFill>
                  <a:srgbClr val="202122"/>
                </a:solidFill>
                <a:effectLst/>
                <a:latin typeface="Arial" panose="020B0604020202020204" pitchFamily="34" charset="0"/>
              </a:rPr>
              <a:t>Novely společně s dřívějšími císařovými zákony, zahrnutými do kodexu, znamenitý doklad tehdejších společenských poměrů a císařova chápání sebe samotného. </a:t>
            </a:r>
            <a:endParaRPr lang="cs-CZ" dirty="0"/>
          </a:p>
        </p:txBody>
      </p:sp>
    </p:spTree>
    <p:extLst>
      <p:ext uri="{BB962C8B-B14F-4D97-AF65-F5344CB8AC3E}">
        <p14:creationId xmlns:p14="http://schemas.microsoft.com/office/powerpoint/2010/main" val="643429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D27113E-8770-42F9-A1F6-82DC94BA0B03}"/>
              </a:ext>
            </a:extLst>
          </p:cNvPr>
          <p:cNvSpPr>
            <a:spLocks noGrp="1"/>
          </p:cNvSpPr>
          <p:nvPr>
            <p:ph type="title"/>
          </p:nvPr>
        </p:nvSpPr>
        <p:spPr/>
        <p:txBody>
          <a:bodyPr/>
          <a:lstStyle/>
          <a:p>
            <a:r>
              <a:rPr lang="cs-CZ" dirty="0"/>
              <a:t>Povstání Nika</a:t>
            </a:r>
          </a:p>
        </p:txBody>
      </p:sp>
      <p:sp>
        <p:nvSpPr>
          <p:cNvPr id="5" name="Zástupný obsah 4">
            <a:extLst>
              <a:ext uri="{FF2B5EF4-FFF2-40B4-BE49-F238E27FC236}">
                <a16:creationId xmlns:a16="http://schemas.microsoft.com/office/drawing/2014/main" id="{21DB70DF-C53B-473C-B716-43FEF085567E}"/>
              </a:ext>
            </a:extLst>
          </p:cNvPr>
          <p:cNvSpPr>
            <a:spLocks noGrp="1"/>
          </p:cNvSpPr>
          <p:nvPr>
            <p:ph sz="half" idx="1"/>
          </p:nvPr>
        </p:nvSpPr>
        <p:spPr>
          <a:xfrm>
            <a:off x="1447330" y="2010878"/>
            <a:ext cx="7416752" cy="3448595"/>
          </a:xfrm>
        </p:spPr>
        <p:txBody>
          <a:bodyPr>
            <a:normAutofit fontScale="62500" lnSpcReduction="20000"/>
          </a:bodyPr>
          <a:lstStyle/>
          <a:p>
            <a:pPr algn="l"/>
            <a:r>
              <a:rPr lang="cs-CZ" b="0" i="0" dirty="0">
                <a:solidFill>
                  <a:srgbClr val="202122"/>
                </a:solidFill>
                <a:effectLst/>
                <a:latin typeface="Arial" panose="020B0604020202020204" pitchFamily="34" charset="0"/>
              </a:rPr>
              <a:t>V lednu 532 došlo v </a:t>
            </a:r>
            <a:r>
              <a:rPr lang="cs-CZ" dirty="0">
                <a:latin typeface="Arial" panose="020B0604020202020204" pitchFamily="34" charset="0"/>
              </a:rPr>
              <a:t>Konstantinopoli</a:t>
            </a:r>
            <a:r>
              <a:rPr lang="cs-CZ" b="0" i="0" dirty="0">
                <a:effectLst/>
                <a:latin typeface="Arial" panose="020B0604020202020204" pitchFamily="34" charset="0"/>
              </a:rPr>
              <a:t> k závažným pouličním násilnostem, které na přechodnou dobu otřásly Justiniánovým postavením. </a:t>
            </a:r>
          </a:p>
          <a:p>
            <a:pPr algn="l"/>
            <a:r>
              <a:rPr lang="cs-CZ" b="0" i="0" dirty="0">
                <a:effectLst/>
                <a:latin typeface="Arial" panose="020B0604020202020204" pitchFamily="34" charset="0"/>
              </a:rPr>
              <a:t>Nepokoje vyvolali příslušníci soupeřících démů, Modří a Zelení. Justinián projevoval náklonnost k Modrým. Bezprostřední příčinou povstání se stala nevyslyšená žádost démů o omilostnění dvou jejich členů odsouzených k smrti. V průběhu jednoho ze závodů se Modří a Zelení náhle spojili a za volání obvyklého pokřiku </a:t>
            </a:r>
            <a:r>
              <a:rPr lang="cs-CZ" i="1" dirty="0" err="1">
                <a:latin typeface="Arial" panose="020B0604020202020204" pitchFamily="34" charset="0"/>
              </a:rPr>
              <a:t>Níká</a:t>
            </a:r>
            <a:r>
              <a:rPr lang="cs-CZ" i="1" dirty="0">
                <a:latin typeface="Arial" panose="020B0604020202020204" pitchFamily="34" charset="0"/>
              </a:rPr>
              <a:t>!</a:t>
            </a:r>
            <a:r>
              <a:rPr lang="cs-CZ" b="0" i="0" dirty="0">
                <a:effectLst/>
                <a:latin typeface="Arial" panose="020B0604020202020204" pitchFamily="34" charset="0"/>
              </a:rPr>
              <a:t> </a:t>
            </a:r>
            <a:r>
              <a:rPr lang="cs-CZ" b="0" i="0" dirty="0">
                <a:solidFill>
                  <a:srgbClr val="202122"/>
                </a:solidFill>
                <a:effectLst/>
                <a:latin typeface="Arial" panose="020B0604020202020204" pitchFamily="34" charset="0"/>
              </a:rPr>
              <a:t>rozpoutali násilnosti, při nichž osvobodili vězně a zapálili velkou část centra Konstantinopole.</a:t>
            </a:r>
          </a:p>
          <a:p>
            <a:pPr algn="l"/>
            <a:r>
              <a:rPr lang="cs-CZ" b="0" i="0" dirty="0">
                <a:solidFill>
                  <a:srgbClr val="202122"/>
                </a:solidFill>
                <a:effectLst/>
                <a:latin typeface="Arial" panose="020B0604020202020204" pitchFamily="34" charset="0"/>
              </a:rPr>
              <a:t>Na stranu vzbouřenců se záhy připojili někteří významní senátoři, s jejichž podporou se výtržníci začali domáhat sesazení pretoriánského prefekta Jana z </a:t>
            </a:r>
            <a:r>
              <a:rPr lang="cs-CZ" b="0" i="0" dirty="0" err="1">
                <a:solidFill>
                  <a:srgbClr val="202122"/>
                </a:solidFill>
                <a:effectLst/>
                <a:latin typeface="Arial" panose="020B0604020202020204" pitchFamily="34" charset="0"/>
              </a:rPr>
              <a:t>Kappadokie</a:t>
            </a:r>
            <a:r>
              <a:rPr lang="cs-CZ" b="0" i="0" dirty="0">
                <a:solidFill>
                  <a:srgbClr val="202122"/>
                </a:solidFill>
                <a:effectLst/>
                <a:latin typeface="Arial" panose="020B0604020202020204" pitchFamily="34" charset="0"/>
              </a:rPr>
              <a:t> a </a:t>
            </a:r>
            <a:r>
              <a:rPr lang="cs-CZ" b="0" i="0" dirty="0" err="1">
                <a:solidFill>
                  <a:srgbClr val="202122"/>
                </a:solidFill>
                <a:effectLst/>
                <a:latin typeface="Arial" panose="020B0604020202020204" pitchFamily="34" charset="0"/>
              </a:rPr>
              <a:t>quaestora</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Triboniana</a:t>
            </a:r>
            <a:r>
              <a:rPr lang="cs-CZ" b="0" i="0" dirty="0">
                <a:solidFill>
                  <a:srgbClr val="202122"/>
                </a:solidFill>
                <a:effectLst/>
                <a:latin typeface="Arial" panose="020B0604020202020204" pitchFamily="34" charset="0"/>
              </a:rPr>
              <a:t>. Justinián je neprodleně sesadil, nicméně dav pokračoval v ničení města </a:t>
            </a:r>
          </a:p>
          <a:p>
            <a:pPr algn="l"/>
            <a:r>
              <a:rPr lang="cs-CZ" b="0" i="0" dirty="0">
                <a:solidFill>
                  <a:srgbClr val="202122"/>
                </a:solidFill>
                <a:effectLst/>
                <a:latin typeface="Arial" panose="020B0604020202020204" pitchFamily="34" charset="0"/>
              </a:rPr>
              <a:t>Velitel </a:t>
            </a:r>
            <a:r>
              <a:rPr lang="cs-CZ" b="0" i="0" dirty="0" err="1">
                <a:solidFill>
                  <a:srgbClr val="202122"/>
                </a:solidFill>
                <a:effectLst/>
                <a:latin typeface="Arial" panose="020B0604020202020204" pitchFamily="34" charset="0"/>
              </a:rPr>
              <a:t>Belisarios</a:t>
            </a:r>
            <a:r>
              <a:rPr lang="cs-CZ" b="0" i="0" dirty="0">
                <a:solidFill>
                  <a:srgbClr val="202122"/>
                </a:solidFill>
                <a:effectLst/>
                <a:latin typeface="Arial" panose="020B0604020202020204" pitchFamily="34" charset="0"/>
              </a:rPr>
              <a:t> se vypravil se svými muži do </a:t>
            </a:r>
            <a:r>
              <a:rPr lang="cs-CZ" b="0" i="0" dirty="0" err="1">
                <a:solidFill>
                  <a:srgbClr val="202122"/>
                </a:solidFill>
                <a:effectLst/>
                <a:latin typeface="Arial" panose="020B0604020202020204" pitchFamily="34" charset="0"/>
              </a:rPr>
              <a:t>hippodromu</a:t>
            </a:r>
            <a:r>
              <a:rPr lang="cs-CZ" b="0" i="0" dirty="0">
                <a:solidFill>
                  <a:srgbClr val="202122"/>
                </a:solidFill>
                <a:effectLst/>
                <a:latin typeface="Arial" panose="020B0604020202020204" pitchFamily="34" charset="0"/>
              </a:rPr>
              <a:t>, kde narazili na shromážděné vzbouřence a povstání brutálně potlačili, přičemž mělo zahynout kolem 30 000 lidí. Císaři se tím podařilo zastrašit dav a zlomit odpor senátní opozice.</a:t>
            </a:r>
            <a:r>
              <a:rPr lang="cs-CZ" b="0" i="0" baseline="30000" dirty="0">
                <a:solidFill>
                  <a:srgbClr val="0B0080"/>
                </a:solidFill>
                <a:effectLst/>
                <a:latin typeface="Arial" panose="020B0604020202020204" pitchFamily="34" charset="0"/>
              </a:rPr>
              <a:t> </a:t>
            </a:r>
            <a:r>
              <a:rPr lang="cs-CZ" b="0" i="0" dirty="0">
                <a:solidFill>
                  <a:srgbClr val="202122"/>
                </a:solidFill>
                <a:effectLst/>
                <a:latin typeface="Arial" panose="020B0604020202020204" pitchFamily="34" charset="0"/>
              </a:rPr>
              <a:t>Konstantinopol utrpěla četné škody, což Justiniánovi umožnilo realizovat své stavební záměry.</a:t>
            </a:r>
          </a:p>
          <a:p>
            <a:endParaRPr lang="cs-CZ" dirty="0"/>
          </a:p>
        </p:txBody>
      </p:sp>
      <p:pic>
        <p:nvPicPr>
          <p:cNvPr id="8" name="Zástupný obsah 7">
            <a:extLst>
              <a:ext uri="{FF2B5EF4-FFF2-40B4-BE49-F238E27FC236}">
                <a16:creationId xmlns:a16="http://schemas.microsoft.com/office/drawing/2014/main" id="{AEE74E6B-949B-42D6-862F-6EEBD73C922F}"/>
              </a:ext>
            </a:extLst>
          </p:cNvPr>
          <p:cNvPicPr>
            <a:picLocks noGrp="1" noChangeAspect="1"/>
          </p:cNvPicPr>
          <p:nvPr>
            <p:ph sz="half" idx="2"/>
          </p:nvPr>
        </p:nvPicPr>
        <p:blipFill>
          <a:blip r:embed="rId2"/>
          <a:stretch>
            <a:fillRect/>
          </a:stretch>
        </p:blipFill>
        <p:spPr>
          <a:xfrm>
            <a:off x="9133244" y="2403007"/>
            <a:ext cx="1762125" cy="2590800"/>
          </a:xfrm>
        </p:spPr>
      </p:pic>
    </p:spTree>
    <p:extLst>
      <p:ext uri="{BB962C8B-B14F-4D97-AF65-F5344CB8AC3E}">
        <p14:creationId xmlns:p14="http://schemas.microsoft.com/office/powerpoint/2010/main" val="273219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1CFACD-3439-4380-8801-C9302407D07A}"/>
              </a:ext>
            </a:extLst>
          </p:cNvPr>
          <p:cNvSpPr>
            <a:spLocks noGrp="1"/>
          </p:cNvSpPr>
          <p:nvPr>
            <p:ph type="title"/>
          </p:nvPr>
        </p:nvSpPr>
        <p:spPr/>
        <p:txBody>
          <a:bodyPr/>
          <a:lstStyle/>
          <a:p>
            <a:r>
              <a:rPr lang="cs-CZ" b="1" i="0" dirty="0">
                <a:solidFill>
                  <a:srgbClr val="000000"/>
                </a:solidFill>
                <a:effectLst/>
                <a:latin typeface="Arial" panose="020B0604020202020204" pitchFamily="34" charset="0"/>
              </a:rPr>
              <a:t>Stavební aktivita</a:t>
            </a:r>
            <a:br>
              <a:rPr lang="cs-CZ" b="1" i="0" dirty="0">
                <a:solidFill>
                  <a:srgbClr val="000000"/>
                </a:solidFill>
                <a:effectLst/>
                <a:latin typeface="Arial" panose="020B0604020202020204" pitchFamily="34" charset="0"/>
              </a:rPr>
            </a:br>
            <a:endParaRPr lang="cs-CZ" dirty="0"/>
          </a:p>
        </p:txBody>
      </p:sp>
      <p:sp>
        <p:nvSpPr>
          <p:cNvPr id="3" name="Zástupný obsah 2">
            <a:extLst>
              <a:ext uri="{FF2B5EF4-FFF2-40B4-BE49-F238E27FC236}">
                <a16:creationId xmlns:a16="http://schemas.microsoft.com/office/drawing/2014/main" id="{9578C702-8088-49C2-8CA8-9186D7894670}"/>
              </a:ext>
            </a:extLst>
          </p:cNvPr>
          <p:cNvSpPr>
            <a:spLocks noGrp="1"/>
          </p:cNvSpPr>
          <p:nvPr>
            <p:ph sz="half" idx="1"/>
          </p:nvPr>
        </p:nvSpPr>
        <p:spPr>
          <a:xfrm>
            <a:off x="1447331" y="2010878"/>
            <a:ext cx="7071518" cy="3448595"/>
          </a:xfrm>
        </p:spPr>
        <p:txBody>
          <a:bodyPr>
            <a:normAutofit fontScale="77500" lnSpcReduction="20000"/>
          </a:bodyPr>
          <a:lstStyle/>
          <a:p>
            <a:r>
              <a:rPr lang="cs-CZ" b="0" i="0" dirty="0" err="1">
                <a:solidFill>
                  <a:srgbClr val="202122"/>
                </a:solidFill>
                <a:effectLst/>
                <a:latin typeface="Arial" panose="020B0604020202020204" pitchFamily="34" charset="0"/>
              </a:rPr>
              <a:t>Agia</a:t>
            </a:r>
            <a:r>
              <a:rPr lang="cs-CZ" b="0" i="0" dirty="0">
                <a:solidFill>
                  <a:srgbClr val="202122"/>
                </a:solidFill>
                <a:effectLst/>
                <a:latin typeface="Arial" panose="020B0604020202020204" pitchFamily="34" charset="0"/>
              </a:rPr>
              <a:t> Sofia: jedinečný chrám s inovativním designem, je pokládán za poslední velký výtvor pozdně antické architektury a na celá staletí se stal centrem východního křesťanstva. Navržením a provedením byli pověřeni architekti </a:t>
            </a:r>
            <a:r>
              <a:rPr lang="cs-CZ" dirty="0" err="1">
                <a:latin typeface="Arial" panose="020B0604020202020204" pitchFamily="34" charset="0"/>
              </a:rPr>
              <a:t>Anthemios</a:t>
            </a:r>
            <a:r>
              <a:rPr lang="cs-CZ" dirty="0">
                <a:latin typeface="Arial" panose="020B0604020202020204" pitchFamily="34" charset="0"/>
              </a:rPr>
              <a:t> z </a:t>
            </a:r>
            <a:r>
              <a:rPr lang="cs-CZ" dirty="0" err="1">
                <a:latin typeface="Arial" panose="020B0604020202020204" pitchFamily="34" charset="0"/>
              </a:rPr>
              <a:t>Trallu</a:t>
            </a:r>
            <a:r>
              <a:rPr lang="cs-CZ" i="0" dirty="0">
                <a:effectLst/>
                <a:latin typeface="Arial" panose="020B0604020202020204" pitchFamily="34" charset="0"/>
              </a:rPr>
              <a:t> a </a:t>
            </a:r>
            <a:r>
              <a:rPr lang="cs-CZ" dirty="0">
                <a:latin typeface="Arial" panose="020B0604020202020204" pitchFamily="34" charset="0"/>
              </a:rPr>
              <a:t>Isidor z </a:t>
            </a:r>
            <a:r>
              <a:rPr lang="cs-CZ" dirty="0" err="1">
                <a:latin typeface="Arial" panose="020B0604020202020204" pitchFamily="34" charset="0"/>
              </a:rPr>
              <a:t>Milétu</a:t>
            </a:r>
            <a:r>
              <a:rPr lang="cs-CZ" i="0" dirty="0">
                <a:effectLst/>
                <a:latin typeface="Arial" panose="020B0604020202020204" pitchFamily="34" charset="0"/>
              </a:rPr>
              <a:t> </a:t>
            </a:r>
          </a:p>
          <a:p>
            <a:r>
              <a:rPr lang="cs-CZ" i="0" dirty="0">
                <a:effectLst/>
                <a:latin typeface="Arial" panose="020B0604020202020204" pitchFamily="34" charset="0"/>
              </a:rPr>
              <a:t>Obdobnou proměnu prodělal </a:t>
            </a:r>
            <a:r>
              <a:rPr lang="cs-CZ" dirty="0">
                <a:latin typeface="Arial" panose="020B0604020202020204" pitchFamily="34" charset="0"/>
              </a:rPr>
              <a:t>chrám svatých Apoštolů</a:t>
            </a:r>
            <a:r>
              <a:rPr lang="cs-CZ" i="0" dirty="0">
                <a:effectLst/>
                <a:latin typeface="Arial" panose="020B0604020202020204" pitchFamily="34" charset="0"/>
              </a:rPr>
              <a:t>. Jiné významné stavby v hlavním městě spadající do Justiniánovy éry představovaly </a:t>
            </a:r>
            <a:r>
              <a:rPr lang="cs-CZ" dirty="0">
                <a:latin typeface="Arial" panose="020B0604020202020204" pitchFamily="34" charset="0"/>
              </a:rPr>
              <a:t>chrám svatého Sergia a Bakcha</a:t>
            </a:r>
            <a:r>
              <a:rPr lang="cs-CZ" i="0" dirty="0">
                <a:effectLst/>
                <a:latin typeface="Arial" panose="020B0604020202020204" pitchFamily="34" charset="0"/>
              </a:rPr>
              <a:t> a </a:t>
            </a:r>
            <a:r>
              <a:rPr lang="cs-CZ" dirty="0">
                <a:latin typeface="Arial" panose="020B0604020202020204" pitchFamily="34" charset="0"/>
              </a:rPr>
              <a:t>chrám Božího Míru</a:t>
            </a:r>
            <a:r>
              <a:rPr lang="cs-CZ" i="0" dirty="0">
                <a:effectLst/>
                <a:latin typeface="Arial" panose="020B0604020202020204" pitchFamily="34" charset="0"/>
              </a:rPr>
              <a:t> </a:t>
            </a:r>
          </a:p>
          <a:p>
            <a:r>
              <a:rPr lang="cs-CZ" i="0" dirty="0">
                <a:effectLst/>
                <a:latin typeface="Arial" panose="020B0604020202020204" pitchFamily="34" charset="0"/>
              </a:rPr>
              <a:t>Působení konstantinopolské architektury se projevilo i na východě říše a především v Ravenně na západě. Tam byl vybudován skvostný chrám </a:t>
            </a:r>
            <a:r>
              <a:rPr lang="cs-CZ" dirty="0">
                <a:latin typeface="Arial" panose="020B0604020202020204" pitchFamily="34" charset="0"/>
              </a:rPr>
              <a:t>San </a:t>
            </a:r>
            <a:r>
              <a:rPr lang="cs-CZ" dirty="0" err="1">
                <a:latin typeface="Arial" panose="020B0604020202020204" pitchFamily="34" charset="0"/>
              </a:rPr>
              <a:t>Vitale</a:t>
            </a:r>
            <a:r>
              <a:rPr lang="cs-CZ" i="0" dirty="0">
                <a:effectLst/>
                <a:latin typeface="Arial" panose="020B0604020202020204" pitchFamily="34" charset="0"/>
              </a:rPr>
              <a:t>, oplývající znamenitou mozaikovou dekorací.</a:t>
            </a:r>
            <a:r>
              <a:rPr lang="cs-CZ" i="0" baseline="30000" dirty="0">
                <a:effectLst/>
                <a:latin typeface="Arial" panose="020B0604020202020204" pitchFamily="34" charset="0"/>
              </a:rPr>
              <a:t> </a:t>
            </a:r>
            <a:r>
              <a:rPr lang="cs-CZ" i="0" dirty="0">
                <a:effectLst/>
                <a:latin typeface="Arial" panose="020B0604020202020204" pitchFamily="34" charset="0"/>
              </a:rPr>
              <a:t>V poušti </a:t>
            </a:r>
            <a:r>
              <a:rPr lang="cs-CZ" dirty="0">
                <a:latin typeface="Arial" panose="020B0604020202020204" pitchFamily="34" charset="0"/>
              </a:rPr>
              <a:t>Sinaje</a:t>
            </a:r>
            <a:r>
              <a:rPr lang="cs-CZ" i="0" dirty="0">
                <a:effectLst/>
                <a:latin typeface="Arial" panose="020B0604020202020204" pitchFamily="34" charset="0"/>
              </a:rPr>
              <a:t> vznikl opevněný </a:t>
            </a:r>
            <a:r>
              <a:rPr lang="cs-CZ" dirty="0">
                <a:latin typeface="Arial" panose="020B0604020202020204" pitchFamily="34" charset="0"/>
              </a:rPr>
              <a:t>klášter svaté Kateřiny</a:t>
            </a:r>
            <a:r>
              <a:rPr lang="cs-CZ" b="0" i="0" dirty="0">
                <a:solidFill>
                  <a:srgbClr val="202122"/>
                </a:solidFill>
                <a:effectLst/>
                <a:latin typeface="Arial" panose="020B0604020202020204" pitchFamily="34" charset="0"/>
              </a:rPr>
              <a:t>, charakteristický prolnutím církevní a obranné funkce</a:t>
            </a:r>
            <a:endParaRPr lang="cs-CZ" dirty="0"/>
          </a:p>
        </p:txBody>
      </p:sp>
      <p:pic>
        <p:nvPicPr>
          <p:cNvPr id="6" name="Zástupný obsah 5">
            <a:extLst>
              <a:ext uri="{FF2B5EF4-FFF2-40B4-BE49-F238E27FC236}">
                <a16:creationId xmlns:a16="http://schemas.microsoft.com/office/drawing/2014/main" id="{A625FEE3-11D0-44B7-BF30-185C4332C749}"/>
              </a:ext>
            </a:extLst>
          </p:cNvPr>
          <p:cNvPicPr>
            <a:picLocks noGrp="1" noChangeAspect="1"/>
          </p:cNvPicPr>
          <p:nvPr>
            <p:ph sz="half" idx="2"/>
          </p:nvPr>
        </p:nvPicPr>
        <p:blipFill>
          <a:blip r:embed="rId2"/>
          <a:stretch>
            <a:fillRect/>
          </a:stretch>
        </p:blipFill>
        <p:spPr>
          <a:xfrm>
            <a:off x="8649478" y="2258009"/>
            <a:ext cx="3542522" cy="2883158"/>
          </a:xfrm>
        </p:spPr>
      </p:pic>
    </p:spTree>
    <p:extLst>
      <p:ext uri="{BB962C8B-B14F-4D97-AF65-F5344CB8AC3E}">
        <p14:creationId xmlns:p14="http://schemas.microsoft.com/office/powerpoint/2010/main" val="3747262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56565A59-C37C-48E9-93BF-12F4115C30C5}"/>
              </a:ext>
            </a:extLst>
          </p:cNvPr>
          <p:cNvSpPr>
            <a:spLocks noGrp="1"/>
          </p:cNvSpPr>
          <p:nvPr>
            <p:ph type="title"/>
          </p:nvPr>
        </p:nvSpPr>
        <p:spPr/>
        <p:txBody>
          <a:bodyPr/>
          <a:lstStyle/>
          <a:p>
            <a:r>
              <a:rPr lang="cs-CZ" b="1" i="0" dirty="0">
                <a:solidFill>
                  <a:srgbClr val="000000"/>
                </a:solidFill>
                <a:effectLst/>
                <a:latin typeface="Arial" panose="020B0604020202020204" pitchFamily="34" charset="0"/>
              </a:rPr>
              <a:t>umění a literatura</a:t>
            </a:r>
            <a:endParaRPr lang="cs-CZ" dirty="0"/>
          </a:p>
        </p:txBody>
      </p:sp>
      <p:sp>
        <p:nvSpPr>
          <p:cNvPr id="6" name="Zástupný obsah 5">
            <a:extLst>
              <a:ext uri="{FF2B5EF4-FFF2-40B4-BE49-F238E27FC236}">
                <a16:creationId xmlns:a16="http://schemas.microsoft.com/office/drawing/2014/main" id="{312F0B8F-0ED1-47FD-8DA3-99659ED7BAD1}"/>
              </a:ext>
            </a:extLst>
          </p:cNvPr>
          <p:cNvSpPr>
            <a:spLocks noGrp="1"/>
          </p:cNvSpPr>
          <p:nvPr>
            <p:ph idx="1"/>
          </p:nvPr>
        </p:nvSpPr>
        <p:spPr>
          <a:xfrm>
            <a:off x="1451579" y="2015732"/>
            <a:ext cx="9603275" cy="3957229"/>
          </a:xfrm>
        </p:spPr>
        <p:txBody>
          <a:bodyPr>
            <a:normAutofit fontScale="85000" lnSpcReduction="20000"/>
          </a:bodyPr>
          <a:lstStyle/>
          <a:p>
            <a:r>
              <a:rPr lang="cs-CZ" b="0" i="0" dirty="0">
                <a:solidFill>
                  <a:srgbClr val="202122"/>
                </a:solidFill>
                <a:effectLst/>
                <a:latin typeface="Arial" panose="020B0604020202020204" pitchFamily="34" charset="0"/>
              </a:rPr>
              <a:t>Justiniánovo období zrodilo celou řadu výjimečných literátů, včetně dějepisce </a:t>
            </a:r>
            <a:r>
              <a:rPr lang="cs-CZ" b="1" dirty="0" err="1">
                <a:latin typeface="Arial" panose="020B0604020202020204" pitchFamily="34" charset="0"/>
              </a:rPr>
              <a:t>Prokopia</a:t>
            </a:r>
            <a:r>
              <a:rPr lang="cs-CZ" b="1" dirty="0">
                <a:latin typeface="Arial" panose="020B0604020202020204" pitchFamily="34" charset="0"/>
              </a:rPr>
              <a:t> z </a:t>
            </a:r>
            <a:r>
              <a:rPr lang="cs-CZ" b="1" dirty="0" err="1">
                <a:latin typeface="Arial" panose="020B0604020202020204" pitchFamily="34" charset="0"/>
              </a:rPr>
              <a:t>Kaisareie</a:t>
            </a:r>
            <a:r>
              <a:rPr lang="cs-CZ" b="0" i="0" dirty="0">
                <a:effectLst/>
                <a:latin typeface="Arial" panose="020B0604020202020204" pitchFamily="34" charset="0"/>
              </a:rPr>
              <a:t>, sloužícího jako rádce a sekretář v doprovodu </a:t>
            </a:r>
            <a:r>
              <a:rPr lang="cs-CZ" b="0" i="0" dirty="0" err="1">
                <a:effectLst/>
                <a:latin typeface="Arial" panose="020B0604020202020204" pitchFamily="34" charset="0"/>
              </a:rPr>
              <a:t>Belisaria</a:t>
            </a:r>
            <a:r>
              <a:rPr lang="cs-CZ" b="0" i="0" dirty="0">
                <a:effectLst/>
                <a:latin typeface="Arial" panose="020B0604020202020204" pitchFamily="34" charset="0"/>
              </a:rPr>
              <a:t>. Jeho tažení </a:t>
            </a:r>
            <a:r>
              <a:rPr lang="cs-CZ" b="0" i="0" dirty="0" err="1">
                <a:effectLst/>
                <a:latin typeface="Arial" panose="020B0604020202020204" pitchFamily="34" charset="0"/>
              </a:rPr>
              <a:t>Prokopios</a:t>
            </a:r>
            <a:r>
              <a:rPr lang="cs-CZ" b="0" i="0" dirty="0">
                <a:effectLst/>
                <a:latin typeface="Arial" panose="020B0604020202020204" pitchFamily="34" charset="0"/>
              </a:rPr>
              <a:t> zachytil v rozsáhlém díle </a:t>
            </a:r>
            <a:r>
              <a:rPr lang="cs-CZ" b="0" i="1" dirty="0">
                <a:effectLst/>
                <a:latin typeface="Arial" panose="020B0604020202020204" pitchFamily="34" charset="0"/>
              </a:rPr>
              <a:t>O válkách</a:t>
            </a:r>
            <a:r>
              <a:rPr lang="cs-CZ" b="0" i="0" dirty="0">
                <a:effectLst/>
                <a:latin typeface="Arial" panose="020B0604020202020204" pitchFamily="34" charset="0"/>
              </a:rPr>
              <a:t> s Peršany, Vandaly a Góty. Velice pregnantně vystihl teorii </a:t>
            </a:r>
            <a:r>
              <a:rPr lang="cs-CZ" i="1" dirty="0" err="1">
                <a:latin typeface="Arial" panose="020B0604020202020204" pitchFamily="34" charset="0"/>
              </a:rPr>
              <a:t>translatio</a:t>
            </a:r>
            <a:r>
              <a:rPr lang="cs-CZ" i="1" dirty="0">
                <a:latin typeface="Arial" panose="020B0604020202020204" pitchFamily="34" charset="0"/>
              </a:rPr>
              <a:t> </a:t>
            </a:r>
            <a:r>
              <a:rPr lang="cs-CZ" i="1" dirty="0" err="1">
                <a:latin typeface="Arial" panose="020B0604020202020204" pitchFamily="34" charset="0"/>
              </a:rPr>
              <a:t>imperii</a:t>
            </a:r>
            <a:r>
              <a:rPr lang="cs-CZ" b="0" i="0" dirty="0">
                <a:effectLst/>
                <a:latin typeface="Arial" panose="020B0604020202020204" pitchFamily="34" charset="0"/>
              </a:rPr>
              <a:t> o přenesení císařské moci z Říma do Konstantinopole, podle níž byla po r. </a:t>
            </a:r>
            <a:r>
              <a:rPr lang="cs-CZ" dirty="0">
                <a:latin typeface="Arial" panose="020B0604020202020204" pitchFamily="34" charset="0"/>
              </a:rPr>
              <a:t>476</a:t>
            </a:r>
            <a:r>
              <a:rPr lang="cs-CZ" b="0" i="0" dirty="0">
                <a:effectLst/>
                <a:latin typeface="Arial" panose="020B0604020202020204" pitchFamily="34" charset="0"/>
              </a:rPr>
              <a:t> jedinou legitimní římskou říší Byzanc. </a:t>
            </a:r>
            <a:r>
              <a:rPr lang="cs-CZ" b="0" i="0" dirty="0" err="1">
                <a:effectLst/>
                <a:latin typeface="Arial" panose="020B0604020202020204" pitchFamily="34" charset="0"/>
              </a:rPr>
              <a:t>Prokopiovi</a:t>
            </a:r>
            <a:r>
              <a:rPr lang="cs-CZ" b="0" i="0" dirty="0">
                <a:effectLst/>
                <a:latin typeface="Arial" panose="020B0604020202020204" pitchFamily="34" charset="0"/>
              </a:rPr>
              <a:t> jsou připisovány rovněž </a:t>
            </a:r>
            <a:r>
              <a:rPr lang="cs-CZ" b="0" i="1" dirty="0">
                <a:effectLst/>
                <a:latin typeface="Arial" panose="020B0604020202020204" pitchFamily="34" charset="0"/>
              </a:rPr>
              <a:t>Anekdoty</a:t>
            </a:r>
            <a:r>
              <a:rPr lang="cs-CZ" b="0" i="0" dirty="0">
                <a:effectLst/>
                <a:latin typeface="Arial" panose="020B0604020202020204" pitchFamily="34" charset="0"/>
              </a:rPr>
              <a:t>, pro něž je typický sžíravý pohled na život tehdejšího císařského dvora. Pro </a:t>
            </a:r>
            <a:r>
              <a:rPr lang="cs-CZ" b="0" i="0" dirty="0" err="1">
                <a:effectLst/>
                <a:latin typeface="Arial" panose="020B0604020202020204" pitchFamily="34" charset="0"/>
              </a:rPr>
              <a:t>Prokopia</a:t>
            </a:r>
            <a:r>
              <a:rPr lang="cs-CZ" b="0" i="0" dirty="0">
                <a:effectLst/>
                <a:latin typeface="Arial" panose="020B0604020202020204" pitchFamily="34" charset="0"/>
              </a:rPr>
              <a:t> je příznačný poměrně ambivalentní postoj k Justiniánovi a jeho politice. </a:t>
            </a:r>
          </a:p>
          <a:p>
            <a:r>
              <a:rPr lang="cs-CZ" b="0" i="0" dirty="0">
                <a:effectLst/>
                <a:latin typeface="Arial" panose="020B0604020202020204" pitchFamily="34" charset="0"/>
              </a:rPr>
              <a:t>V líčení historických událostí na </a:t>
            </a:r>
            <a:r>
              <a:rPr lang="cs-CZ" b="0" i="0" dirty="0" err="1">
                <a:effectLst/>
                <a:latin typeface="Arial" panose="020B0604020202020204" pitchFamily="34" charset="0"/>
              </a:rPr>
              <a:t>Prokopia</a:t>
            </a:r>
            <a:r>
              <a:rPr lang="cs-CZ" b="0" i="0" dirty="0">
                <a:effectLst/>
                <a:latin typeface="Arial" panose="020B0604020202020204" pitchFamily="34" charset="0"/>
              </a:rPr>
              <a:t> navázal </a:t>
            </a:r>
            <a:r>
              <a:rPr lang="cs-CZ" dirty="0" err="1">
                <a:latin typeface="Arial" panose="020B0604020202020204" pitchFamily="34" charset="0"/>
              </a:rPr>
              <a:t>Agathias</a:t>
            </a:r>
            <a:r>
              <a:rPr lang="cs-CZ" b="0" i="0" dirty="0">
                <a:effectLst/>
                <a:latin typeface="Arial" panose="020B0604020202020204" pitchFamily="34" charset="0"/>
              </a:rPr>
              <a:t> a po něm pokračoval </a:t>
            </a:r>
            <a:r>
              <a:rPr lang="cs-CZ" dirty="0" err="1">
                <a:latin typeface="Arial" panose="020B0604020202020204" pitchFamily="34" charset="0"/>
              </a:rPr>
              <a:t>Menandros</a:t>
            </a:r>
            <a:endParaRPr lang="cs-CZ" dirty="0">
              <a:latin typeface="Arial" panose="020B0604020202020204" pitchFamily="34" charset="0"/>
            </a:endParaRPr>
          </a:p>
          <a:p>
            <a:r>
              <a:rPr lang="cs-CZ" b="0" i="0" dirty="0">
                <a:effectLst/>
                <a:latin typeface="Arial" panose="020B0604020202020204" pitchFamily="34" charset="0"/>
              </a:rPr>
              <a:t>Vedle hojného počtu řecky psaných děl vynikají historické spisy syrského biskupa </a:t>
            </a:r>
            <a:r>
              <a:rPr lang="cs-CZ" dirty="0">
                <a:latin typeface="Arial" panose="020B0604020202020204" pitchFamily="34" charset="0"/>
              </a:rPr>
              <a:t>Ioanna z </a:t>
            </a:r>
            <a:r>
              <a:rPr lang="cs-CZ" dirty="0" err="1">
                <a:latin typeface="Arial" panose="020B0604020202020204" pitchFamily="34" charset="0"/>
              </a:rPr>
              <a:t>Efesu</a:t>
            </a:r>
            <a:r>
              <a:rPr lang="cs-CZ" dirty="0">
                <a:latin typeface="Arial" panose="020B0604020202020204" pitchFamily="34" charset="0"/>
              </a:rPr>
              <a:t>.</a:t>
            </a:r>
            <a:r>
              <a:rPr lang="cs-CZ" b="0" i="0" dirty="0">
                <a:effectLst/>
                <a:latin typeface="Arial" panose="020B0604020202020204" pitchFamily="34" charset="0"/>
              </a:rPr>
              <a:t> Předním soudobým kronikářem byl </a:t>
            </a:r>
            <a:r>
              <a:rPr lang="cs-CZ" dirty="0" err="1">
                <a:latin typeface="Arial" panose="020B0604020202020204" pitchFamily="34" charset="0"/>
              </a:rPr>
              <a:t>Ioannes</a:t>
            </a:r>
            <a:r>
              <a:rPr lang="cs-CZ" dirty="0">
                <a:latin typeface="Arial" panose="020B0604020202020204" pitchFamily="34" charset="0"/>
              </a:rPr>
              <a:t> </a:t>
            </a:r>
            <a:r>
              <a:rPr lang="cs-CZ" dirty="0" err="1">
                <a:latin typeface="Arial" panose="020B0604020202020204" pitchFamily="34" charset="0"/>
              </a:rPr>
              <a:t>Malalas</a:t>
            </a:r>
            <a:r>
              <a:rPr lang="cs-CZ" b="0" i="0" dirty="0">
                <a:effectLst/>
                <a:latin typeface="Arial" panose="020B0604020202020204" pitchFamily="34" charset="0"/>
              </a:rPr>
              <a:t>, zaznamenávající Justiniánovu epochu ze specifické církevní perspektivy. </a:t>
            </a:r>
          </a:p>
          <a:p>
            <a:r>
              <a:rPr lang="cs-CZ" b="0" i="0" dirty="0">
                <a:effectLst/>
                <a:latin typeface="Arial" panose="020B0604020202020204" pitchFamily="34" charset="0"/>
              </a:rPr>
              <a:t>Za Justiniána dosáhl vrcholu své tvůrčí činnosti </a:t>
            </a:r>
            <a:r>
              <a:rPr lang="cs-CZ" dirty="0" err="1">
                <a:latin typeface="Arial" panose="020B0604020202020204" pitchFamily="34" charset="0"/>
              </a:rPr>
              <a:t>Romanos</a:t>
            </a:r>
            <a:r>
              <a:rPr lang="cs-CZ" dirty="0">
                <a:latin typeface="Arial" panose="020B0604020202020204" pitchFamily="34" charset="0"/>
              </a:rPr>
              <a:t> </a:t>
            </a:r>
            <a:r>
              <a:rPr lang="cs-CZ" dirty="0" err="1">
                <a:latin typeface="Arial" panose="020B0604020202020204" pitchFamily="34" charset="0"/>
              </a:rPr>
              <a:t>Melodos</a:t>
            </a:r>
            <a:r>
              <a:rPr lang="cs-CZ" b="0" i="0" dirty="0">
                <a:effectLst/>
                <a:latin typeface="Arial" panose="020B0604020202020204" pitchFamily="34" charset="0"/>
              </a:rPr>
              <a:t>, nejslavnější skladatel byzantských </a:t>
            </a:r>
            <a:r>
              <a:rPr lang="cs-CZ" dirty="0">
                <a:latin typeface="Arial" panose="020B0604020202020204" pitchFamily="34" charset="0"/>
              </a:rPr>
              <a:t>hymnů</a:t>
            </a:r>
            <a:endParaRPr lang="cs-CZ" dirty="0"/>
          </a:p>
        </p:txBody>
      </p:sp>
    </p:spTree>
    <p:extLst>
      <p:ext uri="{BB962C8B-B14F-4D97-AF65-F5344CB8AC3E}">
        <p14:creationId xmlns:p14="http://schemas.microsoft.com/office/powerpoint/2010/main" val="3502227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256FC8-2395-4519-B7B9-28BDFA25C29E}"/>
              </a:ext>
            </a:extLst>
          </p:cNvPr>
          <p:cNvSpPr>
            <a:spLocks noGrp="1"/>
          </p:cNvSpPr>
          <p:nvPr>
            <p:ph type="title"/>
          </p:nvPr>
        </p:nvSpPr>
        <p:spPr/>
        <p:txBody>
          <a:bodyPr/>
          <a:lstStyle/>
          <a:p>
            <a:r>
              <a:rPr lang="cs-CZ" dirty="0"/>
              <a:t>Válka na východ</a:t>
            </a:r>
          </a:p>
        </p:txBody>
      </p:sp>
      <p:sp>
        <p:nvSpPr>
          <p:cNvPr id="3" name="Zástupný obsah 2">
            <a:extLst>
              <a:ext uri="{FF2B5EF4-FFF2-40B4-BE49-F238E27FC236}">
                <a16:creationId xmlns:a16="http://schemas.microsoft.com/office/drawing/2014/main" id="{48F316E8-A490-4B1C-9955-BA43DBA70B51}"/>
              </a:ext>
            </a:extLst>
          </p:cNvPr>
          <p:cNvSpPr>
            <a:spLocks noGrp="1"/>
          </p:cNvSpPr>
          <p:nvPr>
            <p:ph idx="1"/>
          </p:nvPr>
        </p:nvSpPr>
        <p:spPr>
          <a:xfrm>
            <a:off x="1451579" y="2015733"/>
            <a:ext cx="9603275" cy="3554558"/>
          </a:xfrm>
        </p:spPr>
        <p:txBody>
          <a:bodyPr>
            <a:normAutofit fontScale="77500" lnSpcReduction="20000"/>
          </a:bodyPr>
          <a:lstStyle/>
          <a:p>
            <a:pPr algn="l"/>
            <a:r>
              <a:rPr lang="cs-CZ" dirty="0">
                <a:solidFill>
                  <a:srgbClr val="202122"/>
                </a:solidFill>
                <a:latin typeface="Arial" panose="020B0604020202020204" pitchFamily="34" charset="0"/>
              </a:rPr>
              <a:t>R. 540 z</a:t>
            </a:r>
            <a:r>
              <a:rPr lang="cs-CZ" b="0" i="0" dirty="0">
                <a:solidFill>
                  <a:srgbClr val="202122"/>
                </a:solidFill>
                <a:effectLst/>
                <a:latin typeface="Arial" panose="020B0604020202020204" pitchFamily="34" charset="0"/>
              </a:rPr>
              <a:t>ahájení perského tažení, města </a:t>
            </a:r>
            <a:r>
              <a:rPr lang="cs-CZ" b="0" i="0" dirty="0" err="1">
                <a:solidFill>
                  <a:srgbClr val="202122"/>
                </a:solidFill>
                <a:effectLst/>
                <a:latin typeface="Arial" panose="020B0604020202020204" pitchFamily="34" charset="0"/>
              </a:rPr>
              <a:t>Sura</a:t>
            </a:r>
            <a:r>
              <a:rPr lang="cs-CZ" b="0" i="0" dirty="0">
                <a:solidFill>
                  <a:srgbClr val="202122"/>
                </a:solidFill>
                <a:effectLst/>
                <a:latin typeface="Arial" panose="020B0604020202020204" pitchFamily="34" charset="0"/>
              </a:rPr>
              <a:t> nebo </a:t>
            </a:r>
            <a:r>
              <a:rPr lang="cs-CZ" b="0" i="0" dirty="0" err="1">
                <a:solidFill>
                  <a:srgbClr val="202122"/>
                </a:solidFill>
                <a:effectLst/>
                <a:latin typeface="Arial" panose="020B0604020202020204" pitchFamily="34" charset="0"/>
              </a:rPr>
              <a:t>Beroia</a:t>
            </a:r>
            <a:r>
              <a:rPr lang="cs-CZ" dirty="0">
                <a:solidFill>
                  <a:srgbClr val="202122"/>
                </a:solidFill>
                <a:latin typeface="Arial" panose="020B0604020202020204" pitchFamily="34" charset="0"/>
              </a:rPr>
              <a:t> a Antiochie</a:t>
            </a:r>
            <a:r>
              <a:rPr lang="cs-CZ" b="0" i="0" dirty="0">
                <a:solidFill>
                  <a:srgbClr val="202122"/>
                </a:solidFill>
                <a:effectLst/>
                <a:latin typeface="Arial" panose="020B0604020202020204" pitchFamily="34" charset="0"/>
              </a:rPr>
              <a:t> byla Peršany dobyta a zpustošena</a:t>
            </a:r>
          </a:p>
          <a:p>
            <a:pPr algn="l"/>
            <a:r>
              <a:rPr lang="cs-CZ" dirty="0">
                <a:solidFill>
                  <a:srgbClr val="202122"/>
                </a:solidFill>
                <a:latin typeface="Arial" panose="020B0604020202020204" pitchFamily="34" charset="0"/>
              </a:rPr>
              <a:t>Perský</a:t>
            </a:r>
            <a:r>
              <a:rPr lang="cs-CZ" b="0" i="0" dirty="0">
                <a:solidFill>
                  <a:srgbClr val="202122"/>
                </a:solidFill>
                <a:effectLst/>
                <a:latin typeface="Arial" panose="020B0604020202020204" pitchFamily="34" charset="0"/>
              </a:rPr>
              <a:t> grandiózní úspěch přivodil vážné škody hospodářství Sýrie a především zasadil ránu římské prestiži. </a:t>
            </a:r>
            <a:r>
              <a:rPr lang="cs-CZ" b="0" i="0" dirty="0" err="1">
                <a:solidFill>
                  <a:srgbClr val="202122"/>
                </a:solidFill>
                <a:effectLst/>
                <a:latin typeface="Arial" panose="020B0604020202020204" pitchFamily="34" charset="0"/>
              </a:rPr>
              <a:t>Gubazes</a:t>
            </a:r>
            <a:r>
              <a:rPr lang="cs-CZ" b="0" i="0" dirty="0">
                <a:solidFill>
                  <a:srgbClr val="202122"/>
                </a:solidFill>
                <a:effectLst/>
                <a:latin typeface="Arial" panose="020B0604020202020204" pitchFamily="34" charset="0"/>
              </a:rPr>
              <a:t>, král kavkazské </a:t>
            </a:r>
            <a:r>
              <a:rPr lang="cs-CZ" dirty="0" err="1">
                <a:latin typeface="Arial" panose="020B0604020202020204" pitchFamily="34" charset="0"/>
              </a:rPr>
              <a:t>Laziky</a:t>
            </a:r>
            <a:r>
              <a:rPr lang="cs-CZ" b="0" i="0" dirty="0">
                <a:effectLst/>
                <a:latin typeface="Arial" panose="020B0604020202020204" pitchFamily="34" charset="0"/>
              </a:rPr>
              <a:t>, vědom si zranitelnosti Římanů požádal </a:t>
            </a:r>
            <a:r>
              <a:rPr lang="cs-CZ" b="0" i="0" dirty="0" err="1">
                <a:effectLst/>
                <a:latin typeface="Arial" panose="020B0604020202020204" pitchFamily="34" charset="0"/>
              </a:rPr>
              <a:t>Husrava</a:t>
            </a:r>
            <a:r>
              <a:rPr lang="cs-CZ" b="0" i="0" dirty="0">
                <a:effectLst/>
                <a:latin typeface="Arial" panose="020B0604020202020204" pitchFamily="34" charset="0"/>
              </a:rPr>
              <a:t>, aby mu pomohl zbavit se Justiniánovy nadvlády. V r. 541 se </a:t>
            </a:r>
            <a:r>
              <a:rPr lang="cs-CZ" b="0" i="0" dirty="0" err="1">
                <a:effectLst/>
                <a:latin typeface="Arial" panose="020B0604020202020204" pitchFamily="34" charset="0"/>
              </a:rPr>
              <a:t>Husrav</a:t>
            </a:r>
            <a:r>
              <a:rPr lang="cs-CZ" b="0" i="0" dirty="0">
                <a:effectLst/>
                <a:latin typeface="Arial" panose="020B0604020202020204" pitchFamily="34" charset="0"/>
              </a:rPr>
              <a:t> vypravil do </a:t>
            </a:r>
            <a:r>
              <a:rPr lang="cs-CZ" b="0" i="0" dirty="0" err="1">
                <a:effectLst/>
                <a:latin typeface="Arial" panose="020B0604020202020204" pitchFamily="34" charset="0"/>
              </a:rPr>
              <a:t>Laziky</a:t>
            </a:r>
            <a:r>
              <a:rPr lang="cs-CZ" b="0" i="0" dirty="0">
                <a:effectLst/>
                <a:latin typeface="Arial" panose="020B0604020202020204" pitchFamily="34" charset="0"/>
              </a:rPr>
              <a:t>, kde se zmocnil římské pevnosti Petra, čímž si zabezpečil kavkazské průsmyky a strategicky důležitý přístup k </a:t>
            </a:r>
            <a:r>
              <a:rPr lang="cs-CZ" dirty="0">
                <a:latin typeface="Arial" panose="020B0604020202020204" pitchFamily="34" charset="0"/>
              </a:rPr>
              <a:t>Černému moři </a:t>
            </a:r>
          </a:p>
          <a:p>
            <a:pPr algn="l"/>
            <a:r>
              <a:rPr lang="cs-CZ" b="0" i="0" dirty="0">
                <a:solidFill>
                  <a:srgbClr val="202122"/>
                </a:solidFill>
                <a:effectLst/>
                <a:latin typeface="Arial" panose="020B0604020202020204" pitchFamily="34" charset="0"/>
              </a:rPr>
              <a:t>V roce 545 se Justiniánovi podařilo sjednat s </a:t>
            </a:r>
            <a:r>
              <a:rPr lang="cs-CZ" b="0" i="0" dirty="0" err="1">
                <a:solidFill>
                  <a:srgbClr val="202122"/>
                </a:solidFill>
                <a:effectLst/>
                <a:latin typeface="Arial" panose="020B0604020202020204" pitchFamily="34" charset="0"/>
              </a:rPr>
              <a:t>Husravem</a:t>
            </a:r>
            <a:r>
              <a:rPr lang="cs-CZ" b="0" i="0" dirty="0">
                <a:solidFill>
                  <a:srgbClr val="202122"/>
                </a:solidFill>
                <a:effectLst/>
                <a:latin typeface="Arial" panose="020B0604020202020204" pitchFamily="34" charset="0"/>
              </a:rPr>
              <a:t> pětileté příměří za cenu 2000 liber zlata. Zápas o </a:t>
            </a:r>
            <a:r>
              <a:rPr lang="cs-CZ" b="0" i="0" dirty="0" err="1">
                <a:solidFill>
                  <a:srgbClr val="202122"/>
                </a:solidFill>
                <a:effectLst/>
                <a:latin typeface="Arial" panose="020B0604020202020204" pitchFamily="34" charset="0"/>
              </a:rPr>
              <a:t>Laziku</a:t>
            </a:r>
            <a:r>
              <a:rPr lang="cs-CZ" b="0" i="0" dirty="0">
                <a:solidFill>
                  <a:srgbClr val="202122"/>
                </a:solidFill>
                <a:effectLst/>
                <a:latin typeface="Arial" panose="020B0604020202020204" pitchFamily="34" charset="0"/>
              </a:rPr>
              <a:t> se nadále odehrával a trval až do roku 557. Obě strany vyčerpané vzájemným nerozhodným válčením se uchýlily k zdlouhavému vyjednávání zakončenému v r. 561. </a:t>
            </a:r>
          </a:p>
          <a:p>
            <a:pPr algn="l"/>
            <a:r>
              <a:rPr lang="cs-CZ" b="0" i="0" dirty="0">
                <a:solidFill>
                  <a:srgbClr val="202122"/>
                </a:solidFill>
                <a:effectLst/>
                <a:latin typeface="Arial" panose="020B0604020202020204" pitchFamily="34" charset="0"/>
              </a:rPr>
              <a:t>Na základě padesátileté mírové smlouvy, Peršané uznali římský protektorát nad </a:t>
            </a:r>
            <a:r>
              <a:rPr lang="cs-CZ" b="0" i="0" dirty="0" err="1">
                <a:solidFill>
                  <a:srgbClr val="202122"/>
                </a:solidFill>
                <a:effectLst/>
                <a:latin typeface="Arial" panose="020B0604020202020204" pitchFamily="34" charset="0"/>
              </a:rPr>
              <a:t>Lazikou</a:t>
            </a:r>
            <a:r>
              <a:rPr lang="cs-CZ" b="0" i="0" dirty="0">
                <a:solidFill>
                  <a:srgbClr val="202122"/>
                </a:solidFill>
                <a:effectLst/>
                <a:latin typeface="Arial" panose="020B0604020202020204" pitchFamily="34" charset="0"/>
              </a:rPr>
              <a:t>. Justinián tudíž dokázal uhájit svoji východní hranici, ačkoli se zavázal odvádět králi každoroční tribut ve výši více než 400 liber zlata</a:t>
            </a:r>
          </a:p>
          <a:p>
            <a:endParaRPr lang="cs-CZ" dirty="0"/>
          </a:p>
        </p:txBody>
      </p:sp>
    </p:spTree>
    <p:extLst>
      <p:ext uri="{BB962C8B-B14F-4D97-AF65-F5344CB8AC3E}">
        <p14:creationId xmlns:p14="http://schemas.microsoft.com/office/powerpoint/2010/main" val="3656796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C9173D-10E6-4537-A34A-14287EFD3230}"/>
              </a:ext>
            </a:extLst>
          </p:cNvPr>
          <p:cNvSpPr>
            <a:spLocks noGrp="1"/>
          </p:cNvSpPr>
          <p:nvPr>
            <p:ph type="title"/>
          </p:nvPr>
        </p:nvSpPr>
        <p:spPr/>
        <p:txBody>
          <a:bodyPr/>
          <a:lstStyle/>
          <a:p>
            <a:r>
              <a:rPr lang="cs-CZ" dirty="0"/>
              <a:t>Rozdělení císařství – otázka </a:t>
            </a:r>
            <a:r>
              <a:rPr lang="cs-CZ" dirty="0" err="1"/>
              <a:t>nastupnictví</a:t>
            </a:r>
            <a:endParaRPr lang="cs-CZ" dirty="0"/>
          </a:p>
        </p:txBody>
      </p:sp>
      <p:sp>
        <p:nvSpPr>
          <p:cNvPr id="3" name="Zástupný obsah 2">
            <a:extLst>
              <a:ext uri="{FF2B5EF4-FFF2-40B4-BE49-F238E27FC236}">
                <a16:creationId xmlns:a16="http://schemas.microsoft.com/office/drawing/2014/main" id="{D1CF1F66-096C-4EF3-B4DB-8C412B93B59D}"/>
              </a:ext>
            </a:extLst>
          </p:cNvPr>
          <p:cNvSpPr>
            <a:spLocks noGrp="1"/>
          </p:cNvSpPr>
          <p:nvPr>
            <p:ph idx="1"/>
          </p:nvPr>
        </p:nvSpPr>
        <p:spPr/>
        <p:txBody>
          <a:bodyPr>
            <a:normAutofit fontScale="85000" lnSpcReduction="20000"/>
          </a:bodyPr>
          <a:lstStyle/>
          <a:p>
            <a:pPr algn="just"/>
            <a:r>
              <a:rPr lang="cs-CZ" dirty="0">
                <a:solidFill>
                  <a:srgbClr val="525252"/>
                </a:solidFill>
                <a:latin typeface="Times New Roman" panose="02020603050405020304" pitchFamily="18" charset="0"/>
              </a:rPr>
              <a:t>N</a:t>
            </a:r>
            <a:r>
              <a:rPr lang="cs-CZ" b="0" i="0" dirty="0">
                <a:solidFill>
                  <a:srgbClr val="525252"/>
                </a:solidFill>
                <a:effectLst/>
                <a:latin typeface="Times New Roman" panose="02020603050405020304" pitchFamily="18" charset="0"/>
              </a:rPr>
              <a:t>astartování několika jevů, které v důsledku způsobily rozpad západořímské říše osmdesát let po smrti Theodosia. </a:t>
            </a:r>
            <a:endParaRPr lang="cs-CZ" dirty="0">
              <a:solidFill>
                <a:srgbClr val="525252"/>
              </a:solidFill>
              <a:latin typeface="Times New Roman" panose="02020603050405020304" pitchFamily="18" charset="0"/>
            </a:endParaRPr>
          </a:p>
          <a:p>
            <a:pPr algn="just"/>
            <a:r>
              <a:rPr lang="cs-CZ" dirty="0">
                <a:latin typeface="Times New Roman" panose="02020603050405020304" pitchFamily="18" charset="0"/>
              </a:rPr>
              <a:t>Západní říše zanikla</a:t>
            </a:r>
            <a:r>
              <a:rPr lang="cs-CZ" b="0" i="0" dirty="0">
                <a:solidFill>
                  <a:srgbClr val="525252"/>
                </a:solidFill>
                <a:effectLst/>
                <a:latin typeface="Times New Roman" panose="02020603050405020304" pitchFamily="18" charset="0"/>
              </a:rPr>
              <a:t>, protože podlehla vnějším nepřátelům. </a:t>
            </a:r>
            <a:r>
              <a:rPr lang="cs-CZ" dirty="0">
                <a:solidFill>
                  <a:srgbClr val="525252"/>
                </a:solidFill>
                <a:latin typeface="Times New Roman" panose="02020603050405020304" pitchFamily="18" charset="0"/>
              </a:rPr>
              <a:t>C</a:t>
            </a:r>
            <a:r>
              <a:rPr lang="cs-CZ" b="0" i="0" dirty="0">
                <a:solidFill>
                  <a:srgbClr val="525252"/>
                </a:solidFill>
                <a:effectLst/>
                <a:latin typeface="Times New Roman" panose="02020603050405020304" pitchFamily="18" charset="0"/>
              </a:rPr>
              <a:t>elý západní svět beznadějně rozpolcený a nejednotný, aby mohl odolat tlaku barbarů.</a:t>
            </a:r>
            <a:endParaRPr lang="cs-CZ" dirty="0">
              <a:solidFill>
                <a:srgbClr val="525252"/>
              </a:solidFill>
              <a:latin typeface="Times New Roman" panose="02020603050405020304" pitchFamily="18" charset="0"/>
            </a:endParaRPr>
          </a:p>
          <a:p>
            <a:pPr algn="just"/>
            <a:r>
              <a:rPr lang="cs-CZ" dirty="0">
                <a:solidFill>
                  <a:srgbClr val="525252"/>
                </a:solidFill>
                <a:latin typeface="Times New Roman" panose="02020603050405020304" pitchFamily="18" charset="0"/>
              </a:rPr>
              <a:t>P</a:t>
            </a:r>
            <a:r>
              <a:rPr lang="cs-CZ" b="0" i="0" dirty="0">
                <a:solidFill>
                  <a:srgbClr val="525252"/>
                </a:solidFill>
                <a:effectLst/>
                <a:latin typeface="Times New Roman" panose="02020603050405020304" pitchFamily="18" charset="0"/>
              </a:rPr>
              <a:t>anovník nebyl schopen zvládat své vojevůdce - Římané nedokázali vymyslet žádný nový styl nástupnictví, který by lépe říši ochránil před touhou po moci ze strany vojáků. Naopak, problém se ještě zhoršoval. Za dynastie </a:t>
            </a:r>
            <a:r>
              <a:rPr lang="cs-CZ" b="0" i="0" dirty="0" err="1">
                <a:solidFill>
                  <a:srgbClr val="525252"/>
                </a:solidFill>
                <a:effectLst/>
                <a:latin typeface="Times New Roman" panose="02020603050405020304" pitchFamily="18" charset="0"/>
              </a:rPr>
              <a:t>Valentiniana</a:t>
            </a:r>
            <a:r>
              <a:rPr lang="cs-CZ" b="0" i="0" dirty="0">
                <a:solidFill>
                  <a:srgbClr val="525252"/>
                </a:solidFill>
                <a:effectLst/>
                <a:latin typeface="Times New Roman" panose="02020603050405020304" pitchFamily="18" charset="0"/>
              </a:rPr>
              <a:t> I. se po trůnu vrhlo až třináct mužů mimo jeho rod. Většinou to pak byli vojevůdci.</a:t>
            </a:r>
          </a:p>
          <a:p>
            <a:pPr algn="just"/>
            <a:r>
              <a:rPr lang="cs-CZ" b="0" i="0" dirty="0">
                <a:solidFill>
                  <a:srgbClr val="525252"/>
                </a:solidFill>
                <a:effectLst/>
                <a:latin typeface="Times New Roman" panose="02020603050405020304" pitchFamily="18" charset="0"/>
              </a:rPr>
              <a:t>Posledních let trvání západní říše totiž zavládl režim, ve kterém byli i právoplatní císaři pouhou figurkou v rukou mocných germánských velitelů armád. Ti pak měnili své koně neskutečně často a z římské neschopnosti zajistit pokojné nástupnictví se stal jeden z hlavních důvodů pádu říše.</a:t>
            </a:r>
          </a:p>
          <a:p>
            <a:endParaRPr lang="cs-CZ" dirty="0"/>
          </a:p>
        </p:txBody>
      </p:sp>
    </p:spTree>
    <p:extLst>
      <p:ext uri="{BB962C8B-B14F-4D97-AF65-F5344CB8AC3E}">
        <p14:creationId xmlns:p14="http://schemas.microsoft.com/office/powerpoint/2010/main" val="1205040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0CFC35-19DF-4616-B37B-E58CDFFB81EA}"/>
              </a:ext>
            </a:extLst>
          </p:cNvPr>
          <p:cNvSpPr>
            <a:spLocks noGrp="1"/>
          </p:cNvSpPr>
          <p:nvPr>
            <p:ph type="title"/>
          </p:nvPr>
        </p:nvSpPr>
        <p:spPr/>
        <p:txBody>
          <a:bodyPr/>
          <a:lstStyle/>
          <a:p>
            <a:r>
              <a:rPr lang="cs-CZ" dirty="0"/>
              <a:t>Válka na západ</a:t>
            </a:r>
          </a:p>
        </p:txBody>
      </p:sp>
      <p:sp>
        <p:nvSpPr>
          <p:cNvPr id="3" name="Zástupný obsah 2">
            <a:extLst>
              <a:ext uri="{FF2B5EF4-FFF2-40B4-BE49-F238E27FC236}">
                <a16:creationId xmlns:a16="http://schemas.microsoft.com/office/drawing/2014/main" id="{44522985-7DAA-4239-9012-223BA67F50B7}"/>
              </a:ext>
            </a:extLst>
          </p:cNvPr>
          <p:cNvSpPr>
            <a:spLocks noGrp="1"/>
          </p:cNvSpPr>
          <p:nvPr>
            <p:ph idx="1"/>
          </p:nvPr>
        </p:nvSpPr>
        <p:spPr/>
        <p:txBody>
          <a:bodyPr>
            <a:normAutofit fontScale="77500" lnSpcReduction="20000"/>
          </a:bodyPr>
          <a:lstStyle/>
          <a:p>
            <a:r>
              <a:rPr lang="cs-CZ" b="0" i="0" dirty="0">
                <a:solidFill>
                  <a:srgbClr val="202122"/>
                </a:solidFill>
                <a:effectLst/>
                <a:latin typeface="Arial" panose="020B0604020202020204" pitchFamily="34" charset="0"/>
              </a:rPr>
              <a:t>R. 540 obsazením Ravenny a zajetím ostrogótského krále </a:t>
            </a:r>
            <a:r>
              <a:rPr lang="cs-CZ" b="0" i="0" dirty="0" err="1">
                <a:solidFill>
                  <a:srgbClr val="202122"/>
                </a:solidFill>
                <a:effectLst/>
                <a:latin typeface="Arial" panose="020B0604020202020204" pitchFamily="34" charset="0"/>
              </a:rPr>
              <a:t>Vitigise</a:t>
            </a:r>
            <a:r>
              <a:rPr lang="cs-CZ" b="0" i="0" dirty="0">
                <a:solidFill>
                  <a:srgbClr val="202122"/>
                </a:solidFill>
                <a:effectLst/>
                <a:latin typeface="Arial" panose="020B0604020202020204" pitchFamily="34" charset="0"/>
              </a:rPr>
              <a:t> konflikt na Apeninském poloostrově zdánlivě skončil. </a:t>
            </a:r>
          </a:p>
          <a:p>
            <a:r>
              <a:rPr lang="cs-CZ" dirty="0">
                <a:solidFill>
                  <a:srgbClr val="202122"/>
                </a:solidFill>
                <a:latin typeface="Arial" panose="020B0604020202020204" pitchFamily="34" charset="0"/>
              </a:rPr>
              <a:t>Následovala </a:t>
            </a:r>
            <a:r>
              <a:rPr lang="cs-CZ" b="0" i="0" dirty="0">
                <a:solidFill>
                  <a:srgbClr val="202122"/>
                </a:solidFill>
                <a:effectLst/>
                <a:latin typeface="Arial" panose="020B0604020202020204" pitchFamily="34" charset="0"/>
              </a:rPr>
              <a:t>druhá, ničivější fáze gótské války. Do čela odboje se postavil </a:t>
            </a:r>
            <a:r>
              <a:rPr lang="cs-CZ" dirty="0" err="1">
                <a:latin typeface="Arial" panose="020B0604020202020204" pitchFamily="34" charset="0"/>
              </a:rPr>
              <a:t>Totila</a:t>
            </a:r>
            <a:r>
              <a:rPr lang="cs-CZ" dirty="0">
                <a:solidFill>
                  <a:srgbClr val="202122"/>
                </a:solidFill>
                <a:latin typeface="Arial" panose="020B0604020202020204" pitchFamily="34" charset="0"/>
              </a:rPr>
              <a:t>,</a:t>
            </a:r>
            <a:r>
              <a:rPr lang="cs-CZ" b="0" i="0" dirty="0">
                <a:solidFill>
                  <a:srgbClr val="202122"/>
                </a:solidFill>
                <a:effectLst/>
                <a:latin typeface="Arial" panose="020B0604020202020204" pitchFamily="34" charset="0"/>
              </a:rPr>
              <a:t> zdatný a energický vojevůdce usilujícího získat na svoji stranu italské obyvatelstvo, sužováno útiskem Justiniánových výběrčích daní a drancováním východořímských vojáků, demoralizovaných opožděným vyplácením žoldu a nejednotným velením.</a:t>
            </a:r>
            <a:endParaRPr lang="cs-CZ" b="0" i="0" baseline="30000" dirty="0">
              <a:solidFill>
                <a:srgbClr val="0B0080"/>
              </a:solidFill>
              <a:effectLst/>
              <a:latin typeface="Arial" panose="020B0604020202020204" pitchFamily="34" charset="0"/>
            </a:endParaRPr>
          </a:p>
          <a:p>
            <a:r>
              <a:rPr lang="cs-CZ" b="0" i="0" dirty="0">
                <a:solidFill>
                  <a:srgbClr val="202122"/>
                </a:solidFill>
                <a:effectLst/>
                <a:latin typeface="Arial" panose="020B0604020202020204" pitchFamily="34" charset="0"/>
              </a:rPr>
              <a:t>Svým sociálním programem si </a:t>
            </a:r>
            <a:r>
              <a:rPr lang="cs-CZ" b="0" i="0" dirty="0" err="1">
                <a:solidFill>
                  <a:srgbClr val="202122"/>
                </a:solidFill>
                <a:effectLst/>
                <a:latin typeface="Arial" panose="020B0604020202020204" pitchFamily="34" charset="0"/>
              </a:rPr>
              <a:t>Totila</a:t>
            </a:r>
            <a:r>
              <a:rPr lang="cs-CZ" b="0" i="0" dirty="0">
                <a:solidFill>
                  <a:srgbClr val="202122"/>
                </a:solidFill>
                <a:effectLst/>
                <a:latin typeface="Arial" panose="020B0604020202020204" pitchFamily="34" charset="0"/>
              </a:rPr>
              <a:t> naklonil nižší vrstvy italské společnosti a propouštěnými otroky rozmnožil zástupy své armády.</a:t>
            </a:r>
            <a:r>
              <a:rPr lang="cs-CZ" b="0" i="0" baseline="30000" dirty="0">
                <a:solidFill>
                  <a:srgbClr val="0B0080"/>
                </a:solidFill>
                <a:effectLst/>
                <a:latin typeface="Arial" panose="020B0604020202020204" pitchFamily="34" charset="0"/>
              </a:rPr>
              <a:t> </a:t>
            </a:r>
            <a:r>
              <a:rPr lang="cs-CZ" b="0" i="0" dirty="0">
                <a:solidFill>
                  <a:srgbClr val="202122"/>
                </a:solidFill>
                <a:effectLst/>
                <a:latin typeface="Arial" panose="020B0604020202020204" pitchFamily="34" charset="0"/>
              </a:rPr>
              <a:t>V roce 542 se Justinián rozhodl skoncovat s Ostrogóty a odeslal na Apeninský poloostrov potřebné posily. </a:t>
            </a:r>
            <a:r>
              <a:rPr lang="cs-CZ" b="0" i="0" dirty="0" err="1">
                <a:solidFill>
                  <a:srgbClr val="202122"/>
                </a:solidFill>
                <a:effectLst/>
                <a:latin typeface="Arial" panose="020B0604020202020204" pitchFamily="34" charset="0"/>
              </a:rPr>
              <a:t>Totila</a:t>
            </a:r>
            <a:r>
              <a:rPr lang="cs-CZ" b="0" i="0" dirty="0">
                <a:solidFill>
                  <a:srgbClr val="202122"/>
                </a:solidFill>
                <a:effectLst/>
                <a:latin typeface="Arial" panose="020B0604020202020204" pitchFamily="34" charset="0"/>
              </a:rPr>
              <a:t> ovšem opakovaně porazil početně silnější Římany, kteří se stáhli za hradby měst, čehož </a:t>
            </a:r>
            <a:r>
              <a:rPr lang="cs-CZ" b="0" i="0" dirty="0" err="1">
                <a:solidFill>
                  <a:srgbClr val="202122"/>
                </a:solidFill>
                <a:effectLst/>
                <a:latin typeface="Arial" panose="020B0604020202020204" pitchFamily="34" charset="0"/>
              </a:rPr>
              <a:t>Totila</a:t>
            </a:r>
            <a:r>
              <a:rPr lang="cs-CZ" b="0" i="0" dirty="0">
                <a:solidFill>
                  <a:srgbClr val="202122"/>
                </a:solidFill>
                <a:effectLst/>
                <a:latin typeface="Arial" panose="020B0604020202020204" pitchFamily="34" charset="0"/>
              </a:rPr>
              <a:t> využil k výpravě na jih, kde na jaře 543 Ostrogóti obsadili Neapol.</a:t>
            </a:r>
            <a:endParaRPr lang="cs-CZ" b="0" i="0" baseline="30000" dirty="0">
              <a:solidFill>
                <a:srgbClr val="0B0080"/>
              </a:solidFill>
              <a:effectLst/>
              <a:latin typeface="Arial" panose="020B0604020202020204" pitchFamily="34" charset="0"/>
            </a:endParaRPr>
          </a:p>
          <a:p>
            <a:r>
              <a:rPr lang="cs-CZ" b="0" i="0" dirty="0">
                <a:solidFill>
                  <a:srgbClr val="202122"/>
                </a:solidFill>
                <a:effectLst/>
                <a:latin typeface="Arial" panose="020B0604020202020204" pitchFamily="34" charset="0"/>
              </a:rPr>
              <a:t>S výjimkou Ravenny, Říma a několika měst na pobřeží se pod jejich kontrolou nacházela většina Itálie</a:t>
            </a:r>
            <a:endParaRPr lang="cs-CZ" dirty="0"/>
          </a:p>
        </p:txBody>
      </p:sp>
    </p:spTree>
    <p:extLst>
      <p:ext uri="{BB962C8B-B14F-4D97-AF65-F5344CB8AC3E}">
        <p14:creationId xmlns:p14="http://schemas.microsoft.com/office/powerpoint/2010/main" val="3434958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1DBF9A-E389-404F-9E54-2808CD1C2123}"/>
              </a:ext>
            </a:extLst>
          </p:cNvPr>
          <p:cNvSpPr>
            <a:spLocks noGrp="1"/>
          </p:cNvSpPr>
          <p:nvPr>
            <p:ph type="title"/>
          </p:nvPr>
        </p:nvSpPr>
        <p:spPr/>
        <p:txBody>
          <a:bodyPr/>
          <a:lstStyle/>
          <a:p>
            <a:r>
              <a:rPr lang="cs-CZ" dirty="0"/>
              <a:t>Získání Italie, jižního Španělska a severní Afriky</a:t>
            </a:r>
          </a:p>
        </p:txBody>
      </p:sp>
      <p:sp>
        <p:nvSpPr>
          <p:cNvPr id="3" name="Zástupný obsah 2">
            <a:extLst>
              <a:ext uri="{FF2B5EF4-FFF2-40B4-BE49-F238E27FC236}">
                <a16:creationId xmlns:a16="http://schemas.microsoft.com/office/drawing/2014/main" id="{13AA3DDE-5A33-4052-B626-BFE2EAF73290}"/>
              </a:ext>
            </a:extLst>
          </p:cNvPr>
          <p:cNvSpPr>
            <a:spLocks noGrp="1"/>
          </p:cNvSpPr>
          <p:nvPr>
            <p:ph sz="half" idx="1"/>
          </p:nvPr>
        </p:nvSpPr>
        <p:spPr/>
        <p:txBody>
          <a:bodyPr>
            <a:normAutofit fontScale="70000" lnSpcReduction="20000"/>
          </a:bodyPr>
          <a:lstStyle/>
          <a:p>
            <a:r>
              <a:rPr lang="cs-CZ" b="0" i="0" dirty="0">
                <a:solidFill>
                  <a:srgbClr val="202122"/>
                </a:solidFill>
                <a:effectLst/>
                <a:latin typeface="Arial" panose="020B0604020202020204" pitchFamily="34" charset="0"/>
              </a:rPr>
              <a:t> Pacifikace Berberů v Africe a mír s Peršany umožnily císaři, aby v roce 552 organizoval nové tažení pod vedením </a:t>
            </a:r>
            <a:r>
              <a:rPr lang="cs-CZ" dirty="0" err="1">
                <a:latin typeface="Arial" panose="020B0604020202020204" pitchFamily="34" charset="0"/>
              </a:rPr>
              <a:t>Narsa</a:t>
            </a:r>
            <a:r>
              <a:rPr lang="cs-CZ" b="0" i="0" dirty="0">
                <a:effectLst/>
                <a:latin typeface="Arial" panose="020B0604020202020204" pitchFamily="34" charset="0"/>
              </a:rPr>
              <a:t>, který dorazil do Itálie s neméně než 30 000 muži. </a:t>
            </a:r>
          </a:p>
          <a:p>
            <a:r>
              <a:rPr lang="cs-CZ" b="0" i="0" dirty="0">
                <a:effectLst/>
                <a:latin typeface="Arial" panose="020B0604020202020204" pitchFamily="34" charset="0"/>
              </a:rPr>
              <a:t>Koncem června se střetl s </a:t>
            </a:r>
            <a:r>
              <a:rPr lang="cs-CZ" b="0" i="0" dirty="0" err="1">
                <a:effectLst/>
                <a:latin typeface="Arial" panose="020B0604020202020204" pitchFamily="34" charset="0"/>
              </a:rPr>
              <a:t>Totilovým</a:t>
            </a:r>
            <a:r>
              <a:rPr lang="cs-CZ" b="0" i="0" dirty="0">
                <a:effectLst/>
                <a:latin typeface="Arial" panose="020B0604020202020204" pitchFamily="34" charset="0"/>
              </a:rPr>
              <a:t> vojskem v </a:t>
            </a:r>
            <a:r>
              <a:rPr lang="cs-CZ" dirty="0">
                <a:latin typeface="Arial" panose="020B0604020202020204" pitchFamily="34" charset="0"/>
              </a:rPr>
              <a:t>bitvě u Busta </a:t>
            </a:r>
            <a:r>
              <a:rPr lang="cs-CZ" dirty="0" err="1">
                <a:latin typeface="Arial" panose="020B0604020202020204" pitchFamily="34" charset="0"/>
              </a:rPr>
              <a:t>Gallorum</a:t>
            </a:r>
            <a:r>
              <a:rPr lang="cs-CZ" b="0" i="0" dirty="0">
                <a:effectLst/>
                <a:latin typeface="Arial" panose="020B0604020202020204" pitchFamily="34" charset="0"/>
              </a:rPr>
              <a:t>, v níž ostrogótský král nalezl porážku a smrt. Po svém vítězství </a:t>
            </a:r>
            <a:r>
              <a:rPr lang="cs-CZ" b="0" i="0" dirty="0" err="1">
                <a:effectLst/>
                <a:latin typeface="Arial" panose="020B0604020202020204" pitchFamily="34" charset="0"/>
              </a:rPr>
              <a:t>Narses</a:t>
            </a:r>
            <a:r>
              <a:rPr lang="cs-CZ" b="0" i="0" dirty="0">
                <a:effectLst/>
                <a:latin typeface="Arial" panose="020B0604020202020204" pitchFamily="34" charset="0"/>
              </a:rPr>
              <a:t> opanoval Řím a pokračoval do </a:t>
            </a:r>
            <a:r>
              <a:rPr lang="cs-CZ" dirty="0" err="1">
                <a:latin typeface="Arial" panose="020B0604020202020204" pitchFamily="34" charset="0"/>
              </a:rPr>
              <a:t>Kampánie</a:t>
            </a:r>
            <a:r>
              <a:rPr lang="cs-CZ" b="0" i="0" dirty="0">
                <a:effectLst/>
                <a:latin typeface="Arial" panose="020B0604020202020204" pitchFamily="34" charset="0"/>
              </a:rPr>
              <a:t>. </a:t>
            </a:r>
          </a:p>
          <a:p>
            <a:r>
              <a:rPr lang="cs-CZ" b="0" i="0" dirty="0">
                <a:effectLst/>
                <a:latin typeface="Arial" panose="020B0604020202020204" pitchFamily="34" charset="0"/>
              </a:rPr>
              <a:t>Itálie byla znovu začleněna do římské říše, ovšem sotva tři roky po Justiniánově úmrtí sem vpadli </a:t>
            </a:r>
            <a:r>
              <a:rPr lang="cs-CZ" dirty="0">
                <a:latin typeface="Arial" panose="020B0604020202020204" pitchFamily="34" charset="0"/>
              </a:rPr>
              <a:t>Langobardi</a:t>
            </a:r>
            <a:r>
              <a:rPr lang="cs-CZ" b="0" i="0" dirty="0">
                <a:effectLst/>
                <a:latin typeface="Arial" panose="020B0604020202020204" pitchFamily="34" charset="0"/>
              </a:rPr>
              <a:t> a postupně okupovali většinu této země.</a:t>
            </a:r>
            <a:endParaRPr lang="cs-CZ" dirty="0"/>
          </a:p>
        </p:txBody>
      </p:sp>
      <p:pic>
        <p:nvPicPr>
          <p:cNvPr id="5122" name="Picture 2">
            <a:extLst>
              <a:ext uri="{FF2B5EF4-FFF2-40B4-BE49-F238E27FC236}">
                <a16:creationId xmlns:a16="http://schemas.microsoft.com/office/drawing/2014/main" id="{5BB7E837-9897-4438-9296-8A03DAD9DE7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099519" y="2197916"/>
            <a:ext cx="5896738" cy="3020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16369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0D7B8B5A-2EBF-46D0-ADE7-3E3792CBC113}"/>
              </a:ext>
            </a:extLst>
          </p:cNvPr>
          <p:cNvSpPr>
            <a:spLocks noGrp="1"/>
          </p:cNvSpPr>
          <p:nvPr>
            <p:ph type="title"/>
          </p:nvPr>
        </p:nvSpPr>
        <p:spPr/>
        <p:txBody>
          <a:bodyPr/>
          <a:lstStyle/>
          <a:p>
            <a:r>
              <a:rPr lang="cs-CZ" dirty="0"/>
              <a:t>Hodnocení</a:t>
            </a:r>
          </a:p>
        </p:txBody>
      </p:sp>
      <p:sp>
        <p:nvSpPr>
          <p:cNvPr id="6" name="Zástupný obsah 5">
            <a:extLst>
              <a:ext uri="{FF2B5EF4-FFF2-40B4-BE49-F238E27FC236}">
                <a16:creationId xmlns:a16="http://schemas.microsoft.com/office/drawing/2014/main" id="{913684BF-0BFB-4369-A9F1-CED0CBF2EB67}"/>
              </a:ext>
            </a:extLst>
          </p:cNvPr>
          <p:cNvSpPr>
            <a:spLocks noGrp="1"/>
          </p:cNvSpPr>
          <p:nvPr>
            <p:ph idx="1"/>
          </p:nvPr>
        </p:nvSpPr>
        <p:spPr/>
        <p:txBody>
          <a:bodyPr>
            <a:normAutofit fontScale="85000" lnSpcReduction="20000"/>
          </a:bodyPr>
          <a:lstStyle/>
          <a:p>
            <a:r>
              <a:rPr lang="cs-CZ" b="0" i="0" dirty="0">
                <a:solidFill>
                  <a:srgbClr val="202122"/>
                </a:solidFill>
                <a:effectLst/>
                <a:latin typeface="Arial" panose="020B0604020202020204" pitchFamily="34" charset="0"/>
              </a:rPr>
              <a:t>Justinián se netěšil oblibě svých poddaných kvůli nadměrnému daňovému útisku, soustavnému válčení a poměrně netolerantní náboženské politice. </a:t>
            </a:r>
          </a:p>
          <a:p>
            <a:r>
              <a:rPr lang="cs-CZ" b="0" i="0" dirty="0">
                <a:solidFill>
                  <a:srgbClr val="202122"/>
                </a:solidFill>
                <a:effectLst/>
                <a:latin typeface="Arial" panose="020B0604020202020204" pitchFamily="34" charset="0"/>
              </a:rPr>
              <a:t>navzdory objektivním překážkám nepolevil ve svém odhodlání a nakonec dosáhl nad Góty vítězství. Tento úspěch, jakkoli draze vykoupený, lze přičíst císařovým schopnostem a zdatnosti jeho velitelů a ministrů. </a:t>
            </a:r>
          </a:p>
          <a:p>
            <a:r>
              <a:rPr lang="cs-CZ" b="0" i="0" dirty="0">
                <a:solidFill>
                  <a:srgbClr val="202122"/>
                </a:solidFill>
                <a:effectLst/>
                <a:latin typeface="Arial" panose="020B0604020202020204" pitchFamily="34" charset="0"/>
              </a:rPr>
              <a:t>Justinián označován za posledního římského císaře a současně je řazen k nejvýznačnějším pozdně antickým panovníkům společně s </a:t>
            </a:r>
            <a:r>
              <a:rPr lang="cs-CZ" dirty="0" err="1">
                <a:latin typeface="Arial" panose="020B0604020202020204" pitchFamily="34" charset="0"/>
              </a:rPr>
              <a:t>Diocletianem</a:t>
            </a:r>
            <a:r>
              <a:rPr lang="cs-CZ" b="0" i="0" dirty="0">
                <a:effectLst/>
                <a:latin typeface="Arial" panose="020B0604020202020204" pitchFamily="34" charset="0"/>
              </a:rPr>
              <a:t> a </a:t>
            </a:r>
            <a:r>
              <a:rPr lang="cs-CZ" dirty="0">
                <a:latin typeface="Arial" panose="020B0604020202020204" pitchFamily="34" charset="0"/>
              </a:rPr>
              <a:t>Konstantinem</a:t>
            </a:r>
            <a:r>
              <a:rPr lang="cs-CZ" b="0" i="0" dirty="0">
                <a:effectLst/>
                <a:latin typeface="Arial" panose="020B0604020202020204" pitchFamily="34" charset="0"/>
              </a:rPr>
              <a:t>. </a:t>
            </a:r>
          </a:p>
          <a:p>
            <a:r>
              <a:rPr lang="cs-CZ" b="0" i="0" dirty="0">
                <a:effectLst/>
                <a:latin typeface="Arial" panose="020B0604020202020204" pitchFamily="34" charset="0"/>
              </a:rPr>
              <a:t>Na ně navázal utužováním </a:t>
            </a:r>
            <a:r>
              <a:rPr lang="cs-CZ" dirty="0">
                <a:latin typeface="Arial" panose="020B0604020202020204" pitchFamily="34" charset="0"/>
              </a:rPr>
              <a:t>autokratické</a:t>
            </a:r>
            <a:r>
              <a:rPr lang="cs-CZ" b="0" i="0" dirty="0">
                <a:effectLst/>
                <a:latin typeface="Arial" panose="020B0604020202020204" pitchFamily="34" charset="0"/>
              </a:rPr>
              <a:t> </a:t>
            </a:r>
            <a:r>
              <a:rPr lang="cs-CZ" b="0" i="0" dirty="0">
                <a:solidFill>
                  <a:srgbClr val="202122"/>
                </a:solidFill>
                <a:effectLst/>
                <a:latin typeface="Arial" panose="020B0604020202020204" pitchFamily="34" charset="0"/>
              </a:rPr>
              <a:t>povahy císařství, téměř absolutním ztotožněním své vůle s právem a zdůrazňováním své předurčenosti vládnout dané mu Bohem. </a:t>
            </a:r>
          </a:p>
          <a:p>
            <a:r>
              <a:rPr lang="cs-CZ" b="0" i="0" dirty="0">
                <a:solidFill>
                  <a:srgbClr val="202122"/>
                </a:solidFill>
                <a:effectLst/>
                <a:latin typeface="Arial" panose="020B0604020202020204" pitchFamily="34" charset="0"/>
              </a:rPr>
              <a:t>Východořímská říše zachovávající si v momentě Justiniánova nástupu svůj dosud římský charakter nakročila k nové fázi svých dějin. Pozdně antický svět se zvolna chýlil ke svému konci</a:t>
            </a:r>
            <a:endParaRPr lang="cs-CZ" dirty="0"/>
          </a:p>
        </p:txBody>
      </p:sp>
    </p:spTree>
    <p:extLst>
      <p:ext uri="{BB962C8B-B14F-4D97-AF65-F5344CB8AC3E}">
        <p14:creationId xmlns:p14="http://schemas.microsoft.com/office/powerpoint/2010/main" val="1303899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2AEEA2-83B3-4F7D-917D-5751983FB6DD}"/>
              </a:ext>
            </a:extLst>
          </p:cNvPr>
          <p:cNvSpPr>
            <a:spLocks noGrp="1"/>
          </p:cNvSpPr>
          <p:nvPr>
            <p:ph type="title"/>
          </p:nvPr>
        </p:nvSpPr>
        <p:spPr/>
        <p:txBody>
          <a:bodyPr/>
          <a:lstStyle/>
          <a:p>
            <a:r>
              <a:rPr lang="cs-CZ" b="0" i="0" dirty="0">
                <a:solidFill>
                  <a:srgbClr val="525252"/>
                </a:solidFill>
                <a:effectLst/>
                <a:latin typeface="Times New Roman" panose="02020603050405020304" pitchFamily="18" charset="0"/>
              </a:rPr>
              <a:t>neschopnost poradit si s vnějšími nepřáteli</a:t>
            </a:r>
            <a:endParaRPr lang="cs-CZ" dirty="0"/>
          </a:p>
        </p:txBody>
      </p:sp>
      <p:sp>
        <p:nvSpPr>
          <p:cNvPr id="3" name="Zástupný obsah 2">
            <a:extLst>
              <a:ext uri="{FF2B5EF4-FFF2-40B4-BE49-F238E27FC236}">
                <a16:creationId xmlns:a16="http://schemas.microsoft.com/office/drawing/2014/main" id="{BF09B925-1D8C-4CF8-963A-6070D4FFDF70}"/>
              </a:ext>
            </a:extLst>
          </p:cNvPr>
          <p:cNvSpPr>
            <a:spLocks noGrp="1"/>
          </p:cNvSpPr>
          <p:nvPr>
            <p:ph idx="1"/>
          </p:nvPr>
        </p:nvSpPr>
        <p:spPr>
          <a:xfrm>
            <a:off x="1451579" y="2015732"/>
            <a:ext cx="9603275" cy="4192121"/>
          </a:xfrm>
        </p:spPr>
        <p:txBody>
          <a:bodyPr>
            <a:normAutofit fontScale="85000" lnSpcReduction="20000"/>
          </a:bodyPr>
          <a:lstStyle/>
          <a:p>
            <a:r>
              <a:rPr lang="cs-CZ" dirty="0">
                <a:solidFill>
                  <a:srgbClr val="525252"/>
                </a:solidFill>
                <a:latin typeface="Times New Roman" panose="02020603050405020304" pitchFamily="18" charset="0"/>
              </a:rPr>
              <a:t>Římské a</a:t>
            </a:r>
            <a:r>
              <a:rPr lang="cs-CZ" b="0" i="0" dirty="0">
                <a:solidFill>
                  <a:srgbClr val="525252"/>
                </a:solidFill>
                <a:effectLst/>
                <a:latin typeface="Times New Roman" panose="02020603050405020304" pitchFamily="18" charset="0"/>
              </a:rPr>
              <a:t>rmády se tak dlouho rvaly mezi sebou o vliv, až nebyly schopny odrazit invaze barbarů - </a:t>
            </a:r>
            <a:r>
              <a:rPr lang="cs-CZ" dirty="0" err="1">
                <a:latin typeface="Times New Roman" panose="02020603050405020304" pitchFamily="18" charset="0"/>
              </a:rPr>
              <a:t>Alarich</a:t>
            </a:r>
            <a:r>
              <a:rPr lang="cs-CZ" b="0" i="0" dirty="0">
                <a:effectLst/>
                <a:latin typeface="Times New Roman" panose="02020603050405020304" pitchFamily="18" charset="0"/>
              </a:rPr>
              <a:t> asi neměl víc než 40 000 mužů ve zbrani, </a:t>
            </a:r>
            <a:r>
              <a:rPr lang="cs-CZ" dirty="0" err="1">
                <a:latin typeface="Times New Roman" panose="02020603050405020304" pitchFamily="18" charset="0"/>
              </a:rPr>
              <a:t>Geiserich</a:t>
            </a:r>
            <a:r>
              <a:rPr lang="cs-CZ" b="0" i="0" dirty="0">
                <a:effectLst/>
                <a:latin typeface="Times New Roman" panose="02020603050405020304" pitchFamily="18" charset="0"/>
              </a:rPr>
              <a:t> </a:t>
            </a:r>
            <a:r>
              <a:rPr lang="cs-CZ" b="0" i="0" dirty="0">
                <a:solidFill>
                  <a:srgbClr val="525252"/>
                </a:solidFill>
                <a:effectLst/>
                <a:latin typeface="Times New Roman" panose="02020603050405020304" pitchFamily="18" charset="0"/>
              </a:rPr>
              <a:t>jich měl jenom polovinu, ale přesto je Římané nemohli porazit.</a:t>
            </a:r>
          </a:p>
          <a:p>
            <a:r>
              <a:rPr lang="cs-CZ" b="0" i="0" dirty="0">
                <a:solidFill>
                  <a:srgbClr val="525252"/>
                </a:solidFill>
                <a:effectLst/>
                <a:latin typeface="Times New Roman" panose="02020603050405020304" pitchFamily="18" charset="0"/>
              </a:rPr>
              <a:t>Císařské úřady nedokázaly vynutit dostatečné odvody. Břemeno vojny především venkovští branci - </a:t>
            </a:r>
            <a:r>
              <a:rPr lang="cs-CZ" dirty="0">
                <a:solidFill>
                  <a:srgbClr val="525252"/>
                </a:solidFill>
                <a:latin typeface="Times New Roman" panose="02020603050405020304" pitchFamily="18" charset="0"/>
              </a:rPr>
              <a:t>pak</a:t>
            </a:r>
            <a:r>
              <a:rPr lang="cs-CZ" b="0" i="0" dirty="0">
                <a:solidFill>
                  <a:srgbClr val="525252"/>
                </a:solidFill>
                <a:effectLst/>
                <a:latin typeface="Times New Roman" panose="02020603050405020304" pitchFamily="18" charset="0"/>
              </a:rPr>
              <a:t>, neměl kdo obdělávat pole. Velkostatkáři pak do války vysílali pouze takové muže, kterých se sami rádi zbavili.</a:t>
            </a:r>
          </a:p>
          <a:p>
            <a:r>
              <a:rPr lang="cs-CZ" b="0" i="0" dirty="0">
                <a:solidFill>
                  <a:srgbClr val="525252"/>
                </a:solidFill>
                <a:effectLst/>
                <a:latin typeface="Times New Roman" panose="02020603050405020304" pitchFamily="18" charset="0"/>
              </a:rPr>
              <a:t>Vojenské řemeslo se stalo dědičným</a:t>
            </a:r>
            <a:r>
              <a:rPr lang="cs-CZ" dirty="0">
                <a:solidFill>
                  <a:srgbClr val="525252"/>
                </a:solidFill>
                <a:latin typeface="Times New Roman" panose="02020603050405020304" pitchFamily="18" charset="0"/>
              </a:rPr>
              <a:t>:</a:t>
            </a:r>
            <a:r>
              <a:rPr lang="cs-CZ" b="0" i="0" dirty="0">
                <a:solidFill>
                  <a:srgbClr val="525252"/>
                </a:solidFill>
                <a:effectLst/>
                <a:latin typeface="Times New Roman" panose="02020603050405020304" pitchFamily="18" charset="0"/>
              </a:rPr>
              <a:t> všichni synové vojáka se rovněž povinně stali vojáky. Jak poznamenal svatý Ambrož, vojna přestala být službou vlasti, ale stávala se otročinou, které se moudřejší vyhýbali. </a:t>
            </a:r>
          </a:p>
          <a:p>
            <a:r>
              <a:rPr lang="cs-CZ" b="0" i="0" dirty="0">
                <a:solidFill>
                  <a:srgbClr val="525252"/>
                </a:solidFill>
                <a:effectLst/>
                <a:latin typeface="Times New Roman" panose="02020603050405020304" pitchFamily="18" charset="0"/>
              </a:rPr>
              <a:t>Když už tedy vláda nedokázala zmobilizovat, začala přijímat peníze místo mužů. Tyto příjmy pak použila na verbování germánských vojáků, kteří nahrazovali neochotné provinciály. Tento způsob užití spojeneckých kmenů (</a:t>
            </a:r>
            <a:r>
              <a:rPr lang="cs-CZ" b="0" i="0" dirty="0" err="1">
                <a:solidFill>
                  <a:srgbClr val="525252"/>
                </a:solidFill>
                <a:effectLst/>
                <a:latin typeface="Times New Roman" panose="02020603050405020304" pitchFamily="18" charset="0"/>
              </a:rPr>
              <a:t>federátů</a:t>
            </a:r>
            <a:r>
              <a:rPr lang="cs-CZ" b="0" i="0" dirty="0">
                <a:solidFill>
                  <a:srgbClr val="525252"/>
                </a:solidFill>
                <a:effectLst/>
                <a:latin typeface="Times New Roman" panose="02020603050405020304" pitchFamily="18" charset="0"/>
              </a:rPr>
              <a:t>) se rychle ujal a rozšířil. Ukázalo se jako ne zcela správné a odsoudilo Řím k zániku.</a:t>
            </a:r>
            <a:br>
              <a:rPr lang="cs-CZ" dirty="0"/>
            </a:br>
            <a:endParaRPr lang="cs-CZ" dirty="0"/>
          </a:p>
        </p:txBody>
      </p:sp>
    </p:spTree>
    <p:extLst>
      <p:ext uri="{BB962C8B-B14F-4D97-AF65-F5344CB8AC3E}">
        <p14:creationId xmlns:p14="http://schemas.microsoft.com/office/powerpoint/2010/main" val="2074640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9BCEF2-4175-4B0E-BCDD-68E16EE0225C}"/>
              </a:ext>
            </a:extLst>
          </p:cNvPr>
          <p:cNvSpPr>
            <a:spLocks noGrp="1"/>
          </p:cNvSpPr>
          <p:nvPr>
            <p:ph type="title"/>
          </p:nvPr>
        </p:nvSpPr>
        <p:spPr/>
        <p:txBody>
          <a:bodyPr/>
          <a:lstStyle/>
          <a:p>
            <a:r>
              <a:rPr lang="cs-CZ" dirty="0"/>
              <a:t>Počátky feudalismu a nevolnictví</a:t>
            </a:r>
          </a:p>
        </p:txBody>
      </p:sp>
      <p:sp>
        <p:nvSpPr>
          <p:cNvPr id="3" name="Zástupný obsah 2">
            <a:extLst>
              <a:ext uri="{FF2B5EF4-FFF2-40B4-BE49-F238E27FC236}">
                <a16:creationId xmlns:a16="http://schemas.microsoft.com/office/drawing/2014/main" id="{FAC11EFF-A2D5-4D49-9A28-B8C9836FBE30}"/>
              </a:ext>
            </a:extLst>
          </p:cNvPr>
          <p:cNvSpPr>
            <a:spLocks noGrp="1"/>
          </p:cNvSpPr>
          <p:nvPr>
            <p:ph idx="1"/>
          </p:nvPr>
        </p:nvSpPr>
        <p:spPr/>
        <p:txBody>
          <a:bodyPr>
            <a:normAutofit fontScale="77500" lnSpcReduction="20000"/>
          </a:bodyPr>
          <a:lstStyle/>
          <a:p>
            <a:pPr algn="just"/>
            <a:r>
              <a:rPr lang="cs-CZ" b="0" i="0" dirty="0">
                <a:solidFill>
                  <a:srgbClr val="525252"/>
                </a:solidFill>
                <a:effectLst/>
                <a:latin typeface="Times New Roman" panose="02020603050405020304" pitchFamily="18" charset="0"/>
              </a:rPr>
              <a:t>Daně se dařilo vybírat jen od malé části obyvatel kvůli špatnému systému výběru. Ten zasahoval hlavně chudé </a:t>
            </a:r>
            <a:r>
              <a:rPr lang="cs-CZ" dirty="0">
                <a:latin typeface="Times New Roman" panose="02020603050405020304" pitchFamily="18" charset="0"/>
              </a:rPr>
              <a:t>zemědělce</a:t>
            </a:r>
            <a:r>
              <a:rPr lang="cs-CZ" b="0" i="0" dirty="0">
                <a:solidFill>
                  <a:srgbClr val="525252"/>
                </a:solidFill>
                <a:effectLst/>
                <a:latin typeface="Times New Roman" panose="02020603050405020304" pitchFamily="18" charset="0"/>
              </a:rPr>
              <a:t>, protože z pozemkové daně získával stát asi 90% celkového příjmu. </a:t>
            </a:r>
          </a:p>
          <a:p>
            <a:pPr algn="just"/>
            <a:r>
              <a:rPr lang="cs-CZ" b="0" i="0" dirty="0">
                <a:solidFill>
                  <a:srgbClr val="525252"/>
                </a:solidFill>
                <a:effectLst/>
                <a:latin typeface="Times New Roman" panose="02020603050405020304" pitchFamily="18" charset="0"/>
              </a:rPr>
              <a:t>Ve stejné době se navíc zmenšila orná plocha, neboť </a:t>
            </a:r>
            <a:r>
              <a:rPr lang="cs-CZ" b="1" i="0" dirty="0" err="1">
                <a:solidFill>
                  <a:srgbClr val="525252"/>
                </a:solidFill>
                <a:effectLst/>
                <a:latin typeface="Times New Roman" panose="02020603050405020304" pitchFamily="18" charset="0"/>
              </a:rPr>
              <a:t>federáti</a:t>
            </a:r>
            <a:r>
              <a:rPr lang="cs-CZ" b="0" i="0" dirty="0">
                <a:solidFill>
                  <a:srgbClr val="525252"/>
                </a:solidFill>
                <a:effectLst/>
                <a:latin typeface="Times New Roman" panose="02020603050405020304" pitchFamily="18" charset="0"/>
              </a:rPr>
              <a:t> vyžadovali ornou půdu pro sebe. Situace venkovského obyvatelstva byla tak hrozná, že tito lidé nemohli mít důvěru ve svůj stát. </a:t>
            </a:r>
          </a:p>
          <a:p>
            <a:pPr algn="just"/>
            <a:r>
              <a:rPr lang="cs-CZ" dirty="0">
                <a:solidFill>
                  <a:srgbClr val="525252"/>
                </a:solidFill>
                <a:latin typeface="Times New Roman" panose="02020603050405020304" pitchFamily="18" charset="0"/>
              </a:rPr>
              <a:t>O</a:t>
            </a:r>
            <a:r>
              <a:rPr lang="cs-CZ" b="0" i="0" dirty="0">
                <a:solidFill>
                  <a:srgbClr val="525252"/>
                </a:solidFill>
                <a:effectLst/>
                <a:latin typeface="Times New Roman" panose="02020603050405020304" pitchFamily="18" charset="0"/>
              </a:rPr>
              <a:t>troků žilo v říši o mnoho méně než dříve. V říši nastal nedostatek otrockých pracovních sil a přestože otroci povstávali proti nadvládě svých pánů, jejich role je už poměrně bezvýznamná.</a:t>
            </a:r>
            <a:endParaRPr lang="cs-CZ" dirty="0">
              <a:solidFill>
                <a:srgbClr val="525252"/>
              </a:solidFill>
              <a:latin typeface="Times New Roman" panose="02020603050405020304" pitchFamily="18" charset="0"/>
            </a:endParaRPr>
          </a:p>
          <a:p>
            <a:pPr algn="just"/>
            <a:r>
              <a:rPr lang="cs-CZ" dirty="0">
                <a:solidFill>
                  <a:srgbClr val="525252"/>
                </a:solidFill>
                <a:latin typeface="Times New Roman" panose="02020603050405020304" pitchFamily="18" charset="0"/>
              </a:rPr>
              <a:t>N</a:t>
            </a:r>
            <a:r>
              <a:rPr lang="cs-CZ" b="0" i="0" dirty="0">
                <a:solidFill>
                  <a:srgbClr val="525252"/>
                </a:solidFill>
                <a:effectLst/>
                <a:latin typeface="Times New Roman" panose="02020603050405020304" pitchFamily="18" charset="0"/>
              </a:rPr>
              <a:t>a venkov, kde začínal kolotoč vnitřních změn, který vedl ke zkáze říše. Lidé, kteří si už nemohli dovolit platit samostatně daně totiž začali utíkat pod ochranu latifundistů, tedy jakýchsi velkostatkářů. Ti je vzhledem k všeobecnému nedostatku pracovních sil rádi přijímali a pronajímali jim půdu za jistý obnos a část úrody. </a:t>
            </a:r>
          </a:p>
          <a:p>
            <a:pPr algn="just"/>
            <a:r>
              <a:rPr lang="cs-CZ" b="0" i="0" dirty="0">
                <a:solidFill>
                  <a:srgbClr val="525252"/>
                </a:solidFill>
                <a:effectLst/>
                <a:latin typeface="Times New Roman" panose="02020603050405020304" pitchFamily="18" charset="0"/>
              </a:rPr>
              <a:t>Zde také můžeme hledat počátky feudalismu a dokonce i nevolnictví, neboť latifundisté bránili svých lidem ve svobodném pohybu na jiný statek a děti rolníků se opět stávali rolníky. </a:t>
            </a:r>
            <a:endParaRPr lang="cs-CZ" dirty="0"/>
          </a:p>
        </p:txBody>
      </p:sp>
    </p:spTree>
    <p:extLst>
      <p:ext uri="{BB962C8B-B14F-4D97-AF65-F5344CB8AC3E}">
        <p14:creationId xmlns:p14="http://schemas.microsoft.com/office/powerpoint/2010/main" val="2727337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57F5F9-CB92-453D-8487-E6BC20352BE5}"/>
              </a:ext>
            </a:extLst>
          </p:cNvPr>
          <p:cNvSpPr>
            <a:spLocks noGrp="1"/>
          </p:cNvSpPr>
          <p:nvPr>
            <p:ph type="title"/>
          </p:nvPr>
        </p:nvSpPr>
        <p:spPr/>
        <p:txBody>
          <a:bodyPr/>
          <a:lstStyle/>
          <a:p>
            <a:r>
              <a:rPr lang="cs-CZ" dirty="0"/>
              <a:t>Mnišství, celibát a demografická krize</a:t>
            </a:r>
          </a:p>
        </p:txBody>
      </p:sp>
      <p:sp>
        <p:nvSpPr>
          <p:cNvPr id="3" name="Zástupný obsah 2">
            <a:extLst>
              <a:ext uri="{FF2B5EF4-FFF2-40B4-BE49-F238E27FC236}">
                <a16:creationId xmlns:a16="http://schemas.microsoft.com/office/drawing/2014/main" id="{92FA3555-E88C-4A21-A008-0C3C8EA5D3ED}"/>
              </a:ext>
            </a:extLst>
          </p:cNvPr>
          <p:cNvSpPr>
            <a:spLocks noGrp="1"/>
          </p:cNvSpPr>
          <p:nvPr>
            <p:ph idx="1"/>
          </p:nvPr>
        </p:nvSpPr>
        <p:spPr>
          <a:xfrm>
            <a:off x="1451579" y="2015732"/>
            <a:ext cx="9603275" cy="3864951"/>
          </a:xfrm>
        </p:spPr>
        <p:txBody>
          <a:bodyPr>
            <a:normAutofit fontScale="85000" lnSpcReduction="20000"/>
          </a:bodyPr>
          <a:lstStyle/>
          <a:p>
            <a:r>
              <a:rPr lang="cs-CZ" dirty="0">
                <a:solidFill>
                  <a:srgbClr val="525252"/>
                </a:solidFill>
                <a:latin typeface="Times New Roman" panose="02020603050405020304" pitchFamily="18" charset="0"/>
              </a:rPr>
              <a:t>H</a:t>
            </a:r>
            <a:r>
              <a:rPr lang="cs-CZ" b="0" i="0" dirty="0">
                <a:solidFill>
                  <a:srgbClr val="525252"/>
                </a:solidFill>
                <a:effectLst/>
                <a:latin typeface="Times New Roman" panose="02020603050405020304" pitchFamily="18" charset="0"/>
              </a:rPr>
              <a:t>lavní důvody pádu říše. - neschopnost postavit dostatečně silnou a kvalitní armádu, velké vnitřní rozpory a časté nepokoje, praktické zničení dvou společenských vrstev, neschopnost spolupráce s východořímskou říší a odmítání pronikání </a:t>
            </a:r>
            <a:r>
              <a:rPr lang="cs-CZ" b="0" i="0" dirty="0" err="1">
                <a:solidFill>
                  <a:srgbClr val="525252"/>
                </a:solidFill>
                <a:effectLst/>
                <a:latin typeface="Times New Roman" panose="02020603050405020304" pitchFamily="18" charset="0"/>
              </a:rPr>
              <a:t>federátů</a:t>
            </a:r>
            <a:r>
              <a:rPr lang="cs-CZ" b="0" i="0" dirty="0">
                <a:solidFill>
                  <a:srgbClr val="525252"/>
                </a:solidFill>
                <a:effectLst/>
                <a:latin typeface="Times New Roman" panose="02020603050405020304" pitchFamily="18" charset="0"/>
              </a:rPr>
              <a:t> do běžného života. Dále…</a:t>
            </a:r>
          </a:p>
          <a:p>
            <a:r>
              <a:rPr lang="cs-CZ" dirty="0">
                <a:solidFill>
                  <a:srgbClr val="525252"/>
                </a:solidFill>
                <a:latin typeface="Times New Roman" panose="02020603050405020304" pitchFamily="18" charset="0"/>
              </a:rPr>
              <a:t>Mnišství</a:t>
            </a:r>
            <a:r>
              <a:rPr lang="cs-CZ" b="0" i="0" dirty="0">
                <a:solidFill>
                  <a:srgbClr val="525252"/>
                </a:solidFill>
                <a:effectLst/>
                <a:latin typeface="Times New Roman" panose="02020603050405020304" pitchFamily="18" charset="0"/>
              </a:rPr>
              <a:t>. Klášterní hnutí sice pocházelo z Egypta, ale do západní říše bylo importováno brzy (roku 341). O popularizaci tohoto hnutí se postaralo několik církevních Otců jako sv. Benedikt. Mnišská instituce se pomalu stávala velmi úctyhodnou institucí hodnou následování. Život v celibátu pak vedl k dalšímu rozdělování společnosti, což sice vláda věděla, ale nezakročila proti tomu.</a:t>
            </a:r>
          </a:p>
          <a:p>
            <a:r>
              <a:rPr lang="cs-CZ" b="0" i="0" dirty="0">
                <a:solidFill>
                  <a:srgbClr val="525252"/>
                </a:solidFill>
                <a:effectLst/>
                <a:latin typeface="Times New Roman" panose="02020603050405020304" pitchFamily="18" charset="0"/>
              </a:rPr>
              <a:t>Dalším faktorem příliš těsná spolupráce s katolickou církví. Stát totiž na popud církve obracel pohany na křesťanskou víru, ale prováděl to tak horlivě a tvrdě, že si pohany zcela odcizil. A nevěřících bylo v říši ještě pořád víc než dost...</a:t>
            </a:r>
          </a:p>
          <a:p>
            <a:r>
              <a:rPr lang="cs-CZ" b="0" i="0" dirty="0">
                <a:solidFill>
                  <a:srgbClr val="525252"/>
                </a:solidFill>
                <a:effectLst/>
                <a:latin typeface="Times New Roman" panose="02020603050405020304" pitchFamily="18" charset="0"/>
              </a:rPr>
              <a:t>Rozkladně působily i konflikty uvnitř křesťanství. Ty se týkaly snad všeho možného - celibátu, dědičného hříchu, božství </a:t>
            </a:r>
            <a:r>
              <a:rPr lang="cs-CZ" dirty="0">
                <a:latin typeface="Times New Roman" panose="02020603050405020304" pitchFamily="18" charset="0"/>
              </a:rPr>
              <a:t>Ježíše</a:t>
            </a:r>
            <a:r>
              <a:rPr lang="cs-CZ" b="0" i="0" dirty="0">
                <a:solidFill>
                  <a:srgbClr val="525252"/>
                </a:solidFill>
                <a:effectLst/>
                <a:latin typeface="Times New Roman" panose="02020603050405020304" pitchFamily="18" charset="0"/>
              </a:rPr>
              <a:t>, podstaty Ducha svatého... To pak silně kontrastovalo s přáním císařů, aby silná církev pomohla státu impérium znovu sjednotit.</a:t>
            </a:r>
            <a:endParaRPr lang="cs-CZ" dirty="0"/>
          </a:p>
        </p:txBody>
      </p:sp>
    </p:spTree>
    <p:extLst>
      <p:ext uri="{BB962C8B-B14F-4D97-AF65-F5344CB8AC3E}">
        <p14:creationId xmlns:p14="http://schemas.microsoft.com/office/powerpoint/2010/main" val="2479868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98F5FC-0F3C-4604-B8BE-72A40473958E}"/>
              </a:ext>
            </a:extLst>
          </p:cNvPr>
          <p:cNvSpPr>
            <a:spLocks noGrp="1"/>
          </p:cNvSpPr>
          <p:nvPr>
            <p:ph type="title"/>
          </p:nvPr>
        </p:nvSpPr>
        <p:spPr/>
        <p:txBody>
          <a:bodyPr/>
          <a:lstStyle/>
          <a:p>
            <a:r>
              <a:rPr lang="cs-CZ" dirty="0"/>
              <a:t>Západní impérium ve pod kontrolou barbarů</a:t>
            </a:r>
          </a:p>
        </p:txBody>
      </p:sp>
      <p:sp>
        <p:nvSpPr>
          <p:cNvPr id="3" name="Zástupný obsah 2">
            <a:extLst>
              <a:ext uri="{FF2B5EF4-FFF2-40B4-BE49-F238E27FC236}">
                <a16:creationId xmlns:a16="http://schemas.microsoft.com/office/drawing/2014/main" id="{9037CB77-5C1C-4181-94C7-C450FDCCC8D1}"/>
              </a:ext>
            </a:extLst>
          </p:cNvPr>
          <p:cNvSpPr>
            <a:spLocks noGrp="1"/>
          </p:cNvSpPr>
          <p:nvPr>
            <p:ph idx="1"/>
          </p:nvPr>
        </p:nvSpPr>
        <p:spPr/>
        <p:txBody>
          <a:bodyPr/>
          <a:lstStyle/>
          <a:p>
            <a:r>
              <a:rPr lang="cs-CZ" dirty="0"/>
              <a:t>Během 5. století dva hlavní problémy: a) germánské nebezpečí a christologické spory církve</a:t>
            </a:r>
          </a:p>
          <a:p>
            <a:r>
              <a:rPr lang="cs-CZ" dirty="0"/>
              <a:t>Roku 410 gótský náčelník </a:t>
            </a:r>
            <a:r>
              <a:rPr lang="cs-CZ" dirty="0" err="1"/>
              <a:t>Alarich</a:t>
            </a:r>
            <a:r>
              <a:rPr lang="cs-CZ" dirty="0"/>
              <a:t> dobyl a vyplenil samotný Řím </a:t>
            </a:r>
          </a:p>
          <a:p>
            <a:r>
              <a:rPr lang="cs-CZ" dirty="0"/>
              <a:t>Ve stejné době Vandalové a Alanové prorazili nechráněnou rýnskou hranici, vtrhly do Galie a strašlivě ji zpustošili. Následovala Hispánie.</a:t>
            </a:r>
          </a:p>
          <a:p>
            <a:r>
              <a:rPr lang="cs-CZ" dirty="0"/>
              <a:t>R. 429 král Vandalů </a:t>
            </a:r>
            <a:r>
              <a:rPr lang="cs-CZ" dirty="0" err="1"/>
              <a:t>Geiserich</a:t>
            </a:r>
            <a:r>
              <a:rPr lang="cs-CZ" dirty="0"/>
              <a:t> dobyl Kartágo a v severní Africe založil nezávislý barbarský stát </a:t>
            </a:r>
          </a:p>
        </p:txBody>
      </p:sp>
    </p:spTree>
    <p:extLst>
      <p:ext uri="{BB962C8B-B14F-4D97-AF65-F5344CB8AC3E}">
        <p14:creationId xmlns:p14="http://schemas.microsoft.com/office/powerpoint/2010/main" val="1977229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1B3705C0-B2CD-48DE-9733-47B93A5CE1FA}"/>
              </a:ext>
            </a:extLst>
          </p:cNvPr>
          <p:cNvSpPr>
            <a:spLocks noGrp="1"/>
          </p:cNvSpPr>
          <p:nvPr>
            <p:ph type="title"/>
          </p:nvPr>
        </p:nvSpPr>
        <p:spPr/>
        <p:txBody>
          <a:bodyPr/>
          <a:lstStyle/>
          <a:p>
            <a:r>
              <a:rPr lang="cs-CZ" dirty="0"/>
              <a:t>Vláda Theodosia II (408-450)</a:t>
            </a:r>
          </a:p>
        </p:txBody>
      </p:sp>
      <p:sp>
        <p:nvSpPr>
          <p:cNvPr id="5" name="Zástupný obsah 4">
            <a:extLst>
              <a:ext uri="{FF2B5EF4-FFF2-40B4-BE49-F238E27FC236}">
                <a16:creationId xmlns:a16="http://schemas.microsoft.com/office/drawing/2014/main" id="{E6E342CB-A700-441E-BF5B-3A0721EE96CF}"/>
              </a:ext>
            </a:extLst>
          </p:cNvPr>
          <p:cNvSpPr>
            <a:spLocks noGrp="1"/>
          </p:cNvSpPr>
          <p:nvPr>
            <p:ph sz="half" idx="1"/>
          </p:nvPr>
        </p:nvSpPr>
        <p:spPr/>
        <p:txBody>
          <a:bodyPr>
            <a:normAutofit fontScale="77500" lnSpcReduction="20000"/>
          </a:bodyPr>
          <a:lstStyle/>
          <a:p>
            <a:r>
              <a:rPr lang="cs-CZ" b="0" i="0" dirty="0">
                <a:solidFill>
                  <a:srgbClr val="202122"/>
                </a:solidFill>
                <a:effectLst/>
                <a:latin typeface="Arial" panose="020B0604020202020204" pitchFamily="34" charset="0"/>
              </a:rPr>
              <a:t>narodil se 10. dubna 401 a ještě před dosažením prvního roku byl prohlášen za </a:t>
            </a:r>
            <a:r>
              <a:rPr lang="cs-CZ" dirty="0">
                <a:latin typeface="Arial" panose="020B0604020202020204" pitchFamily="34" charset="0"/>
              </a:rPr>
              <a:t>augusta</a:t>
            </a:r>
            <a:endParaRPr lang="cs-CZ" u="none" strike="noStrike" dirty="0">
              <a:latin typeface="Arial" panose="020B0604020202020204" pitchFamily="34" charset="0"/>
            </a:endParaRPr>
          </a:p>
          <a:p>
            <a:r>
              <a:rPr lang="cs-CZ" b="0" i="0" dirty="0">
                <a:effectLst/>
                <a:latin typeface="Arial" panose="020B0604020202020204" pitchFamily="34" charset="0"/>
              </a:rPr>
              <a:t>V pozdějším věku se mu dostalo klasického vzdělání a pravděpodobně hovořil </a:t>
            </a:r>
            <a:r>
              <a:rPr lang="cs-CZ" dirty="0">
                <a:latin typeface="Arial" panose="020B0604020202020204" pitchFamily="34" charset="0"/>
              </a:rPr>
              <a:t>latinsky</a:t>
            </a:r>
            <a:r>
              <a:rPr lang="cs-CZ" b="0" i="0" dirty="0">
                <a:effectLst/>
                <a:latin typeface="Arial" panose="020B0604020202020204" pitchFamily="34" charset="0"/>
              </a:rPr>
              <a:t> i </a:t>
            </a:r>
            <a:r>
              <a:rPr lang="cs-CZ" dirty="0">
                <a:latin typeface="Arial" panose="020B0604020202020204" pitchFamily="34" charset="0"/>
              </a:rPr>
              <a:t>řecky, </a:t>
            </a:r>
            <a:r>
              <a:rPr lang="cs-CZ" b="0" i="0" dirty="0">
                <a:effectLst/>
                <a:latin typeface="Arial" panose="020B0604020202020204" pitchFamily="34" charset="0"/>
              </a:rPr>
              <a:t>silně věřící </a:t>
            </a:r>
            <a:r>
              <a:rPr lang="cs-CZ" dirty="0">
                <a:latin typeface="Arial" panose="020B0604020202020204" pitchFamily="34" charset="0"/>
              </a:rPr>
              <a:t>křesťan</a:t>
            </a:r>
            <a:r>
              <a:rPr lang="cs-CZ" b="0" i="0" dirty="0">
                <a:effectLst/>
                <a:latin typeface="Arial" panose="020B0604020202020204" pitchFamily="34" charset="0"/>
              </a:rPr>
              <a:t> a oddávající se askezi.</a:t>
            </a:r>
          </a:p>
          <a:p>
            <a:r>
              <a:rPr lang="cs-CZ" b="0" i="0" dirty="0">
                <a:effectLst/>
                <a:latin typeface="Arial" panose="020B0604020202020204" pitchFamily="34" charset="0"/>
              </a:rPr>
              <a:t>státní záležitosti řídil </a:t>
            </a:r>
            <a:r>
              <a:rPr lang="cs-CZ" dirty="0">
                <a:latin typeface="Arial" panose="020B0604020202020204" pitchFamily="34" charset="0"/>
              </a:rPr>
              <a:t>pretoriánský prefekt</a:t>
            </a:r>
            <a:r>
              <a:rPr lang="cs-CZ" b="0" i="0" dirty="0">
                <a:effectLst/>
                <a:latin typeface="Arial" panose="020B0604020202020204" pitchFamily="34" charset="0"/>
              </a:rPr>
              <a:t> </a:t>
            </a:r>
            <a:r>
              <a:rPr lang="cs-CZ" dirty="0" err="1">
                <a:latin typeface="Arial" panose="020B0604020202020204" pitchFamily="34" charset="0"/>
              </a:rPr>
              <a:t>Anthemius</a:t>
            </a:r>
            <a:r>
              <a:rPr lang="cs-CZ" b="0" i="0" dirty="0">
                <a:effectLst/>
                <a:latin typeface="Arial" panose="020B0604020202020204" pitchFamily="34" charset="0"/>
              </a:rPr>
              <a:t>, počínající si se značnou svědomitostí. </a:t>
            </a:r>
            <a:endParaRPr lang="cs-CZ" dirty="0">
              <a:latin typeface="Arial" panose="020B0604020202020204" pitchFamily="34" charset="0"/>
            </a:endParaRPr>
          </a:p>
          <a:p>
            <a:r>
              <a:rPr lang="cs-CZ" b="0" i="0" dirty="0">
                <a:effectLst/>
                <a:latin typeface="Arial" panose="020B0604020202020204" pitchFamily="34" charset="0"/>
              </a:rPr>
              <a:t>Roku 408 musel vypořádat s útokem </a:t>
            </a:r>
            <a:r>
              <a:rPr lang="cs-CZ" dirty="0">
                <a:latin typeface="Arial" panose="020B0604020202020204" pitchFamily="34" charset="0"/>
              </a:rPr>
              <a:t>Hunů. </a:t>
            </a:r>
            <a:r>
              <a:rPr lang="cs-CZ" b="0" i="0" dirty="0">
                <a:solidFill>
                  <a:srgbClr val="202122"/>
                </a:solidFill>
                <a:effectLst/>
                <a:latin typeface="Arial" panose="020B0604020202020204" pitchFamily="34" charset="0"/>
              </a:rPr>
              <a:t>Stavba mohutných </a:t>
            </a:r>
            <a:r>
              <a:rPr lang="cs-CZ" b="0" i="0" dirty="0" err="1">
                <a:solidFill>
                  <a:srgbClr val="202122"/>
                </a:solidFill>
                <a:effectLst/>
                <a:latin typeface="Arial" panose="020B0604020202020204" pitchFamily="34" charset="0"/>
              </a:rPr>
              <a:t>Theodosionavých</a:t>
            </a:r>
            <a:r>
              <a:rPr lang="cs-CZ" b="0" i="0" dirty="0">
                <a:solidFill>
                  <a:srgbClr val="202122"/>
                </a:solidFill>
                <a:effectLst/>
                <a:latin typeface="Arial" panose="020B0604020202020204" pitchFamily="34" charset="0"/>
              </a:rPr>
              <a:t> hradeb </a:t>
            </a:r>
            <a:endParaRPr lang="cs-CZ" dirty="0"/>
          </a:p>
        </p:txBody>
      </p:sp>
      <p:pic>
        <p:nvPicPr>
          <p:cNvPr id="8" name="Zástupný obsah 7">
            <a:extLst>
              <a:ext uri="{FF2B5EF4-FFF2-40B4-BE49-F238E27FC236}">
                <a16:creationId xmlns:a16="http://schemas.microsoft.com/office/drawing/2014/main" id="{AC3344AB-B409-41C2-A5B4-7DBC58781F85}"/>
              </a:ext>
            </a:extLst>
          </p:cNvPr>
          <p:cNvPicPr>
            <a:picLocks noGrp="1" noChangeAspect="1"/>
          </p:cNvPicPr>
          <p:nvPr>
            <p:ph sz="half" idx="2"/>
          </p:nvPr>
        </p:nvPicPr>
        <p:blipFill>
          <a:blip r:embed="rId2"/>
          <a:stretch>
            <a:fillRect/>
          </a:stretch>
        </p:blipFill>
        <p:spPr>
          <a:xfrm>
            <a:off x="7688262" y="2010878"/>
            <a:ext cx="2672142" cy="3123097"/>
          </a:xfrm>
        </p:spPr>
      </p:pic>
    </p:spTree>
    <p:extLst>
      <p:ext uri="{BB962C8B-B14F-4D97-AF65-F5344CB8AC3E}">
        <p14:creationId xmlns:p14="http://schemas.microsoft.com/office/powerpoint/2010/main" val="3405749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6C3259-4E5B-4484-BC2D-2D637A61E595}"/>
              </a:ext>
            </a:extLst>
          </p:cNvPr>
          <p:cNvSpPr>
            <a:spLocks noGrp="1"/>
          </p:cNvSpPr>
          <p:nvPr>
            <p:ph type="title"/>
          </p:nvPr>
        </p:nvSpPr>
        <p:spPr/>
        <p:txBody>
          <a:bodyPr/>
          <a:lstStyle/>
          <a:p>
            <a:r>
              <a:rPr lang="cs-CZ" dirty="0"/>
              <a:t>Dvě augusty</a:t>
            </a:r>
          </a:p>
        </p:txBody>
      </p:sp>
      <p:sp>
        <p:nvSpPr>
          <p:cNvPr id="5" name="Zástupný obsah 4">
            <a:extLst>
              <a:ext uri="{FF2B5EF4-FFF2-40B4-BE49-F238E27FC236}">
                <a16:creationId xmlns:a16="http://schemas.microsoft.com/office/drawing/2014/main" id="{07E6DA72-D9BD-4F01-833E-4B6455547778}"/>
              </a:ext>
            </a:extLst>
          </p:cNvPr>
          <p:cNvSpPr>
            <a:spLocks noGrp="1"/>
          </p:cNvSpPr>
          <p:nvPr>
            <p:ph idx="1"/>
          </p:nvPr>
        </p:nvSpPr>
        <p:spPr>
          <a:xfrm>
            <a:off x="1451579" y="2015732"/>
            <a:ext cx="9603275" cy="4166954"/>
          </a:xfrm>
        </p:spPr>
        <p:txBody>
          <a:bodyPr>
            <a:normAutofit fontScale="77500" lnSpcReduction="20000"/>
          </a:bodyPr>
          <a:lstStyle/>
          <a:p>
            <a:pPr algn="l"/>
            <a:r>
              <a:rPr lang="cs-CZ" b="0" i="0" dirty="0">
                <a:solidFill>
                  <a:srgbClr val="202122"/>
                </a:solidFill>
                <a:effectLst/>
                <a:latin typeface="Arial" panose="020B0604020202020204" pitchFamily="34" charset="0"/>
              </a:rPr>
              <a:t>starší sestru </a:t>
            </a:r>
            <a:r>
              <a:rPr lang="cs-CZ" dirty="0" err="1">
                <a:latin typeface="Arial" panose="020B0604020202020204" pitchFamily="34" charset="0"/>
              </a:rPr>
              <a:t>Pulcherie</a:t>
            </a:r>
            <a:r>
              <a:rPr lang="cs-CZ" b="0" i="0" dirty="0">
                <a:effectLst/>
                <a:latin typeface="Arial" panose="020B0604020202020204" pitchFamily="34" charset="0"/>
              </a:rPr>
              <a:t> prohlášena za </a:t>
            </a:r>
            <a:r>
              <a:rPr lang="cs-CZ" dirty="0">
                <a:latin typeface="Arial" panose="020B0604020202020204" pitchFamily="34" charset="0"/>
              </a:rPr>
              <a:t>augustu -</a:t>
            </a:r>
            <a:r>
              <a:rPr lang="cs-CZ" b="0" i="0" dirty="0">
                <a:effectLst/>
                <a:latin typeface="Arial" panose="020B0604020202020204" pitchFamily="34" charset="0"/>
              </a:rPr>
              <a:t> fakticky působila jako regentka za svého bratra.</a:t>
            </a:r>
            <a:r>
              <a:rPr lang="cs-CZ" b="0" i="0" baseline="30000" dirty="0">
                <a:effectLst/>
                <a:latin typeface="Arial" panose="020B0604020202020204" pitchFamily="34" charset="0"/>
              </a:rPr>
              <a:t> </a:t>
            </a:r>
            <a:r>
              <a:rPr lang="cs-CZ" b="0" i="0" dirty="0">
                <a:effectLst/>
                <a:latin typeface="Arial" panose="020B0604020202020204" pitchFamily="34" charset="0"/>
              </a:rPr>
              <a:t>Mimořádně zbožná a energická </a:t>
            </a:r>
            <a:r>
              <a:rPr lang="cs-CZ" b="0" i="0" dirty="0" err="1">
                <a:effectLst/>
                <a:latin typeface="Arial" panose="020B0604020202020204" pitchFamily="34" charset="0"/>
              </a:rPr>
              <a:t>Pulcherie</a:t>
            </a:r>
            <a:r>
              <a:rPr lang="cs-CZ" dirty="0">
                <a:latin typeface="Arial" panose="020B0604020202020204" pitchFamily="34" charset="0"/>
              </a:rPr>
              <a:t>,</a:t>
            </a:r>
            <a:r>
              <a:rPr lang="cs-CZ" b="0" i="0" dirty="0">
                <a:effectLst/>
                <a:latin typeface="Arial" panose="020B0604020202020204" pitchFamily="34" charset="0"/>
              </a:rPr>
              <a:t> složila slib panenské čistoty, k čemuž později přesvědčila i své dvě mladší sestry. Jejím přičiněním se císařský palác podobal klášteru zaplněnému </a:t>
            </a:r>
            <a:r>
              <a:rPr lang="cs-CZ" dirty="0">
                <a:latin typeface="Arial" panose="020B0604020202020204" pitchFamily="34" charset="0"/>
              </a:rPr>
              <a:t>biskupy</a:t>
            </a:r>
            <a:r>
              <a:rPr lang="cs-CZ" b="0" i="0" dirty="0">
                <a:effectLst/>
                <a:latin typeface="Arial" panose="020B0604020202020204" pitchFamily="34" charset="0"/>
              </a:rPr>
              <a:t> a mnichy.</a:t>
            </a:r>
          </a:p>
          <a:p>
            <a:pPr algn="l"/>
            <a:r>
              <a:rPr lang="cs-CZ" dirty="0">
                <a:latin typeface="Arial" panose="020B0604020202020204" pitchFamily="34" charset="0"/>
              </a:rPr>
              <a:t>D</a:t>
            </a:r>
            <a:r>
              <a:rPr lang="cs-CZ" b="0" i="0" dirty="0">
                <a:effectLst/>
                <a:latin typeface="Arial" panose="020B0604020202020204" pitchFamily="34" charset="0"/>
              </a:rPr>
              <a:t>ominantní </a:t>
            </a:r>
            <a:r>
              <a:rPr lang="cs-CZ" b="0" i="0" dirty="0" err="1">
                <a:effectLst/>
                <a:latin typeface="Arial" panose="020B0604020202020204" pitchFamily="34" charset="0"/>
              </a:rPr>
              <a:t>Pulcherie</a:t>
            </a:r>
            <a:r>
              <a:rPr lang="cs-CZ" b="0" i="0" dirty="0">
                <a:effectLst/>
                <a:latin typeface="Arial" panose="020B0604020202020204" pitchFamily="34" charset="0"/>
              </a:rPr>
              <a:t> vystupovala jako rozhodná zastánkyně ortodoxie, ale spoléhala na </a:t>
            </a:r>
            <a:r>
              <a:rPr lang="cs-CZ" dirty="0">
                <a:latin typeface="Arial" panose="020B0604020202020204" pitchFamily="34" charset="0"/>
              </a:rPr>
              <a:t>germánské</a:t>
            </a:r>
            <a:r>
              <a:rPr lang="cs-CZ" b="0" i="0" dirty="0">
                <a:effectLst/>
                <a:latin typeface="Arial" panose="020B0604020202020204" pitchFamily="34" charset="0"/>
              </a:rPr>
              <a:t> velitele. Tito vojevůdci v Konstantinopoli se přesto nedomohli srovnatelné pozice, jakou si vydobyli jejich kolegové na Západě, v čemž jim nepřekážel ani tak barbarský původ jako spíše jejich </a:t>
            </a:r>
            <a:r>
              <a:rPr lang="cs-CZ" dirty="0">
                <a:latin typeface="Arial" panose="020B0604020202020204" pitchFamily="34" charset="0"/>
              </a:rPr>
              <a:t>ariánské</a:t>
            </a:r>
            <a:r>
              <a:rPr lang="cs-CZ" b="0" i="0" dirty="0">
                <a:effectLst/>
                <a:latin typeface="Arial" panose="020B0604020202020204" pitchFamily="34" charset="0"/>
              </a:rPr>
              <a:t> vyznání.</a:t>
            </a:r>
          </a:p>
          <a:p>
            <a:pPr algn="l"/>
            <a:r>
              <a:rPr lang="cs-CZ" dirty="0">
                <a:latin typeface="Arial" panose="020B0604020202020204" pitchFamily="34" charset="0"/>
              </a:rPr>
              <a:t>R. 421 svatba Theodosia se </a:t>
            </a:r>
            <a:r>
              <a:rPr lang="cs-CZ" b="0" i="0" dirty="0">
                <a:effectLst/>
                <a:latin typeface="Arial" panose="020B0604020202020204" pitchFamily="34" charset="0"/>
              </a:rPr>
              <a:t>vzdělanou </a:t>
            </a:r>
            <a:r>
              <a:rPr lang="cs-CZ" dirty="0" err="1">
                <a:latin typeface="Arial" panose="020B0604020202020204" pitchFamily="34" charset="0"/>
              </a:rPr>
              <a:t>Athenais</a:t>
            </a:r>
            <a:r>
              <a:rPr lang="cs-CZ" b="0" i="0" dirty="0">
                <a:effectLst/>
                <a:latin typeface="Arial" panose="020B0604020202020204" pitchFamily="34" charset="0"/>
              </a:rPr>
              <a:t>, dcera </a:t>
            </a:r>
            <a:r>
              <a:rPr lang="cs-CZ" dirty="0">
                <a:latin typeface="Arial" panose="020B0604020202020204" pitchFamily="34" charset="0"/>
              </a:rPr>
              <a:t>pohanského</a:t>
            </a:r>
            <a:r>
              <a:rPr lang="cs-CZ" b="0" i="0" dirty="0">
                <a:effectLst/>
                <a:latin typeface="Arial" panose="020B0604020202020204" pitchFamily="34" charset="0"/>
              </a:rPr>
              <a:t> filozofa z </a:t>
            </a:r>
            <a:r>
              <a:rPr lang="cs-CZ" dirty="0">
                <a:latin typeface="Arial" panose="020B0604020202020204" pitchFamily="34" charset="0"/>
              </a:rPr>
              <a:t>Athén</a:t>
            </a:r>
            <a:r>
              <a:rPr lang="cs-CZ" strike="noStrike" dirty="0">
                <a:latin typeface="Arial" panose="020B0604020202020204" pitchFamily="34" charset="0"/>
              </a:rPr>
              <a:t>, která</a:t>
            </a:r>
            <a:r>
              <a:rPr lang="cs-CZ" b="0" i="0" dirty="0">
                <a:effectLst/>
                <a:latin typeface="Arial" panose="020B0604020202020204" pitchFamily="34" charset="0"/>
              </a:rPr>
              <a:t> přijala křest a změnila si jméno na </a:t>
            </a:r>
            <a:r>
              <a:rPr lang="cs-CZ" b="0" i="0" dirty="0" err="1">
                <a:effectLst/>
                <a:latin typeface="Arial" panose="020B0604020202020204" pitchFamily="34" charset="0"/>
              </a:rPr>
              <a:t>Eudokia</a:t>
            </a:r>
            <a:r>
              <a:rPr lang="cs-CZ" dirty="0">
                <a:latin typeface="Arial" panose="020B0604020202020204" pitchFamily="34" charset="0"/>
              </a:rPr>
              <a:t>. </a:t>
            </a:r>
            <a:r>
              <a:rPr lang="cs-CZ" b="0" i="0" dirty="0">
                <a:effectLst/>
                <a:latin typeface="Arial" panose="020B0604020202020204" pitchFamily="34" charset="0"/>
              </a:rPr>
              <a:t>Eudokii se podařilo vymanit svého muže z moci jeho sestry a zaujala umírněnější postoje v oblasti náboženství.</a:t>
            </a:r>
          </a:p>
          <a:p>
            <a:pPr algn="l"/>
            <a:r>
              <a:rPr lang="cs-CZ" b="1" dirty="0">
                <a:solidFill>
                  <a:srgbClr val="202122"/>
                </a:solidFill>
                <a:latin typeface="Arial" panose="020B0604020202020204" pitchFamily="34" charset="0"/>
              </a:rPr>
              <a:t>r. 438 </a:t>
            </a:r>
            <a:r>
              <a:rPr lang="cs-CZ" b="1" i="0" dirty="0" err="1">
                <a:solidFill>
                  <a:srgbClr val="202122"/>
                </a:solidFill>
                <a:effectLst/>
                <a:latin typeface="Arial" panose="020B0604020202020204" pitchFamily="34" charset="0"/>
              </a:rPr>
              <a:t>Codex</a:t>
            </a:r>
            <a:r>
              <a:rPr lang="cs-CZ" b="1" i="0" dirty="0">
                <a:solidFill>
                  <a:srgbClr val="202122"/>
                </a:solidFill>
                <a:effectLst/>
                <a:latin typeface="Arial" panose="020B0604020202020204" pitchFamily="34" charset="0"/>
              </a:rPr>
              <a:t> </a:t>
            </a:r>
            <a:r>
              <a:rPr lang="cs-CZ" b="1" i="0" dirty="0" err="1">
                <a:solidFill>
                  <a:srgbClr val="202122"/>
                </a:solidFill>
                <a:effectLst/>
                <a:latin typeface="Arial" panose="020B0604020202020204" pitchFamily="34" charset="0"/>
              </a:rPr>
              <a:t>Theodosianus</a:t>
            </a:r>
            <a:r>
              <a:rPr lang="cs-CZ" b="0" i="0" dirty="0">
                <a:solidFill>
                  <a:srgbClr val="202122"/>
                </a:solidFill>
                <a:effectLst/>
                <a:latin typeface="Arial" panose="020B0604020202020204" pitchFamily="34" charset="0"/>
              </a:rPr>
              <a:t> sbírka zákonů, zahrnující zejména všechna císařská nařízení vydaná od roku </a:t>
            </a:r>
            <a:r>
              <a:rPr lang="cs-CZ" dirty="0">
                <a:latin typeface="Arial" panose="020B0604020202020204" pitchFamily="34" charset="0"/>
              </a:rPr>
              <a:t>312</a:t>
            </a:r>
            <a:r>
              <a:rPr lang="cs-CZ" b="0" i="0" dirty="0">
                <a:effectLst/>
                <a:latin typeface="Arial" panose="020B0604020202020204" pitchFamily="34" charset="0"/>
              </a:rPr>
              <a:t>. Kodex má 16 knih, pro následující vývoj práva v západní Evropě měla sbírka nesmírný význam, neboť zůstal v platnosti i po pádu </a:t>
            </a:r>
            <a:r>
              <a:rPr lang="cs-CZ" dirty="0">
                <a:latin typeface="Arial" panose="020B0604020202020204" pitchFamily="34" charset="0"/>
              </a:rPr>
              <a:t>Západořímské říše</a:t>
            </a:r>
            <a:r>
              <a:rPr lang="cs-CZ" b="0" i="0" dirty="0">
                <a:effectLst/>
                <a:latin typeface="Arial" panose="020B0604020202020204" pitchFamily="34" charset="0"/>
              </a:rPr>
              <a:t>. Jednalo se také o důležitý zdroj pro pozdější Justiniánovu kodifikaci </a:t>
            </a:r>
            <a:r>
              <a:rPr lang="cs-CZ" dirty="0">
                <a:latin typeface="Arial" panose="020B0604020202020204" pitchFamily="34" charset="0"/>
              </a:rPr>
              <a:t>Corpus </a:t>
            </a:r>
            <a:r>
              <a:rPr lang="cs-CZ" dirty="0" err="1">
                <a:latin typeface="Arial" panose="020B0604020202020204" pitchFamily="34" charset="0"/>
              </a:rPr>
              <a:t>iuris</a:t>
            </a:r>
            <a:r>
              <a:rPr lang="cs-CZ" dirty="0">
                <a:latin typeface="Arial" panose="020B0604020202020204" pitchFamily="34" charset="0"/>
              </a:rPr>
              <a:t> </a:t>
            </a:r>
            <a:r>
              <a:rPr lang="cs-CZ" dirty="0" err="1">
                <a:latin typeface="Arial" panose="020B0604020202020204" pitchFamily="34" charset="0"/>
              </a:rPr>
              <a:t>civilis</a:t>
            </a:r>
            <a:r>
              <a:rPr lang="cs-CZ" b="0" i="0" dirty="0">
                <a:effectLst/>
                <a:latin typeface="Arial" panose="020B0604020202020204" pitchFamily="34" charset="0"/>
              </a:rPr>
              <a:t>.</a:t>
            </a:r>
          </a:p>
          <a:p>
            <a:pPr algn="l"/>
            <a:endParaRPr lang="cs-CZ" b="0" i="0" dirty="0">
              <a:effectLst/>
              <a:latin typeface="Arial" panose="020B0604020202020204" pitchFamily="34" charset="0"/>
            </a:endParaRPr>
          </a:p>
          <a:p>
            <a:endParaRPr lang="cs-CZ" dirty="0"/>
          </a:p>
        </p:txBody>
      </p:sp>
    </p:spTree>
    <p:extLst>
      <p:ext uri="{BB962C8B-B14F-4D97-AF65-F5344CB8AC3E}">
        <p14:creationId xmlns:p14="http://schemas.microsoft.com/office/powerpoint/2010/main" val="1062620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33F84A-08E8-479E-8001-6C6C608151FB}"/>
              </a:ext>
            </a:extLst>
          </p:cNvPr>
          <p:cNvSpPr>
            <a:spLocks noGrp="1"/>
          </p:cNvSpPr>
          <p:nvPr>
            <p:ph type="title"/>
          </p:nvPr>
        </p:nvSpPr>
        <p:spPr/>
        <p:txBody>
          <a:bodyPr/>
          <a:lstStyle/>
          <a:p>
            <a:r>
              <a:rPr lang="cs-CZ" dirty="0"/>
              <a:t>CHRISTOLOGICKÉ SPORY </a:t>
            </a:r>
          </a:p>
        </p:txBody>
      </p:sp>
      <p:sp>
        <p:nvSpPr>
          <p:cNvPr id="3" name="Zástupný obsah 2">
            <a:extLst>
              <a:ext uri="{FF2B5EF4-FFF2-40B4-BE49-F238E27FC236}">
                <a16:creationId xmlns:a16="http://schemas.microsoft.com/office/drawing/2014/main" id="{820A0844-657B-42F2-A6E3-7AB723D4BDD7}"/>
              </a:ext>
            </a:extLst>
          </p:cNvPr>
          <p:cNvSpPr>
            <a:spLocks noGrp="1"/>
          </p:cNvSpPr>
          <p:nvPr>
            <p:ph idx="1"/>
          </p:nvPr>
        </p:nvSpPr>
        <p:spPr>
          <a:xfrm>
            <a:off x="1451579" y="2015732"/>
            <a:ext cx="9603275" cy="4037749"/>
          </a:xfrm>
        </p:spPr>
        <p:txBody>
          <a:bodyPr>
            <a:normAutofit fontScale="62500" lnSpcReduction="20000"/>
          </a:bodyPr>
          <a:lstStyle/>
          <a:p>
            <a:pPr algn="l"/>
            <a:r>
              <a:rPr lang="cs-CZ" b="0" i="0" dirty="0">
                <a:effectLst/>
                <a:latin typeface="Arial" panose="020B0604020202020204" pitchFamily="34" charset="0"/>
              </a:rPr>
              <a:t>v roce 428 </a:t>
            </a:r>
            <a:r>
              <a:rPr lang="cs-CZ" b="0" i="0" dirty="0" err="1">
                <a:effectLst/>
                <a:latin typeface="Arial" panose="020B0604020202020204" pitchFamily="34" charset="0"/>
              </a:rPr>
              <a:t>Theodosios</a:t>
            </a:r>
            <a:r>
              <a:rPr lang="cs-CZ" b="0" i="0" dirty="0">
                <a:effectLst/>
                <a:latin typeface="Arial" panose="020B0604020202020204" pitchFamily="34" charset="0"/>
              </a:rPr>
              <a:t> ustavil fanatického </a:t>
            </a:r>
            <a:r>
              <a:rPr lang="cs-CZ" b="1" dirty="0" err="1">
                <a:latin typeface="Arial" panose="020B0604020202020204" pitchFamily="34" charset="0"/>
              </a:rPr>
              <a:t>Nestoria</a:t>
            </a:r>
            <a:r>
              <a:rPr lang="cs-CZ" b="0" i="0" dirty="0">
                <a:effectLst/>
                <a:latin typeface="Arial" panose="020B0604020202020204" pitchFamily="34" charset="0"/>
              </a:rPr>
              <a:t> </a:t>
            </a:r>
            <a:r>
              <a:rPr lang="cs-CZ" dirty="0">
                <a:latin typeface="Arial" panose="020B0604020202020204" pitchFamily="34" charset="0"/>
              </a:rPr>
              <a:t>konstantinopolským patriarchou</a:t>
            </a:r>
            <a:r>
              <a:rPr lang="cs-CZ" b="0" i="0" dirty="0">
                <a:effectLst/>
                <a:latin typeface="Arial" panose="020B0604020202020204" pitchFamily="34" charset="0"/>
              </a:rPr>
              <a:t>. Ten odmítal nazývat </a:t>
            </a:r>
            <a:r>
              <a:rPr lang="cs-CZ" dirty="0">
                <a:latin typeface="Arial" panose="020B0604020202020204" pitchFamily="34" charset="0"/>
              </a:rPr>
              <a:t>Pannu Marii</a:t>
            </a:r>
            <a:r>
              <a:rPr lang="cs-CZ" b="0" i="0" dirty="0">
                <a:effectLst/>
                <a:latin typeface="Arial" panose="020B0604020202020204" pitchFamily="34" charset="0"/>
              </a:rPr>
              <a:t> jako </a:t>
            </a:r>
            <a:r>
              <a:rPr lang="cs-CZ" b="1" i="1" dirty="0" err="1">
                <a:latin typeface="Arial" panose="020B0604020202020204" pitchFamily="34" charset="0"/>
              </a:rPr>
              <a:t>Theotokos</a:t>
            </a:r>
            <a:r>
              <a:rPr lang="cs-CZ" dirty="0">
                <a:latin typeface="Arial" panose="020B0604020202020204" pitchFamily="34" charset="0"/>
              </a:rPr>
              <a:t> </a:t>
            </a:r>
            <a:r>
              <a:rPr lang="cs-CZ" b="0" i="0" dirty="0">
                <a:effectLst/>
                <a:latin typeface="Arial" panose="020B0604020202020204" pitchFamily="34" charset="0"/>
              </a:rPr>
              <a:t>(„Bohorodička“), neboť podle něho existovaly v Kristu dvě rozdílné a oddělené </a:t>
            </a:r>
            <a:r>
              <a:rPr lang="cs-CZ" dirty="0">
                <a:latin typeface="Arial" panose="020B0604020202020204" pitchFamily="34" charset="0"/>
              </a:rPr>
              <a:t>přirozenosti</a:t>
            </a:r>
            <a:r>
              <a:rPr lang="cs-CZ" b="0" i="0" dirty="0">
                <a:effectLst/>
                <a:latin typeface="Arial" panose="020B0604020202020204" pitchFamily="34" charset="0"/>
              </a:rPr>
              <a:t>, lidská a božská, proto ji označoval pouze jako </a:t>
            </a:r>
            <a:r>
              <a:rPr lang="cs-CZ" b="1" i="1" dirty="0" err="1">
                <a:effectLst/>
                <a:latin typeface="Arial" panose="020B0604020202020204" pitchFamily="34" charset="0"/>
              </a:rPr>
              <a:t>Christotokos</a:t>
            </a:r>
            <a:r>
              <a:rPr lang="cs-CZ" b="0" i="0" dirty="0">
                <a:effectLst/>
                <a:latin typeface="Arial" panose="020B0604020202020204" pitchFamily="34" charset="0"/>
              </a:rPr>
              <a:t>. Tím ale popíral formulaci o spojení božské a lidské přirozenosti v Kristu, přijatou na </a:t>
            </a:r>
            <a:r>
              <a:rPr lang="cs-CZ" dirty="0">
                <a:latin typeface="Arial" panose="020B0604020202020204" pitchFamily="34" charset="0"/>
              </a:rPr>
              <a:t>konstantinopolském koncilu </a:t>
            </a:r>
            <a:r>
              <a:rPr lang="cs-CZ" b="0" i="0" dirty="0">
                <a:effectLst/>
                <a:latin typeface="Arial" panose="020B0604020202020204" pitchFamily="34" charset="0"/>
              </a:rPr>
              <a:t>v roce 381.</a:t>
            </a:r>
            <a:endParaRPr lang="cs-CZ" b="0" i="0" baseline="30000" dirty="0">
              <a:effectLst/>
              <a:latin typeface="Arial" panose="020B0604020202020204" pitchFamily="34" charset="0"/>
            </a:endParaRPr>
          </a:p>
          <a:p>
            <a:pPr algn="l"/>
            <a:r>
              <a:rPr lang="cs-CZ" dirty="0">
                <a:latin typeface="Arial" panose="020B0604020202020204" pitchFamily="34" charset="0"/>
              </a:rPr>
              <a:t>Alexandrijský patriarcha </a:t>
            </a:r>
            <a:r>
              <a:rPr lang="cs-CZ" dirty="0" err="1">
                <a:latin typeface="Arial" panose="020B0604020202020204" pitchFamily="34" charset="0"/>
              </a:rPr>
              <a:t>K</a:t>
            </a:r>
            <a:r>
              <a:rPr lang="cs-CZ" b="0" i="0" dirty="0" err="1">
                <a:effectLst/>
                <a:latin typeface="Arial" panose="020B0604020202020204" pitchFamily="34" charset="0"/>
              </a:rPr>
              <a:t>yrillos</a:t>
            </a:r>
            <a:r>
              <a:rPr lang="cs-CZ" b="0" i="0" dirty="0">
                <a:effectLst/>
                <a:latin typeface="Arial" panose="020B0604020202020204" pitchFamily="34" charset="0"/>
              </a:rPr>
              <a:t> a četní jiní biskupové rozhořčeně oponovali </a:t>
            </a:r>
            <a:r>
              <a:rPr lang="cs-CZ" b="0" i="0" dirty="0" err="1">
                <a:effectLst/>
                <a:latin typeface="Arial" panose="020B0604020202020204" pitchFamily="34" charset="0"/>
              </a:rPr>
              <a:t>Nestoriově</a:t>
            </a:r>
            <a:r>
              <a:rPr lang="cs-CZ" b="0" i="0" dirty="0">
                <a:effectLst/>
                <a:latin typeface="Arial" panose="020B0604020202020204" pitchFamily="34" charset="0"/>
              </a:rPr>
              <a:t> nauce a prohlásili ho za heretika, v čemž se odrážel i vzájemný antagonismus mezi patriarcháty v Konstantinopoli a Alexandrii. </a:t>
            </a:r>
            <a:r>
              <a:rPr lang="cs-CZ" b="0" i="0" dirty="0" err="1">
                <a:effectLst/>
                <a:latin typeface="Arial" panose="020B0604020202020204" pitchFamily="34" charset="0"/>
              </a:rPr>
              <a:t>Theodosius</a:t>
            </a:r>
            <a:r>
              <a:rPr lang="cs-CZ" b="0" i="0" dirty="0">
                <a:effectLst/>
                <a:latin typeface="Arial" panose="020B0604020202020204" pitchFamily="34" charset="0"/>
              </a:rPr>
              <a:t> a zpočátku i Eudokie sice podporovali </a:t>
            </a:r>
            <a:r>
              <a:rPr lang="cs-CZ" b="0" i="0" dirty="0" err="1">
                <a:effectLst/>
                <a:latin typeface="Arial" panose="020B0604020202020204" pitchFamily="34" charset="0"/>
              </a:rPr>
              <a:t>Nestoria</a:t>
            </a:r>
            <a:r>
              <a:rPr lang="cs-CZ" b="0" i="0" dirty="0">
                <a:effectLst/>
                <a:latin typeface="Arial" panose="020B0604020202020204" pitchFamily="34" charset="0"/>
              </a:rPr>
              <a:t>, avšak </a:t>
            </a:r>
            <a:r>
              <a:rPr lang="cs-CZ" b="0" i="0" dirty="0" err="1">
                <a:effectLst/>
                <a:latin typeface="Arial" panose="020B0604020202020204" pitchFamily="34" charset="0"/>
              </a:rPr>
              <a:t>Pulcherie</a:t>
            </a:r>
            <a:r>
              <a:rPr lang="cs-CZ" b="0" i="0" dirty="0">
                <a:effectLst/>
                <a:latin typeface="Arial" panose="020B0604020202020204" pitchFamily="34" charset="0"/>
              </a:rPr>
              <a:t> se postavila proti němu.</a:t>
            </a:r>
            <a:endParaRPr lang="cs-CZ" b="0" i="0" baseline="30000" dirty="0">
              <a:effectLst/>
              <a:latin typeface="Arial" panose="020B0604020202020204" pitchFamily="34" charset="0"/>
            </a:endParaRPr>
          </a:p>
          <a:p>
            <a:pPr algn="l"/>
            <a:r>
              <a:rPr lang="cs-CZ" b="0" i="0" dirty="0">
                <a:effectLst/>
                <a:latin typeface="Arial" panose="020B0604020202020204" pitchFamily="34" charset="0"/>
              </a:rPr>
              <a:t>Proti </a:t>
            </a:r>
            <a:r>
              <a:rPr lang="cs-CZ" b="0" i="0" dirty="0" err="1">
                <a:effectLst/>
                <a:latin typeface="Arial" panose="020B0604020202020204" pitchFamily="34" charset="0"/>
              </a:rPr>
              <a:t>Nestoriovu</a:t>
            </a:r>
            <a:r>
              <a:rPr lang="cs-CZ" b="0" i="0" dirty="0">
                <a:effectLst/>
                <a:latin typeface="Arial" panose="020B0604020202020204" pitchFamily="34" charset="0"/>
              </a:rPr>
              <a:t> učení se vyslovil i </a:t>
            </a:r>
            <a:r>
              <a:rPr lang="cs-CZ" dirty="0">
                <a:latin typeface="Arial" panose="020B0604020202020204" pitchFamily="34" charset="0"/>
              </a:rPr>
              <a:t>římský biskup</a:t>
            </a:r>
            <a:r>
              <a:rPr lang="cs-CZ" b="0" i="0" dirty="0">
                <a:effectLst/>
                <a:latin typeface="Arial" panose="020B0604020202020204" pitchFamily="34" charset="0"/>
              </a:rPr>
              <a:t> </a:t>
            </a:r>
            <a:r>
              <a:rPr lang="cs-CZ" dirty="0" err="1">
                <a:latin typeface="Arial" panose="020B0604020202020204" pitchFamily="34" charset="0"/>
              </a:rPr>
              <a:t>Coelestinus</a:t>
            </a:r>
            <a:r>
              <a:rPr lang="cs-CZ" b="0" i="0" dirty="0">
                <a:effectLst/>
                <a:latin typeface="Arial" panose="020B0604020202020204" pitchFamily="34" charset="0"/>
              </a:rPr>
              <a:t>, s nímž konstantinopolský patriarcha vedl spor o jurisdikci nad východním </a:t>
            </a:r>
            <a:r>
              <a:rPr lang="cs-CZ" dirty="0" err="1">
                <a:latin typeface="Arial" panose="020B0604020202020204" pitchFamily="34" charset="0"/>
              </a:rPr>
              <a:t>Illyrikem</a:t>
            </a:r>
            <a:r>
              <a:rPr lang="cs-CZ" b="0" i="0" dirty="0">
                <a:effectLst/>
                <a:latin typeface="Arial" panose="020B0604020202020204" pitchFamily="34" charset="0"/>
              </a:rPr>
              <a:t>. </a:t>
            </a:r>
            <a:r>
              <a:rPr lang="cs-CZ" b="0" i="0" dirty="0" err="1">
                <a:effectLst/>
                <a:latin typeface="Arial" panose="020B0604020202020204" pitchFamily="34" charset="0"/>
              </a:rPr>
              <a:t>Theodosius</a:t>
            </a:r>
            <a:r>
              <a:rPr lang="cs-CZ" b="0" i="0" dirty="0">
                <a:effectLst/>
                <a:latin typeface="Arial" panose="020B0604020202020204" pitchFamily="34" charset="0"/>
              </a:rPr>
              <a:t> svolal na </a:t>
            </a:r>
            <a:r>
              <a:rPr lang="cs-CZ" b="1" i="0" dirty="0">
                <a:effectLst/>
                <a:latin typeface="Arial" panose="020B0604020202020204" pitchFamily="34" charset="0"/>
              </a:rPr>
              <a:t>rok 431 </a:t>
            </a:r>
            <a:r>
              <a:rPr lang="cs-CZ" b="1" dirty="0">
                <a:latin typeface="Arial" panose="020B0604020202020204" pitchFamily="34" charset="0"/>
              </a:rPr>
              <a:t>ekumenický koncil</a:t>
            </a:r>
            <a:r>
              <a:rPr lang="cs-CZ" b="1" i="0" dirty="0">
                <a:effectLst/>
                <a:latin typeface="Arial" panose="020B0604020202020204" pitchFamily="34" charset="0"/>
              </a:rPr>
              <a:t> do města </a:t>
            </a:r>
            <a:r>
              <a:rPr lang="cs-CZ" b="1" dirty="0" err="1">
                <a:latin typeface="Arial" panose="020B0604020202020204" pitchFamily="34" charset="0"/>
              </a:rPr>
              <a:t>Efesos</a:t>
            </a:r>
            <a:r>
              <a:rPr lang="cs-CZ" dirty="0">
                <a:latin typeface="Arial" panose="020B0604020202020204" pitchFamily="34" charset="0"/>
              </a:rPr>
              <a:t>. </a:t>
            </a:r>
            <a:r>
              <a:rPr lang="cs-CZ" b="0" i="0" dirty="0" err="1">
                <a:effectLst/>
                <a:latin typeface="Arial" panose="020B0604020202020204" pitchFamily="34" charset="0"/>
              </a:rPr>
              <a:t>Kyrillos</a:t>
            </a:r>
            <a:r>
              <a:rPr lang="cs-CZ" b="0" i="0" dirty="0">
                <a:effectLst/>
                <a:latin typeface="Arial" panose="020B0604020202020204" pitchFamily="34" charset="0"/>
              </a:rPr>
              <a:t> a přívrženci </a:t>
            </a:r>
            <a:r>
              <a:rPr lang="cs-CZ" dirty="0">
                <a:latin typeface="Arial" panose="020B0604020202020204" pitchFamily="34" charset="0"/>
              </a:rPr>
              <a:t>alexandrijské školy</a:t>
            </a:r>
            <a:r>
              <a:rPr lang="cs-CZ" b="0" i="0" dirty="0">
                <a:effectLst/>
                <a:latin typeface="Arial" panose="020B0604020202020204" pitchFamily="34" charset="0"/>
              </a:rPr>
              <a:t> dorazili do </a:t>
            </a:r>
            <a:r>
              <a:rPr lang="cs-CZ" b="0" i="0" dirty="0" err="1">
                <a:effectLst/>
                <a:latin typeface="Arial" panose="020B0604020202020204" pitchFamily="34" charset="0"/>
              </a:rPr>
              <a:t>Efesu</a:t>
            </a:r>
            <a:r>
              <a:rPr lang="cs-CZ" b="0" i="0" dirty="0">
                <a:effectLst/>
                <a:latin typeface="Arial" panose="020B0604020202020204" pitchFamily="34" charset="0"/>
              </a:rPr>
              <a:t> dříve než jejich protivníci, čehož využili k sesazení </a:t>
            </a:r>
            <a:r>
              <a:rPr lang="cs-CZ" b="0" i="0" dirty="0" err="1">
                <a:effectLst/>
                <a:latin typeface="Arial" panose="020B0604020202020204" pitchFamily="34" charset="0"/>
              </a:rPr>
              <a:t>Nestoria</a:t>
            </a:r>
            <a:r>
              <a:rPr lang="cs-CZ" b="0" i="0" dirty="0">
                <a:effectLst/>
                <a:latin typeface="Arial" panose="020B0604020202020204" pitchFamily="34" charset="0"/>
              </a:rPr>
              <a:t> a k odsouzení jeho doktríny.</a:t>
            </a:r>
            <a:endParaRPr lang="cs-CZ" b="0" i="0" baseline="30000" dirty="0">
              <a:effectLst/>
              <a:latin typeface="Arial" panose="020B0604020202020204" pitchFamily="34" charset="0"/>
            </a:endParaRPr>
          </a:p>
          <a:p>
            <a:pPr algn="l"/>
            <a:r>
              <a:rPr lang="cs-CZ" b="0" i="0" dirty="0">
                <a:effectLst/>
                <a:latin typeface="Arial" panose="020B0604020202020204" pitchFamily="34" charset="0"/>
              </a:rPr>
              <a:t>Později příchozí </a:t>
            </a:r>
            <a:r>
              <a:rPr lang="cs-CZ" dirty="0">
                <a:latin typeface="Arial" panose="020B0604020202020204" pitchFamily="34" charset="0"/>
              </a:rPr>
              <a:t>syrští</a:t>
            </a:r>
            <a:r>
              <a:rPr lang="cs-CZ" b="0" i="0" dirty="0">
                <a:effectLst/>
                <a:latin typeface="Arial" panose="020B0604020202020204" pitchFamily="34" charset="0"/>
              </a:rPr>
              <a:t> biskupové zasedli odděleně a rozhodli o </a:t>
            </a:r>
            <a:r>
              <a:rPr lang="cs-CZ" dirty="0">
                <a:latin typeface="Arial" panose="020B0604020202020204" pitchFamily="34" charset="0"/>
              </a:rPr>
              <a:t>exkomunikaci</a:t>
            </a:r>
            <a:r>
              <a:rPr lang="cs-CZ" b="0" i="0" dirty="0">
                <a:effectLst/>
                <a:latin typeface="Arial" panose="020B0604020202020204" pitchFamily="34" charset="0"/>
              </a:rPr>
              <a:t> </a:t>
            </a:r>
            <a:r>
              <a:rPr lang="cs-CZ" b="0" i="0" dirty="0" err="1">
                <a:effectLst/>
                <a:latin typeface="Arial" panose="020B0604020202020204" pitchFamily="34" charset="0"/>
              </a:rPr>
              <a:t>Kyrilla</a:t>
            </a:r>
            <a:r>
              <a:rPr lang="cs-CZ" b="0" i="0" dirty="0">
                <a:effectLst/>
                <a:latin typeface="Arial" panose="020B0604020202020204" pitchFamily="34" charset="0"/>
              </a:rPr>
              <a:t>, který v téže době vyslal do Konstantinopole emisary, kteří obrovskými sumami a cennými dary uplatili členy císařského dvora. Ačkoli </a:t>
            </a:r>
            <a:r>
              <a:rPr lang="cs-CZ" b="0" i="0" dirty="0" err="1">
                <a:effectLst/>
                <a:latin typeface="Arial" panose="020B0604020202020204" pitchFamily="34" charset="0"/>
              </a:rPr>
              <a:t>Theodosius</a:t>
            </a:r>
            <a:r>
              <a:rPr lang="cs-CZ" b="0" i="0" dirty="0">
                <a:effectLst/>
                <a:latin typeface="Arial" panose="020B0604020202020204" pitchFamily="34" charset="0"/>
              </a:rPr>
              <a:t> nařídil zadržet oba patriarchy, závěry </a:t>
            </a:r>
            <a:r>
              <a:rPr lang="cs-CZ" dirty="0">
                <a:latin typeface="Arial" panose="020B0604020202020204" pitchFamily="34" charset="0"/>
              </a:rPr>
              <a:t>efezského  koncilu</a:t>
            </a:r>
            <a:r>
              <a:rPr lang="cs-CZ" b="0" i="0" dirty="0">
                <a:effectLst/>
                <a:latin typeface="Arial" panose="020B0604020202020204" pitchFamily="34" charset="0"/>
              </a:rPr>
              <a:t> vyzněly jednoznačně v neprospěch </a:t>
            </a:r>
            <a:r>
              <a:rPr lang="cs-CZ" b="0" i="0" dirty="0" err="1">
                <a:effectLst/>
                <a:latin typeface="Arial" panose="020B0604020202020204" pitchFamily="34" charset="0"/>
              </a:rPr>
              <a:t>Nestoria</a:t>
            </a:r>
            <a:r>
              <a:rPr lang="cs-CZ" b="0" i="0" dirty="0">
                <a:effectLst/>
                <a:latin typeface="Arial" panose="020B0604020202020204" pitchFamily="34" charset="0"/>
              </a:rPr>
              <a:t>.</a:t>
            </a:r>
            <a:endParaRPr lang="cs-CZ" b="0" i="0" baseline="30000" dirty="0">
              <a:effectLst/>
              <a:latin typeface="Arial" panose="020B0604020202020204" pitchFamily="34" charset="0"/>
            </a:endParaRPr>
          </a:p>
          <a:p>
            <a:pPr algn="l"/>
            <a:r>
              <a:rPr lang="cs-CZ" dirty="0" err="1">
                <a:latin typeface="Arial" panose="020B0604020202020204" pitchFamily="34" charset="0"/>
              </a:rPr>
              <a:t>Nestorios</a:t>
            </a:r>
            <a:r>
              <a:rPr lang="cs-CZ" dirty="0">
                <a:latin typeface="Arial" panose="020B0604020202020204" pitchFamily="34" charset="0"/>
              </a:rPr>
              <a:t> </a:t>
            </a:r>
            <a:r>
              <a:rPr lang="cs-CZ" b="0" i="0" dirty="0">
                <a:effectLst/>
                <a:latin typeface="Arial" panose="020B0604020202020204" pitchFamily="34" charset="0"/>
              </a:rPr>
              <a:t>skončil ve vyhnanství v egyptské pustině. Jeho stoupenci byli v dalších letech vystaveni pronásledování jako kacíři, přesto jejich komunita přetrvala a silná inklinace k </a:t>
            </a:r>
            <a:r>
              <a:rPr lang="cs-CZ" b="1" dirty="0">
                <a:latin typeface="Arial" panose="020B0604020202020204" pitchFamily="34" charset="0"/>
              </a:rPr>
              <a:t>nestoriánství</a:t>
            </a:r>
            <a:r>
              <a:rPr lang="cs-CZ" b="0" i="0" dirty="0">
                <a:effectLst/>
                <a:latin typeface="Arial" panose="020B0604020202020204" pitchFamily="34" charset="0"/>
              </a:rPr>
              <a:t> se projevila především u syrských a perských křesťanů.</a:t>
            </a:r>
          </a:p>
          <a:p>
            <a:pPr algn="l"/>
            <a:r>
              <a:rPr lang="cs-CZ" dirty="0">
                <a:latin typeface="Arial" panose="020B0604020202020204" pitchFamily="34" charset="0"/>
              </a:rPr>
              <a:t>Násilí proti pohanům v Alexandrii – </a:t>
            </a:r>
            <a:r>
              <a:rPr lang="cs-CZ" b="1" dirty="0">
                <a:latin typeface="Arial" panose="020B0604020202020204" pitchFamily="34" charset="0"/>
              </a:rPr>
              <a:t>Vražda </a:t>
            </a:r>
            <a:r>
              <a:rPr lang="cs-CZ" b="1" dirty="0" err="1">
                <a:latin typeface="Arial" panose="020B0604020202020204" pitchFamily="34" charset="0"/>
              </a:rPr>
              <a:t>Hypatiy</a:t>
            </a:r>
            <a:r>
              <a:rPr lang="cs-CZ" b="1" dirty="0">
                <a:latin typeface="Arial" panose="020B0604020202020204" pitchFamily="34" charset="0"/>
              </a:rPr>
              <a:t> </a:t>
            </a:r>
            <a:r>
              <a:rPr lang="cs-CZ" dirty="0">
                <a:latin typeface="Arial" panose="020B0604020202020204" pitchFamily="34" charset="0"/>
              </a:rPr>
              <a:t>z Alexandrie, známé novoplatonské filosofky a matematičky  </a:t>
            </a:r>
            <a:endParaRPr lang="cs-CZ" dirty="0"/>
          </a:p>
        </p:txBody>
      </p:sp>
    </p:spTree>
    <p:extLst>
      <p:ext uri="{BB962C8B-B14F-4D97-AF65-F5344CB8AC3E}">
        <p14:creationId xmlns:p14="http://schemas.microsoft.com/office/powerpoint/2010/main" val="2017953216"/>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524</TotalTime>
  <Words>3328</Words>
  <Application>Microsoft Office PowerPoint</Application>
  <PresentationFormat>Ευρεία οθόνη</PresentationFormat>
  <Paragraphs>115</Paragraphs>
  <Slides>22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22</vt:i4>
      </vt:variant>
    </vt:vector>
  </HeadingPairs>
  <TitlesOfParts>
    <vt:vector size="26" baseType="lpstr">
      <vt:lpstr>Arial</vt:lpstr>
      <vt:lpstr>Gill Sans MT</vt:lpstr>
      <vt:lpstr>Times New Roman</vt:lpstr>
      <vt:lpstr>Galerie</vt:lpstr>
      <vt:lpstr>Vrchol pozdně antické Byzance </vt:lpstr>
      <vt:lpstr>Rozdělení císařství – otázka nastupnictví</vt:lpstr>
      <vt:lpstr>neschopnost poradit si s vnějšími nepřáteli</vt:lpstr>
      <vt:lpstr>Počátky feudalismu a nevolnictví</vt:lpstr>
      <vt:lpstr>Mnišství, celibát a demografická krize</vt:lpstr>
      <vt:lpstr>Západní impérium ve pod kontrolou barbarů</vt:lpstr>
      <vt:lpstr>Vláda Theodosia II (408-450)</vt:lpstr>
      <vt:lpstr>Dvě augusty</vt:lpstr>
      <vt:lpstr>CHRISTOLOGICKÉ SPORY </vt:lpstr>
      <vt:lpstr>MONOFYZITISMUS</vt:lpstr>
      <vt:lpstr>Od markiana k Isaurské nadvládě </vt:lpstr>
      <vt:lpstr>Anastasiova vláda (491-518)</vt:lpstr>
      <vt:lpstr>Justinos (518-527)  - Demoi  </vt:lpstr>
      <vt:lpstr>JUSTINIÁN veliký (527-565)  A JEHO POKUS O OBNOVU Impéria </vt:lpstr>
      <vt:lpstr>Ve znamení teokratického absolutismu – codex justinianus</vt:lpstr>
      <vt:lpstr>Povstání Nika</vt:lpstr>
      <vt:lpstr>Stavební aktivita </vt:lpstr>
      <vt:lpstr>umění a literatura</vt:lpstr>
      <vt:lpstr>Válka na východ</vt:lpstr>
      <vt:lpstr>Válka na západ</vt:lpstr>
      <vt:lpstr>Získání Italie, jižního Španělska a severní Afriky</vt:lpstr>
      <vt:lpstr>Hodnocení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Vrchol pozdně antické Byzance </dc:title>
  <dc:creator>Konstantinos Tsivos</dc:creator>
  <cp:lastModifiedBy>Konstantinos Tsivos</cp:lastModifiedBy>
  <cp:revision>3</cp:revision>
  <dcterms:created xsi:type="dcterms:W3CDTF">2021-01-04T08:12:31Z</dcterms:created>
  <dcterms:modified xsi:type="dcterms:W3CDTF">2021-03-22T16:44:53Z</dcterms:modified>
</cp:coreProperties>
</file>