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onstantinos Tsivos" initials="KT" lastIdx="1" clrIdx="0">
    <p:extLst>
      <p:ext uri="{19B8F6BF-5375-455C-9EA6-DF929625EA0E}">
        <p15:presenceInfo xmlns:p15="http://schemas.microsoft.com/office/powerpoint/2012/main" userId="88bfac780b6bfbe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28" autoAdjust="0"/>
    <p:restoredTop sz="87897" autoAdjust="0"/>
  </p:normalViewPr>
  <p:slideViewPr>
    <p:cSldViewPr snapToGrid="0">
      <p:cViewPr varScale="1">
        <p:scale>
          <a:sx n="100" d="100"/>
          <a:sy n="100" d="100"/>
        </p:scale>
        <p:origin x="99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931B75F-16F1-470E-9A18-CCA34AD182B1}" type="datetimeFigureOut">
              <a:rPr lang="cs-CZ" smtClean="0"/>
              <a:t>09.03.2021</a:t>
            </a:fld>
            <a:endParaRPr lang="cs-CZ"/>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cs-CZ"/>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3C3470D-844E-4B5D-9FED-4A594E8F3617}" type="slidenum">
              <a:rPr lang="cs-CZ" smtClean="0"/>
              <a:t>‹#›</a:t>
            </a:fld>
            <a:endParaRPr lang="cs-CZ"/>
          </a:p>
        </p:txBody>
      </p:sp>
    </p:spTree>
    <p:extLst>
      <p:ext uri="{BB962C8B-B14F-4D97-AF65-F5344CB8AC3E}">
        <p14:creationId xmlns:p14="http://schemas.microsoft.com/office/powerpoint/2010/main" val="21910094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indent="144145" algn="just">
              <a:spcAft>
                <a:spcPts val="600"/>
              </a:spcAft>
            </a:pPr>
            <a:r>
              <a:rPr lang="cs-CZ" sz="1800" dirty="0">
                <a:effectLst/>
                <a:latin typeface="Times New Roman" panose="02020603050405020304" pitchFamily="18" charset="0"/>
                <a:ea typeface="Times New Roman" panose="02020603050405020304" pitchFamily="18" charset="0"/>
              </a:rPr>
              <a:t>V římské říši se šířily rozličné kulty z východu. Byla uctívána maloasijská Velká matka bohů, egyptská Isis, a rovněž íránský bůh </a:t>
            </a:r>
            <a:r>
              <a:rPr lang="cs-CZ" sz="1800" dirty="0" err="1">
                <a:effectLst/>
                <a:latin typeface="Times New Roman" panose="02020603050405020304" pitchFamily="18" charset="0"/>
                <a:ea typeface="Times New Roman" panose="02020603050405020304" pitchFamily="18" charset="0"/>
              </a:rPr>
              <a:t>Mithra</a:t>
            </a:r>
            <a:r>
              <a:rPr lang="cs-CZ" sz="1800" dirty="0">
                <a:effectLst/>
                <a:latin typeface="Times New Roman" panose="02020603050405020304" pitchFamily="18" charset="0"/>
                <a:ea typeface="Times New Roman" panose="02020603050405020304" pitchFamily="18" charset="0"/>
              </a:rPr>
              <a:t>. Na základě rozličných náboženských představ Předního východu i judaismu se zejména ve východních oblastech římské říše rozšířil tzv. gnosticismus. Jeho stoupenci soudili, že ke spasení je třeba vedle víry získat vyšší kosmické poznání (</a:t>
            </a:r>
            <a:r>
              <a:rPr lang="cs-CZ" sz="1800" i="1" dirty="0" err="1">
                <a:effectLst/>
                <a:latin typeface="Times New Roman" panose="02020603050405020304" pitchFamily="18" charset="0"/>
                <a:ea typeface="Times New Roman" panose="02020603050405020304" pitchFamily="18" charset="0"/>
              </a:rPr>
              <a:t>gnósis</a:t>
            </a:r>
            <a:r>
              <a:rPr lang="cs-CZ" sz="1800" dirty="0">
                <a:effectLst/>
                <a:latin typeface="Times New Roman" panose="02020603050405020304" pitchFamily="18" charset="0"/>
                <a:ea typeface="Times New Roman" panose="02020603050405020304" pitchFamily="18" charset="0"/>
              </a:rPr>
              <a:t>). Gnosticismus měl na různých místech odlišné formy. Jeho představy pronikaly i do raného křesťanství. Představitelé křesťanské církve však gnosticismus zavrhovali. Křesťanství vycházelo z judaismu a záhy navazovalo i na některé prvky řecké filozofie. </a:t>
            </a:r>
            <a:endParaRPr lang="cs-CZ" dirty="0"/>
          </a:p>
        </p:txBody>
      </p:sp>
      <p:sp>
        <p:nvSpPr>
          <p:cNvPr id="4" name="Θέση αριθμού διαφάνειας 3"/>
          <p:cNvSpPr>
            <a:spLocks noGrp="1"/>
          </p:cNvSpPr>
          <p:nvPr>
            <p:ph type="sldNum" sz="quarter" idx="5"/>
          </p:nvPr>
        </p:nvSpPr>
        <p:spPr/>
        <p:txBody>
          <a:bodyPr/>
          <a:lstStyle/>
          <a:p>
            <a:fld id="{33C3470D-844E-4B5D-9FED-4A594E8F3617}" type="slidenum">
              <a:rPr lang="cs-CZ" smtClean="0"/>
              <a:t>2</a:t>
            </a:fld>
            <a:endParaRPr lang="cs-CZ"/>
          </a:p>
        </p:txBody>
      </p:sp>
    </p:spTree>
    <p:extLst>
      <p:ext uri="{BB962C8B-B14F-4D97-AF65-F5344CB8AC3E}">
        <p14:creationId xmlns:p14="http://schemas.microsoft.com/office/powerpoint/2010/main" val="23932686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cs-CZ" sz="1800" dirty="0">
                <a:effectLst/>
                <a:latin typeface="Times New Roman" panose="02020603050405020304" pitchFamily="18" charset="0"/>
                <a:ea typeface="Times New Roman" panose="02020603050405020304" pitchFamily="18" charset="0"/>
              </a:rPr>
              <a:t>Cílem nového systému zdanění zemědělské produkce byl založen na pravidelném oceňování rozsahu i výnosnosti vlastněné půdy a zároveň obyvatel na ní pracujících, bylo zajištění pravidelného přísunu příjmů pro státní pokladnu. Zdanění obyvatelstva tak, aby nepřekročilo hranice snesitelnosti. Tato zemědělská daň vybíraná ročně (a proto zvaná </a:t>
            </a:r>
            <a:r>
              <a:rPr lang="cs-CZ" sz="1800" i="1" dirty="0">
                <a:effectLst/>
                <a:latin typeface="Times New Roman" panose="02020603050405020304" pitchFamily="18" charset="0"/>
                <a:ea typeface="Times New Roman" panose="02020603050405020304" pitchFamily="18" charset="0"/>
              </a:rPr>
              <a:t>annona</a:t>
            </a:r>
            <a:r>
              <a:rPr lang="cs-CZ" sz="1800" dirty="0">
                <a:effectLst/>
                <a:latin typeface="Times New Roman" panose="02020603050405020304" pitchFamily="18" charset="0"/>
                <a:ea typeface="Times New Roman" panose="02020603050405020304" pitchFamily="18" charset="0"/>
              </a:rPr>
              <a:t>) byla většinou placena v naturáliích. </a:t>
            </a:r>
          </a:p>
          <a:p>
            <a:r>
              <a:rPr lang="cs-CZ" sz="1800" dirty="0">
                <a:effectLst/>
                <a:latin typeface="Times New Roman" panose="02020603050405020304" pitchFamily="18" charset="0"/>
                <a:ea typeface="Times New Roman" panose="02020603050405020304" pitchFamily="18" charset="0"/>
              </a:rPr>
              <a:t>Peněžní reforma spočívala ve stanovení stabilního poměru hodnoty stříbra a zlata a zavedení nové zlaté mince (</a:t>
            </a:r>
            <a:r>
              <a:rPr lang="cs-CZ" sz="1800" i="1" dirty="0" err="1">
                <a:effectLst/>
                <a:latin typeface="Times New Roman" panose="02020603050405020304" pitchFamily="18" charset="0"/>
                <a:ea typeface="Times New Roman" panose="02020603050405020304" pitchFamily="18" charset="0"/>
              </a:rPr>
              <a:t>solidus</a:t>
            </a:r>
            <a:r>
              <a:rPr lang="cs-CZ" sz="1800" dirty="0">
                <a:effectLst/>
                <a:latin typeface="Times New Roman" panose="02020603050405020304" pitchFamily="18" charset="0"/>
                <a:ea typeface="Times New Roman" panose="02020603050405020304" pitchFamily="18" charset="0"/>
              </a:rPr>
              <a:t>, řecky </a:t>
            </a:r>
            <a:r>
              <a:rPr lang="cs-CZ" sz="1800" i="1" dirty="0" err="1">
                <a:effectLst/>
                <a:latin typeface="Times New Roman" panose="02020603050405020304" pitchFamily="18" charset="0"/>
                <a:ea typeface="Times New Roman" panose="02020603050405020304" pitchFamily="18" charset="0"/>
              </a:rPr>
              <a:t>nomisma</a:t>
            </a:r>
            <a:r>
              <a:rPr lang="cs-CZ" sz="1800" dirty="0">
                <a:effectLst/>
                <a:latin typeface="Times New Roman" panose="02020603050405020304" pitchFamily="18" charset="0"/>
                <a:ea typeface="Times New Roman" panose="02020603050405020304" pitchFamily="18" charset="0"/>
              </a:rPr>
              <a:t>) s pevným obsahem drahého kovu se stala základem ekonomické síly Byzance a jejího zahraničního obchodu.</a:t>
            </a:r>
            <a:endParaRPr lang="cs-CZ" dirty="0"/>
          </a:p>
        </p:txBody>
      </p:sp>
      <p:sp>
        <p:nvSpPr>
          <p:cNvPr id="4" name="Θέση αριθμού διαφάνειας 3"/>
          <p:cNvSpPr>
            <a:spLocks noGrp="1"/>
          </p:cNvSpPr>
          <p:nvPr>
            <p:ph type="sldNum" sz="quarter" idx="5"/>
          </p:nvPr>
        </p:nvSpPr>
        <p:spPr/>
        <p:txBody>
          <a:bodyPr/>
          <a:lstStyle/>
          <a:p>
            <a:fld id="{33C3470D-844E-4B5D-9FED-4A594E8F3617}" type="slidenum">
              <a:rPr lang="cs-CZ" smtClean="0"/>
              <a:t>4</a:t>
            </a:fld>
            <a:endParaRPr lang="cs-CZ"/>
          </a:p>
        </p:txBody>
      </p:sp>
    </p:spTree>
    <p:extLst>
      <p:ext uri="{BB962C8B-B14F-4D97-AF65-F5344CB8AC3E}">
        <p14:creationId xmlns:p14="http://schemas.microsoft.com/office/powerpoint/2010/main" val="37990764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cs-CZ" sz="1800" dirty="0">
                <a:effectLst/>
                <a:latin typeface="Times New Roman" panose="02020603050405020304" pitchFamily="18" charset="0"/>
                <a:ea typeface="Times New Roman" panose="02020603050405020304" pitchFamily="18" charset="0"/>
              </a:rPr>
              <a:t>Hlavní oporu tvořila armáda, jejíž počet se v době pozdní antiky odhaduje asi na 350 000 mužů. Ta ovšem byla v době politické krize impéria také zdrojem značné nestability, protože především z ní pocházeli četní uzurpátoři. </a:t>
            </a:r>
          </a:p>
          <a:p>
            <a:r>
              <a:rPr lang="cs-CZ" sz="1800" dirty="0">
                <a:effectLst/>
                <a:latin typeface="Times New Roman" panose="02020603050405020304" pitchFamily="18" charset="0"/>
                <a:ea typeface="Times New Roman" panose="02020603050405020304" pitchFamily="18" charset="0"/>
              </a:rPr>
              <a:t>Jedním ze základních prvků Konstantinovy reformy bylo proto důsledné oddělení vojenského velení od civilní správy, což mělo zabránit soustředění příliš velké a nekontrolovatelné moci v rukou silných ambiciózních jedinců. </a:t>
            </a:r>
            <a:endParaRPr lang="cs-CZ" dirty="0"/>
          </a:p>
        </p:txBody>
      </p:sp>
      <p:sp>
        <p:nvSpPr>
          <p:cNvPr id="4" name="Θέση αριθμού διαφάνειας 3"/>
          <p:cNvSpPr>
            <a:spLocks noGrp="1"/>
          </p:cNvSpPr>
          <p:nvPr>
            <p:ph type="sldNum" sz="quarter" idx="5"/>
          </p:nvPr>
        </p:nvSpPr>
        <p:spPr/>
        <p:txBody>
          <a:bodyPr/>
          <a:lstStyle/>
          <a:p>
            <a:fld id="{33C3470D-844E-4B5D-9FED-4A594E8F3617}" type="slidenum">
              <a:rPr lang="cs-CZ" smtClean="0"/>
              <a:t>9</a:t>
            </a:fld>
            <a:endParaRPr lang="cs-CZ"/>
          </a:p>
        </p:txBody>
      </p:sp>
    </p:spTree>
    <p:extLst>
      <p:ext uri="{BB962C8B-B14F-4D97-AF65-F5344CB8AC3E}">
        <p14:creationId xmlns:p14="http://schemas.microsoft.com/office/powerpoint/2010/main" val="25333437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cs-CZ" sz="1800" dirty="0">
                <a:effectLst/>
                <a:latin typeface="Times New Roman" panose="02020603050405020304" pitchFamily="18" charset="0"/>
                <a:ea typeface="Times New Roman" panose="02020603050405020304" pitchFamily="18" charset="0"/>
              </a:rPr>
              <a:t>Po celé 4. století ovládal křesťanskou církev a ve skutečnosti celou římskou říši spor mezi ortodoxií a ariánstvím, v němž se hned na začátku projevil rozpor mezi myšlením latinského západu a řeckého východu. Předmětem sporu byla otázka vztahu jednotlivých osob v Božské Trojici. </a:t>
            </a:r>
            <a:endParaRPr lang="cs-CZ" dirty="0"/>
          </a:p>
        </p:txBody>
      </p:sp>
      <p:sp>
        <p:nvSpPr>
          <p:cNvPr id="4" name="Θέση αριθμού διαφάνειας 3"/>
          <p:cNvSpPr>
            <a:spLocks noGrp="1"/>
          </p:cNvSpPr>
          <p:nvPr>
            <p:ph type="sldNum" sz="quarter" idx="5"/>
          </p:nvPr>
        </p:nvSpPr>
        <p:spPr/>
        <p:txBody>
          <a:bodyPr/>
          <a:lstStyle/>
          <a:p>
            <a:fld id="{33C3470D-844E-4B5D-9FED-4A594E8F3617}" type="slidenum">
              <a:rPr lang="cs-CZ" smtClean="0"/>
              <a:t>14</a:t>
            </a:fld>
            <a:endParaRPr lang="cs-CZ"/>
          </a:p>
        </p:txBody>
      </p:sp>
    </p:spTree>
    <p:extLst>
      <p:ext uri="{BB962C8B-B14F-4D97-AF65-F5344CB8AC3E}">
        <p14:creationId xmlns:p14="http://schemas.microsoft.com/office/powerpoint/2010/main" val="24347661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cs-CZ"/>
              <a:t>Kliknutím lze upravit styl.</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3/9/2021</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cs-CZ"/>
              <a:t>Kliknutím lze upravit styl.</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ncho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cs-CZ"/>
              <a:t>Kliknutím lze upravit styl.</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48A87A34-81AB-432B-8DAE-1953F412C126}" type="datetimeFigureOut">
              <a:rPr lang="en-US" dirty="0"/>
              <a:t>3/9/2021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cs-CZ"/>
              <a:t>Kliknutím lze upravit styl.</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cs-CZ"/>
              <a:t>Kliknutím lze upravit styl.</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1447191" y="2824269"/>
            <a:ext cx="4645152" cy="2644457"/>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Content Placeholder 5"/>
          <p:cNvSpPr>
            <a:spLocks noGrp="1"/>
          </p:cNvSpPr>
          <p:nvPr>
            <p:ph sz="quarter" idx="4"/>
          </p:nvPr>
        </p:nvSpPr>
        <p:spPr>
          <a:xfrm>
            <a:off x="6412362" y="2821491"/>
            <a:ext cx="4645152" cy="2637371"/>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3/9/2021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3/9/2021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3/9/2021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cs-CZ"/>
              <a:t>Kliknutím lze upravit styl.</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48A87A34-81AB-432B-8DAE-1953F412C126}" type="datetimeFigureOut">
              <a:rPr lang="en-US" dirty="0"/>
              <a:t>3/9/2021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cs-CZ"/>
              <a:t>Kliknutím lze upravit styl.</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3/9/2021</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cs-CZ"/>
              <a:t>Kliknutím lze upravit styl.</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3/9/2021</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commons.wikimedia.org/wiki/File:Raphael_Baptism_Constantine.jpg" TargetMode="External"/><Relationship Id="rId2" Type="http://schemas.openxmlformats.org/officeDocument/2006/relationships/image" Target="../media/image1.jpg"/><Relationship Id="rId1" Type="http://schemas.openxmlformats.org/officeDocument/2006/relationships/slideLayout" Target="../slideLayouts/slideLayout4.xml"/><Relationship Id="rId4" Type="http://schemas.openxmlformats.org/officeDocument/2006/relationships/image" Target="../media/image5.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cs.wikipedia.org/wiki/Areios"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s://commons.wikimedia.org/wiki/File:Nicaea_icon.jpg" TargetMode="Externa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hyperlink" Target="https://commons.wikimedia.org/wiki/File:Byzantinischer_Mosaizist_um_1000_002.jpg" TargetMode="External"/><Relationship Id="rId2" Type="http://schemas.openxmlformats.org/officeDocument/2006/relationships/image" Target="../media/image1.jpg"/><Relationship Id="rId1" Type="http://schemas.openxmlformats.org/officeDocument/2006/relationships/slideLayout" Target="../slideLayouts/slideLayout4.xml"/><Relationship Id="rId4" Type="http://schemas.openxmlformats.org/officeDocument/2006/relationships/image" Target="../media/image7.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commons.wikimedia.org/wiki/File:Constantine_Chiaramonti_Inv1749.jpg" TargetMode="External"/><Relationship Id="rId2" Type="http://schemas.openxmlformats.org/officeDocument/2006/relationships/image" Target="../media/image1.jpg"/><Relationship Id="rId1" Type="http://schemas.openxmlformats.org/officeDocument/2006/relationships/slideLayout" Target="../slideLayouts/slideLayout4.xml"/><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openxmlformats.org/officeDocument/2006/relationships/hyperlink" Target="https://commons.wikimedia.org/wiki/File:Raphael-Constantine_at_Milvian_Bridge.jpg" TargetMode="External"/><Relationship Id="rId2" Type="http://schemas.openxmlformats.org/officeDocument/2006/relationships/image" Target="../media/image1.jpg"/><Relationship Id="rId1" Type="http://schemas.openxmlformats.org/officeDocument/2006/relationships/slideLayout" Target="../slideLayouts/slideLayout4.xml"/><Relationship Id="rId4" Type="http://schemas.openxmlformats.org/officeDocument/2006/relationships/image" Target="../media/image4.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5297C61-2E9E-4B14-9F6C-EAAEE6D963B7}"/>
              </a:ext>
            </a:extLst>
          </p:cNvPr>
          <p:cNvSpPr>
            <a:spLocks noGrp="1"/>
          </p:cNvSpPr>
          <p:nvPr>
            <p:ph type="ctrTitle"/>
          </p:nvPr>
        </p:nvSpPr>
        <p:spPr/>
        <p:txBody>
          <a:bodyPr>
            <a:normAutofit fontScale="90000"/>
          </a:bodyPr>
          <a:lstStyle/>
          <a:p>
            <a:r>
              <a:rPr lang="cs-CZ" dirty="0"/>
              <a:t>Pád římského impéria – vznik Byzance</a:t>
            </a:r>
          </a:p>
        </p:txBody>
      </p:sp>
      <p:sp>
        <p:nvSpPr>
          <p:cNvPr id="3" name="Podnadpis 2">
            <a:extLst>
              <a:ext uri="{FF2B5EF4-FFF2-40B4-BE49-F238E27FC236}">
                <a16:creationId xmlns:a16="http://schemas.microsoft.com/office/drawing/2014/main" id="{EF463C5F-8E3F-40FF-BD6C-E02F2EE69060}"/>
              </a:ext>
            </a:extLst>
          </p:cNvPr>
          <p:cNvSpPr>
            <a:spLocks noGrp="1"/>
          </p:cNvSpPr>
          <p:nvPr>
            <p:ph type="subTitle" idx="1"/>
          </p:nvPr>
        </p:nvSpPr>
        <p:spPr/>
        <p:txBody>
          <a:bodyPr/>
          <a:lstStyle/>
          <a:p>
            <a:r>
              <a:rPr lang="cs-CZ" dirty="0"/>
              <a:t>Konstantin veliký a počátky  východořímského impéria </a:t>
            </a:r>
          </a:p>
        </p:txBody>
      </p:sp>
    </p:spTree>
    <p:extLst>
      <p:ext uri="{BB962C8B-B14F-4D97-AF65-F5344CB8AC3E}">
        <p14:creationId xmlns:p14="http://schemas.microsoft.com/office/powerpoint/2010/main" val="18097769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C6095EB-F8C3-412B-8438-469F00EB734A}"/>
              </a:ext>
            </a:extLst>
          </p:cNvPr>
          <p:cNvSpPr>
            <a:spLocks noGrp="1"/>
          </p:cNvSpPr>
          <p:nvPr>
            <p:ph type="title"/>
          </p:nvPr>
        </p:nvSpPr>
        <p:spPr/>
        <p:txBody>
          <a:bodyPr/>
          <a:lstStyle/>
          <a:p>
            <a:r>
              <a:rPr lang="cs-CZ" dirty="0"/>
              <a:t>Náboženská politika</a:t>
            </a:r>
          </a:p>
        </p:txBody>
      </p:sp>
      <p:sp>
        <p:nvSpPr>
          <p:cNvPr id="3" name="Zástupný obsah 2">
            <a:extLst>
              <a:ext uri="{FF2B5EF4-FFF2-40B4-BE49-F238E27FC236}">
                <a16:creationId xmlns:a16="http://schemas.microsoft.com/office/drawing/2014/main" id="{B05D0E08-D337-4753-95E0-3397C6D9F413}"/>
              </a:ext>
            </a:extLst>
          </p:cNvPr>
          <p:cNvSpPr>
            <a:spLocks noGrp="1"/>
          </p:cNvSpPr>
          <p:nvPr>
            <p:ph idx="1"/>
          </p:nvPr>
        </p:nvSpPr>
        <p:spPr/>
        <p:txBody>
          <a:bodyPr>
            <a:normAutofit fontScale="85000" lnSpcReduction="10000"/>
          </a:bodyPr>
          <a:lstStyle/>
          <a:p>
            <a:r>
              <a:rPr lang="cs-CZ"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Konstantin proslul jako první </a:t>
            </a:r>
            <a:r>
              <a:rPr lang="cs-CZ" sz="180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křesťanský</a:t>
            </a:r>
            <a:r>
              <a:rPr lang="cs-CZ"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římský císař. V r. </a:t>
            </a:r>
            <a:r>
              <a:rPr lang="cs-CZ" sz="180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313</a:t>
            </a:r>
            <a:r>
              <a:rPr lang="cs-CZ"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vydali Konstantin a Licinius Edikt milánský, který zakázal trestání osob hlásících se ke křesťanské víře, navrátil </a:t>
            </a:r>
            <a:r>
              <a:rPr lang="cs-CZ" sz="180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církvi</a:t>
            </a:r>
            <a:r>
              <a:rPr lang="cs-CZ"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 jednotlivým křesťanům veškerý zkonfiskovaný majetek a zavedl toleranci vůči všem náboženstvím. </a:t>
            </a:r>
          </a:p>
          <a:p>
            <a:r>
              <a:rPr lang="cs-CZ" sz="1800" dirty="0">
                <a:effectLst/>
                <a:latin typeface="Arial" panose="020B0604020202020204" pitchFamily="34" charset="0"/>
                <a:ea typeface="Times New Roman" panose="02020603050405020304" pitchFamily="18" charset="0"/>
              </a:rPr>
              <a:t>Odhady podílu křesťanů na celkovém počtu říšské populace se pohybují zhruba okolo 10%. Konstantin proto v závěrečných letech své vlády otevřeně vystupoval jako křesťan resp. stoupenec křesťanství.</a:t>
            </a:r>
            <a:endParaRPr lang="cs-CZ"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p>
            <a:r>
              <a:rPr lang="cs-CZ"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Historikové se často přou o to, zda Konstantin konvertoval ke křesťanství v mládí pod vlivem své matky </a:t>
            </a:r>
            <a:r>
              <a:rPr lang="cs-CZ" sz="180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Heleny</a:t>
            </a:r>
            <a:r>
              <a:rPr lang="cs-CZ"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nebo zda si osvojil křesťanskou víru postupně v průběhu života. </a:t>
            </a:r>
            <a:r>
              <a:rPr lang="cs-CZ" sz="180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K</a:t>
            </a:r>
            <a:r>
              <a:rPr lang="cs-CZ"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e křesťanství definitivně obrátil až v pokročilejším věku.</a:t>
            </a:r>
          </a:p>
          <a:p>
            <a:r>
              <a:rPr lang="cs-CZ"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Konstantinovo obrácení na víru bylo spíše důsledkem jeho politického pragmatismu než náboženského přesvědčení... Ač se přiklonil ke křesťanství, podržel si Konstantin titul </a:t>
            </a:r>
            <a:r>
              <a:rPr lang="cs-CZ" sz="1800" i="1"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pontifex </a:t>
            </a:r>
            <a:r>
              <a:rPr lang="cs-CZ" sz="1800" i="1" dirty="0" err="1">
                <a:solidFill>
                  <a:srgbClr val="000000"/>
                </a:solidFill>
                <a:latin typeface="Arial" panose="020B0604020202020204" pitchFamily="34" charset="0"/>
                <a:ea typeface="Times New Roman" panose="02020603050405020304" pitchFamily="18" charset="0"/>
                <a:cs typeface="Times New Roman" panose="02020603050405020304" pitchFamily="18" charset="0"/>
              </a:rPr>
              <a:t>maximus</a:t>
            </a:r>
            <a:r>
              <a:rPr lang="cs-CZ"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který mu zaručoval postavení v čele pohanského kněžstva.</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30261896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1CE580D1-F917-4567-AFB4-99AA9B52AD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2" name="Picture 11">
            <a:extLst>
              <a:ext uri="{FF2B5EF4-FFF2-40B4-BE49-F238E27FC236}">
                <a16:creationId xmlns:a16="http://schemas.microsoft.com/office/drawing/2014/main" id="{1F5620B8-A2D8-4568-B566-F0453A0D916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14" name="Straight Connector 13">
            <a:extLst>
              <a:ext uri="{FF2B5EF4-FFF2-40B4-BE49-F238E27FC236}">
                <a16:creationId xmlns:a16="http://schemas.microsoft.com/office/drawing/2014/main" id="{1C7D2BA4-4B7A-4596-8BCC-5CF71542389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C9D4B225-18E9-4C5B-94D8-2ABE6D161E4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Nadpis 1">
            <a:extLst>
              <a:ext uri="{FF2B5EF4-FFF2-40B4-BE49-F238E27FC236}">
                <a16:creationId xmlns:a16="http://schemas.microsoft.com/office/drawing/2014/main" id="{7443FE7C-DC8E-412E-A952-51AA20024C36}"/>
              </a:ext>
            </a:extLst>
          </p:cNvPr>
          <p:cNvSpPr>
            <a:spLocks noGrp="1"/>
          </p:cNvSpPr>
          <p:nvPr>
            <p:ph type="title"/>
          </p:nvPr>
        </p:nvSpPr>
        <p:spPr>
          <a:xfrm>
            <a:off x="1451579" y="804519"/>
            <a:ext cx="9603275" cy="1049235"/>
          </a:xfrm>
        </p:spPr>
        <p:txBody>
          <a:bodyPr vert="horz" lIns="91440" tIns="45720" rIns="91440" bIns="45720" rtlCol="0" anchor="t">
            <a:normAutofit/>
          </a:bodyPr>
          <a:lstStyle/>
          <a:p>
            <a:r>
              <a:rPr lang="en-US"/>
              <a:t>Kontroverze Konstantinova křesťanství </a:t>
            </a:r>
          </a:p>
        </p:txBody>
      </p:sp>
      <p:grpSp>
        <p:nvGrpSpPr>
          <p:cNvPr id="18" name="Group 17">
            <a:extLst>
              <a:ext uri="{FF2B5EF4-FFF2-40B4-BE49-F238E27FC236}">
                <a16:creationId xmlns:a16="http://schemas.microsoft.com/office/drawing/2014/main" id="{19449089-71F6-4499-850F-F8C8EE0CD5A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459130" y="2012810"/>
            <a:ext cx="3677027" cy="3453535"/>
            <a:chOff x="7807230" y="2012810"/>
            <a:chExt cx="3251252" cy="3459865"/>
          </a:xfrm>
        </p:grpSpPr>
        <p:sp>
          <p:nvSpPr>
            <p:cNvPr id="19" name="Rectangle 18">
              <a:extLst>
                <a:ext uri="{FF2B5EF4-FFF2-40B4-BE49-F238E27FC236}">
                  <a16:creationId xmlns:a16="http://schemas.microsoft.com/office/drawing/2014/main" id="{29B9A9E9-D0AB-4845-8BE2-439EE7C09E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07230" y="2012810"/>
              <a:ext cx="3251252" cy="3459865"/>
            </a:xfrm>
            <a:prstGeom prst="rect">
              <a:avLst/>
            </a:prstGeom>
            <a:gradFill>
              <a:gsLst>
                <a:gs pos="0">
                  <a:srgbClr val="000001"/>
                </a:gs>
                <a:gs pos="100000">
                  <a:srgbClr val="191919"/>
                </a:gs>
              </a:gsLst>
            </a:gradFill>
            <a:ln w="76200" cmpd="sng">
              <a:noFill/>
              <a:miter lim="800000"/>
            </a:ln>
            <a:effectLst>
              <a:outerShdw blurRad="127000" dist="1905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032E43AF-A39E-4E12-98DD-872962C75F8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07231" y="2026142"/>
              <a:ext cx="3251250" cy="3440203"/>
            </a:xfrm>
            <a:prstGeom prst="rect">
              <a:avLst/>
            </a:prstGeom>
            <a:gradFill>
              <a:gsLst>
                <a:gs pos="0">
                  <a:srgbClr val="DADADA"/>
                </a:gs>
                <a:gs pos="100000">
                  <a:srgbClr val="FFFFFE"/>
                </a:gs>
              </a:gsLst>
              <a:lin ang="16200000" scaled="0"/>
            </a:gradFill>
            <a:ln w="762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w="38100" h="38100"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pic>
        <p:nvPicPr>
          <p:cNvPr id="5" name="Zástupný obsah 4">
            <a:hlinkClick r:id="rId3"/>
            <a:extLst>
              <a:ext uri="{FF2B5EF4-FFF2-40B4-BE49-F238E27FC236}">
                <a16:creationId xmlns:a16="http://schemas.microsoft.com/office/drawing/2014/main" id="{09E29406-7F11-42A2-B224-E42E90F5E03C}"/>
              </a:ext>
            </a:extLst>
          </p:cNvPr>
          <p:cNvPicPr>
            <a:picLocks noGrp="1"/>
          </p:cNvPicPr>
          <p:nvPr>
            <p:ph sz="half" idx="2"/>
          </p:nvPr>
        </p:nvPicPr>
        <p:blipFill rotWithShape="1">
          <a:blip r:embed="rId4">
            <a:extLst>
              <a:ext uri="{28A0092B-C50C-407E-A947-70E740481C1C}">
                <a14:useLocalDpi xmlns:a14="http://schemas.microsoft.com/office/drawing/2010/main" val="0"/>
              </a:ext>
            </a:extLst>
          </a:blip>
          <a:srcRect l="17995" r="15713" b="3"/>
          <a:stretch/>
        </p:blipFill>
        <p:spPr bwMode="auto">
          <a:xfrm>
            <a:off x="1629148" y="2177401"/>
            <a:ext cx="3336989" cy="3124351"/>
          </a:xfrm>
          <a:prstGeom prst="rect">
            <a:avLst/>
          </a:prstGeom>
          <a:noFill/>
        </p:spPr>
      </p:pic>
      <p:sp>
        <p:nvSpPr>
          <p:cNvPr id="3" name="Zástupný obsah 2">
            <a:extLst>
              <a:ext uri="{FF2B5EF4-FFF2-40B4-BE49-F238E27FC236}">
                <a16:creationId xmlns:a16="http://schemas.microsoft.com/office/drawing/2014/main" id="{FE237422-2B60-4D92-9842-E9E9DE8694CB}"/>
              </a:ext>
            </a:extLst>
          </p:cNvPr>
          <p:cNvSpPr>
            <a:spLocks noGrp="1"/>
          </p:cNvSpPr>
          <p:nvPr>
            <p:ph sz="half" idx="1"/>
          </p:nvPr>
        </p:nvSpPr>
        <p:spPr>
          <a:xfrm>
            <a:off x="5616433" y="2015734"/>
            <a:ext cx="6245600" cy="3890113"/>
          </a:xfrm>
        </p:spPr>
        <p:txBody>
          <a:bodyPr vert="horz" lIns="91440" tIns="45720" rIns="91440" bIns="45720" rtlCol="0" anchor="t">
            <a:normAutofit lnSpcReduction="10000"/>
          </a:bodyPr>
          <a:lstStyle/>
          <a:p>
            <a:pPr>
              <a:lnSpc>
                <a:spcPct val="110000"/>
              </a:lnSpc>
            </a:pPr>
            <a:r>
              <a:rPr lang="cs-CZ" sz="1600" dirty="0"/>
              <a:t>Usmrcení </a:t>
            </a:r>
            <a:r>
              <a:rPr lang="cs-CZ" sz="1600" dirty="0" err="1"/>
              <a:t>Crispa</a:t>
            </a:r>
            <a:r>
              <a:rPr lang="cs-CZ" sz="1600" dirty="0"/>
              <a:t> a Fausty v roce 326…</a:t>
            </a:r>
          </a:p>
          <a:p>
            <a:pPr>
              <a:lnSpc>
                <a:spcPct val="110000"/>
              </a:lnSpc>
            </a:pPr>
            <a:r>
              <a:rPr lang="cs-CZ" sz="1600" dirty="0"/>
              <a:t>Konstantinova donace (</a:t>
            </a:r>
            <a:r>
              <a:rPr lang="cs-CZ" sz="1600" i="1" dirty="0"/>
              <a:t>Donatio Constantini</a:t>
            </a:r>
            <a:r>
              <a:rPr lang="cs-CZ" sz="1600" dirty="0"/>
              <a:t>). Podle legendy měl papež Silvestr I. vyléčit pohanského císaře z malomocenství. Vděčný Konstantin se poté dal pokřtít a současně přenechal církvi Lateránský palác. V donaci měl právě konvertovaný Konstantin pověřit vládou nad městem Římem a všemi provinciemi a městy Itálie a Západu Silvestra a jeho nástupce. V době vrcholného středověku byla tato listina přijímána jako základ světské moci papežů, ačkoli byla veřejně označena za podvrh císařem Otou III. Nicméně až v 15. století bylo prokázáno, že donace je skutečně padělkem.</a:t>
            </a:r>
          </a:p>
          <a:p>
            <a:pPr>
              <a:lnSpc>
                <a:spcPct val="110000"/>
              </a:lnSpc>
            </a:pPr>
            <a:r>
              <a:rPr lang="cs-CZ" sz="1600" dirty="0"/>
              <a:t>Jeho životopisec, biskup </a:t>
            </a:r>
            <a:r>
              <a:rPr lang="cs-CZ" sz="1600" dirty="0" err="1"/>
              <a:t>Eusebios</a:t>
            </a:r>
            <a:r>
              <a:rPr lang="cs-CZ" sz="1600" dirty="0"/>
              <a:t> chápal Konstantinovo panování jako naplnění božské prozřetelnosti. Většina východních křesťanů uznává Konstantina za svatého a v ortodoxní církvi je označován jako </a:t>
            </a:r>
            <a:r>
              <a:rPr lang="cs-CZ" sz="1600" i="1" dirty="0" err="1"/>
              <a:t>isapostolos</a:t>
            </a:r>
            <a:r>
              <a:rPr lang="cs-CZ" sz="1600" dirty="0"/>
              <a:t>.</a:t>
            </a:r>
          </a:p>
          <a:p>
            <a:pPr>
              <a:lnSpc>
                <a:spcPct val="110000"/>
              </a:lnSpc>
            </a:pPr>
            <a:endParaRPr lang="en-US" sz="1300" dirty="0"/>
          </a:p>
        </p:txBody>
      </p:sp>
    </p:spTree>
    <p:extLst>
      <p:ext uri="{BB962C8B-B14F-4D97-AF65-F5344CB8AC3E}">
        <p14:creationId xmlns:p14="http://schemas.microsoft.com/office/powerpoint/2010/main" val="19495122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a:extLst>
              <a:ext uri="{FF2B5EF4-FFF2-40B4-BE49-F238E27FC236}">
                <a16:creationId xmlns:a16="http://schemas.microsoft.com/office/drawing/2014/main" id="{BBCD19A4-EC28-407C-BA3E-BF33B5FED4E8}"/>
              </a:ext>
            </a:extLst>
          </p:cNvPr>
          <p:cNvSpPr>
            <a:spLocks noGrp="1"/>
          </p:cNvSpPr>
          <p:nvPr>
            <p:ph type="title"/>
          </p:nvPr>
        </p:nvSpPr>
        <p:spPr/>
        <p:txBody>
          <a:bodyPr/>
          <a:lstStyle/>
          <a:p>
            <a:r>
              <a:rPr lang="cs-CZ" dirty="0"/>
              <a:t>Vzestup křesťanství</a:t>
            </a:r>
          </a:p>
        </p:txBody>
      </p:sp>
      <p:sp>
        <p:nvSpPr>
          <p:cNvPr id="6" name="Zástupný obsah 5">
            <a:extLst>
              <a:ext uri="{FF2B5EF4-FFF2-40B4-BE49-F238E27FC236}">
                <a16:creationId xmlns:a16="http://schemas.microsoft.com/office/drawing/2014/main" id="{32C190C9-EF7D-43AE-94C1-704B8D10E7A3}"/>
              </a:ext>
            </a:extLst>
          </p:cNvPr>
          <p:cNvSpPr>
            <a:spLocks noGrp="1"/>
          </p:cNvSpPr>
          <p:nvPr>
            <p:ph idx="1"/>
          </p:nvPr>
        </p:nvSpPr>
        <p:spPr>
          <a:xfrm>
            <a:off x="1451579" y="2015732"/>
            <a:ext cx="10217507" cy="3450613"/>
          </a:xfrm>
        </p:spPr>
        <p:txBody>
          <a:bodyPr>
            <a:normAutofit fontScale="77500" lnSpcReduction="20000"/>
          </a:bodyPr>
          <a:lstStyle/>
          <a:p>
            <a:r>
              <a:rPr lang="cs-CZ" sz="1800" dirty="0">
                <a:effectLst/>
                <a:latin typeface="Arial" panose="020B0604020202020204" pitchFamily="34" charset="0"/>
                <a:ea typeface="Times New Roman" panose="02020603050405020304" pitchFamily="18" charset="0"/>
              </a:rPr>
              <a:t>Konstantinovo preferování křesťanství na úkor </a:t>
            </a:r>
            <a:r>
              <a:rPr lang="cs-CZ" sz="1800" dirty="0">
                <a:latin typeface="Arial" panose="020B0604020202020204" pitchFamily="34" charset="0"/>
                <a:ea typeface="Times New Roman" panose="02020603050405020304" pitchFamily="18" charset="0"/>
              </a:rPr>
              <a:t>pohanství</a:t>
            </a:r>
            <a:r>
              <a:rPr lang="cs-CZ" sz="1800" dirty="0">
                <a:effectLst/>
                <a:latin typeface="Arial" panose="020B0604020202020204" pitchFamily="34" charset="0"/>
                <a:ea typeface="Times New Roman" panose="02020603050405020304" pitchFamily="18" charset="0"/>
              </a:rPr>
              <a:t> vedlo k řadě </a:t>
            </a:r>
            <a:r>
              <a:rPr lang="cs-CZ" sz="1800" dirty="0">
                <a:latin typeface="Arial" panose="020B0604020202020204" pitchFamily="34" charset="0"/>
                <a:ea typeface="Times New Roman" panose="02020603050405020304" pitchFamily="18" charset="0"/>
              </a:rPr>
              <a:t>konverzí</a:t>
            </a:r>
            <a:r>
              <a:rPr lang="cs-CZ" sz="1800" dirty="0">
                <a:effectLst/>
                <a:latin typeface="Arial" panose="020B0604020202020204" pitchFamily="34" charset="0"/>
                <a:ea typeface="Times New Roman" panose="02020603050405020304" pitchFamily="18" charset="0"/>
              </a:rPr>
              <a:t> mezi jeho poddanými na císařském dvoře. Během dvou desetiletí stalo nejvlivnější ideovou silou v římské společnosti</a:t>
            </a:r>
          </a:p>
          <a:p>
            <a:r>
              <a:rPr lang="cs-CZ" sz="1800" dirty="0">
                <a:effectLst/>
                <a:latin typeface="Arial" panose="020B0604020202020204" pitchFamily="34" charset="0"/>
                <a:ea typeface="Times New Roman" panose="02020603050405020304" pitchFamily="18" charset="0"/>
              </a:rPr>
              <a:t>Církev se integrovala do administrativní soustavy impéria</a:t>
            </a:r>
          </a:p>
          <a:p>
            <a:r>
              <a:rPr lang="cs-CZ" sz="1800" dirty="0">
                <a:latin typeface="Arial" panose="020B0604020202020204" pitchFamily="34" charset="0"/>
                <a:ea typeface="Times New Roman" panose="02020603050405020304" pitchFamily="18" charset="0"/>
              </a:rPr>
              <a:t>Nel</a:t>
            </a:r>
            <a:r>
              <a:rPr lang="cs-CZ" sz="1800" dirty="0">
                <a:effectLst/>
                <a:latin typeface="Arial" panose="020B0604020202020204" pitchFamily="34" charset="0"/>
                <a:ea typeface="Times New Roman" panose="02020603050405020304" pitchFamily="18" charset="0"/>
              </a:rPr>
              <a:t>ze doložit, že by Konstantin uvažoval o omezování nebo přímo zákazu provádění tradičních kultů – opačná tvrzení </a:t>
            </a:r>
            <a:r>
              <a:rPr lang="cs-CZ" sz="1800" dirty="0" err="1">
                <a:effectLst/>
                <a:latin typeface="Arial" panose="020B0604020202020204" pitchFamily="34" charset="0"/>
                <a:ea typeface="Times New Roman" panose="02020603050405020304" pitchFamily="18" charset="0"/>
              </a:rPr>
              <a:t>Eusebia</a:t>
            </a:r>
            <a:r>
              <a:rPr lang="cs-CZ" sz="1800" dirty="0">
                <a:effectLst/>
                <a:latin typeface="Arial" panose="020B0604020202020204" pitchFamily="34" charset="0"/>
                <a:ea typeface="Times New Roman" panose="02020603050405020304" pitchFamily="18" charset="0"/>
              </a:rPr>
              <a:t> z </a:t>
            </a:r>
            <a:r>
              <a:rPr lang="cs-CZ" sz="1800" dirty="0" err="1">
                <a:effectLst/>
                <a:latin typeface="Arial" panose="020B0604020202020204" pitchFamily="34" charset="0"/>
                <a:ea typeface="Times New Roman" panose="02020603050405020304" pitchFamily="18" charset="0"/>
              </a:rPr>
              <a:t>Kaisareie</a:t>
            </a:r>
            <a:r>
              <a:rPr lang="cs-CZ" sz="1800" dirty="0">
                <a:effectLst/>
                <a:latin typeface="Arial" panose="020B0604020202020204" pitchFamily="34" charset="0"/>
                <a:ea typeface="Times New Roman" panose="02020603050405020304" pitchFamily="18" charset="0"/>
              </a:rPr>
              <a:t> nevyznívají příliš spolehlivě. </a:t>
            </a:r>
          </a:p>
          <a:p>
            <a:r>
              <a:rPr lang="cs-CZ" sz="1800" dirty="0">
                <a:effectLst/>
                <a:latin typeface="Arial" panose="020B0604020202020204" pitchFamily="34" charset="0"/>
                <a:ea typeface="Times New Roman" panose="02020603050405020304" pitchFamily="18" charset="0"/>
              </a:rPr>
              <a:t>Kulty předních pohanských božstev, jež si podržely množství příznivců v armádě i ve státní správě, zůstávaly nedotčeny a pohanské obřady směly být i nadále vykonávány. Konstantin zasáhl pouze vůči některým kultům, jako byl třeba s </a:t>
            </a:r>
            <a:r>
              <a:rPr lang="cs-CZ" sz="1800" dirty="0">
                <a:latin typeface="Arial" panose="020B0604020202020204" pitchFamily="34" charset="0"/>
                <a:ea typeface="Times New Roman" panose="02020603050405020304" pitchFamily="18" charset="0"/>
              </a:rPr>
              <a:t>chrámovou prostitucí</a:t>
            </a:r>
            <a:r>
              <a:rPr lang="cs-CZ" sz="1800" dirty="0">
                <a:effectLst/>
                <a:latin typeface="Arial" panose="020B0604020202020204" pitchFamily="34" charset="0"/>
                <a:ea typeface="Times New Roman" panose="02020603050405020304" pitchFamily="18" charset="0"/>
              </a:rPr>
              <a:t> spojený </a:t>
            </a:r>
            <a:r>
              <a:rPr lang="cs-CZ" sz="1800" dirty="0">
                <a:latin typeface="Arial" panose="020B0604020202020204" pitchFamily="34" charset="0"/>
                <a:ea typeface="Times New Roman" panose="02020603050405020304" pitchFamily="18" charset="0"/>
              </a:rPr>
              <a:t>Afroditin</a:t>
            </a:r>
            <a:r>
              <a:rPr lang="cs-CZ" sz="1800" dirty="0">
                <a:effectLst/>
                <a:latin typeface="Arial" panose="020B0604020202020204" pitchFamily="34" charset="0"/>
                <a:ea typeface="Times New Roman" panose="02020603050405020304" pitchFamily="18" charset="0"/>
              </a:rPr>
              <a:t> chrám v </a:t>
            </a:r>
            <a:r>
              <a:rPr lang="cs-CZ" sz="1800" dirty="0" err="1">
                <a:latin typeface="Arial" panose="020B0604020202020204" pitchFamily="34" charset="0"/>
                <a:ea typeface="Times New Roman" panose="02020603050405020304" pitchFamily="18" charset="0"/>
              </a:rPr>
              <a:t>Héliopoli</a:t>
            </a:r>
            <a:r>
              <a:rPr lang="cs-CZ" sz="1800" dirty="0">
                <a:effectLst/>
                <a:latin typeface="Arial" panose="020B0604020202020204" pitchFamily="34" charset="0"/>
                <a:ea typeface="Times New Roman" panose="02020603050405020304" pitchFamily="18" charset="0"/>
              </a:rPr>
              <a:t>. </a:t>
            </a:r>
          </a:p>
          <a:p>
            <a:r>
              <a:rPr lang="cs-CZ" sz="1800" dirty="0">
                <a:effectLst/>
                <a:latin typeface="Arial" panose="020B0604020202020204" pitchFamily="34" charset="0"/>
                <a:ea typeface="Times New Roman" panose="02020603050405020304" pitchFamily="18" charset="0"/>
              </a:rPr>
              <a:t>Řada Konstantinových zákonů měla nepříznivý dopad na </a:t>
            </a:r>
            <a:r>
              <a:rPr lang="cs-CZ" sz="1800" dirty="0">
                <a:latin typeface="Arial" panose="020B0604020202020204" pitchFamily="34" charset="0"/>
                <a:ea typeface="Times New Roman" panose="02020603050405020304" pitchFamily="18" charset="0"/>
              </a:rPr>
              <a:t>Židy</a:t>
            </a:r>
            <a:r>
              <a:rPr lang="cs-CZ" sz="1800" dirty="0">
                <a:effectLst/>
                <a:latin typeface="Arial" panose="020B0604020202020204" pitchFamily="34" charset="0"/>
                <a:ea typeface="Times New Roman" panose="02020603050405020304" pitchFamily="18" charset="0"/>
              </a:rPr>
              <a:t>, kterým bylo zakázáno vlastnit křesťanské otroky. Zapovězeno jim bylo rovněž provádění </a:t>
            </a:r>
            <a:r>
              <a:rPr lang="cs-CZ" sz="1800" dirty="0">
                <a:latin typeface="Arial" panose="020B0604020202020204" pitchFamily="34" charset="0"/>
                <a:ea typeface="Times New Roman" panose="02020603050405020304" pitchFamily="18" charset="0"/>
              </a:rPr>
              <a:t>obřízky</a:t>
            </a:r>
            <a:r>
              <a:rPr lang="cs-CZ" sz="1800" dirty="0">
                <a:effectLst/>
                <a:latin typeface="Arial" panose="020B0604020202020204" pitchFamily="34" charset="0"/>
                <a:ea typeface="Times New Roman" panose="02020603050405020304" pitchFamily="18" charset="0"/>
              </a:rPr>
              <a:t> u otroků a konverze křesťanů k židovství.</a:t>
            </a:r>
          </a:p>
          <a:p>
            <a:r>
              <a:rPr lang="cs-CZ" sz="1800" dirty="0">
                <a:effectLst/>
                <a:latin typeface="Arial" panose="020B0604020202020204" pitchFamily="34" charset="0"/>
                <a:ea typeface="Times New Roman" panose="02020603050405020304" pitchFamily="18" charset="0"/>
              </a:rPr>
              <a:t>Okolo r. </a:t>
            </a:r>
            <a:r>
              <a:rPr lang="cs-CZ" sz="1800" dirty="0">
                <a:latin typeface="Arial" panose="020B0604020202020204" pitchFamily="34" charset="0"/>
                <a:ea typeface="Times New Roman" panose="02020603050405020304" pitchFamily="18" charset="0"/>
              </a:rPr>
              <a:t>326</a:t>
            </a:r>
            <a:r>
              <a:rPr lang="cs-CZ" sz="1800" dirty="0">
                <a:effectLst/>
                <a:latin typeface="Arial" panose="020B0604020202020204" pitchFamily="34" charset="0"/>
                <a:ea typeface="Times New Roman" panose="02020603050405020304" pitchFamily="18" charset="0"/>
              </a:rPr>
              <a:t> vydal císař edikt namířený </a:t>
            </a:r>
            <a:r>
              <a:rPr lang="cs-CZ" sz="1800" b="1" dirty="0">
                <a:effectLst/>
                <a:latin typeface="Arial" panose="020B0604020202020204" pitchFamily="34" charset="0"/>
                <a:ea typeface="Times New Roman" panose="02020603050405020304" pitchFamily="18" charset="0"/>
              </a:rPr>
              <a:t>proti </a:t>
            </a:r>
            <a:r>
              <a:rPr lang="cs-CZ" sz="1800" b="1" dirty="0">
                <a:latin typeface="Arial" panose="020B0604020202020204" pitchFamily="34" charset="0"/>
                <a:ea typeface="Times New Roman" panose="02020603050405020304" pitchFamily="18" charset="0"/>
              </a:rPr>
              <a:t>herezím</a:t>
            </a:r>
            <a:r>
              <a:rPr lang="cs-CZ" sz="1800" dirty="0">
                <a:effectLst/>
                <a:latin typeface="Arial" panose="020B0604020202020204" pitchFamily="34" charset="0"/>
                <a:ea typeface="Times New Roman" panose="02020603050405020304" pitchFamily="18" charset="0"/>
              </a:rPr>
              <a:t>, zahrnující zákaz shromažďování, konfiskaci majetku a výzvy k obrácení se k pravověrné křesťanské víře. </a:t>
            </a:r>
            <a:endParaRPr lang="cs-CZ" dirty="0"/>
          </a:p>
        </p:txBody>
      </p:sp>
    </p:spTree>
    <p:extLst>
      <p:ext uri="{BB962C8B-B14F-4D97-AF65-F5344CB8AC3E}">
        <p14:creationId xmlns:p14="http://schemas.microsoft.com/office/powerpoint/2010/main" val="41293315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2FAF890-4841-4030-89A6-43937287E1FF}"/>
              </a:ext>
            </a:extLst>
          </p:cNvPr>
          <p:cNvSpPr>
            <a:spLocks noGrp="1"/>
          </p:cNvSpPr>
          <p:nvPr>
            <p:ph type="title"/>
          </p:nvPr>
        </p:nvSpPr>
        <p:spPr/>
        <p:txBody>
          <a:bodyPr/>
          <a:lstStyle/>
          <a:p>
            <a:r>
              <a:rPr lang="cs-CZ" dirty="0"/>
              <a:t>Raná církev</a:t>
            </a:r>
          </a:p>
        </p:txBody>
      </p:sp>
      <p:sp>
        <p:nvSpPr>
          <p:cNvPr id="3" name="Zástupný obsah 2">
            <a:extLst>
              <a:ext uri="{FF2B5EF4-FFF2-40B4-BE49-F238E27FC236}">
                <a16:creationId xmlns:a16="http://schemas.microsoft.com/office/drawing/2014/main" id="{12C01FF2-FC1A-4271-AEFF-A1E7EA15C1F3}"/>
              </a:ext>
            </a:extLst>
          </p:cNvPr>
          <p:cNvSpPr>
            <a:spLocks noGrp="1"/>
          </p:cNvSpPr>
          <p:nvPr>
            <p:ph idx="1"/>
          </p:nvPr>
        </p:nvSpPr>
        <p:spPr/>
        <p:txBody>
          <a:bodyPr>
            <a:normAutofit fontScale="85000" lnSpcReduction="10000"/>
          </a:bodyPr>
          <a:lstStyle/>
          <a:p>
            <a:r>
              <a:rPr lang="cs-CZ" dirty="0"/>
              <a:t>Církev biskupská. Její vliv a organizace se opírala o města – venkov pohanský</a:t>
            </a:r>
          </a:p>
          <a:p>
            <a:r>
              <a:rPr lang="cs-CZ" dirty="0"/>
              <a:t>Metropolitní zřízení, přičemž biskupové každé provincie podřízeni metropolitovi</a:t>
            </a:r>
          </a:p>
          <a:p>
            <a:r>
              <a:rPr lang="cs-CZ" dirty="0"/>
              <a:t>Apoštolská tradice: největší význam na západě Řím, místo údajného působení a smrti apoštola Petra</a:t>
            </a:r>
          </a:p>
          <a:p>
            <a:r>
              <a:rPr lang="cs-CZ" dirty="0"/>
              <a:t>Na východě Alexandrie a Antiochie</a:t>
            </a:r>
          </a:p>
          <a:p>
            <a:r>
              <a:rPr lang="cs-CZ" dirty="0"/>
              <a:t>Od druhé poloviny 4. století Konstantinopol</a:t>
            </a:r>
          </a:p>
          <a:p>
            <a:r>
              <a:rPr lang="cs-CZ" dirty="0"/>
              <a:t>Později k nim se přiřadil Jeruzalém</a:t>
            </a:r>
          </a:p>
          <a:p>
            <a:r>
              <a:rPr lang="cs-CZ" dirty="0"/>
              <a:t>Žádný z biskupů nebyl nadřazen ani neměl věroučnou přednost: římští biskupové se snažili prosadit svůj primát, odvozen od nástupnictví sv. Petra. </a:t>
            </a:r>
          </a:p>
        </p:txBody>
      </p:sp>
    </p:spTree>
    <p:extLst>
      <p:ext uri="{BB962C8B-B14F-4D97-AF65-F5344CB8AC3E}">
        <p14:creationId xmlns:p14="http://schemas.microsoft.com/office/powerpoint/2010/main" val="18751627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EDE681D-26B2-45B8-9D46-80E0825EC195}"/>
              </a:ext>
            </a:extLst>
          </p:cNvPr>
          <p:cNvSpPr>
            <a:spLocks noGrp="1"/>
          </p:cNvSpPr>
          <p:nvPr>
            <p:ph type="title"/>
          </p:nvPr>
        </p:nvSpPr>
        <p:spPr/>
        <p:txBody>
          <a:bodyPr/>
          <a:lstStyle/>
          <a:p>
            <a:r>
              <a:rPr lang="cs-CZ" dirty="0"/>
              <a:t>Kodifikace věrouky – synody a boj proti heretikům – </a:t>
            </a:r>
            <a:r>
              <a:rPr lang="cs-CZ" dirty="0" err="1"/>
              <a:t>arianství</a:t>
            </a:r>
            <a:r>
              <a:rPr lang="cs-CZ" dirty="0"/>
              <a:t> </a:t>
            </a:r>
          </a:p>
        </p:txBody>
      </p:sp>
      <p:sp>
        <p:nvSpPr>
          <p:cNvPr id="3" name="Zástupný obsah 2">
            <a:extLst>
              <a:ext uri="{FF2B5EF4-FFF2-40B4-BE49-F238E27FC236}">
                <a16:creationId xmlns:a16="http://schemas.microsoft.com/office/drawing/2014/main" id="{623E61B2-206E-4787-98A5-BCEEB6757A6C}"/>
              </a:ext>
            </a:extLst>
          </p:cNvPr>
          <p:cNvSpPr>
            <a:spLocks noGrp="1"/>
          </p:cNvSpPr>
          <p:nvPr>
            <p:ph idx="1"/>
          </p:nvPr>
        </p:nvSpPr>
        <p:spPr/>
        <p:txBody>
          <a:bodyPr>
            <a:normAutofit fontScale="92500" lnSpcReduction="10000"/>
          </a:bodyPr>
          <a:lstStyle/>
          <a:p>
            <a:r>
              <a:rPr lang="cs-CZ" sz="1800" dirty="0">
                <a:ea typeface="Times New Roman" panose="02020603050405020304" pitchFamily="18" charset="0"/>
                <a:cs typeface="Times New Roman" panose="02020603050405020304" pitchFamily="18" charset="0"/>
              </a:rPr>
              <a:t>Ariánství</a:t>
            </a:r>
            <a:r>
              <a:rPr lang="cs-CZ" sz="1800" dirty="0">
                <a:effectLst/>
                <a:ea typeface="Times New Roman" panose="02020603050405020304" pitchFamily="18" charset="0"/>
                <a:cs typeface="Times New Roman" panose="02020603050405020304" pitchFamily="18" charset="0"/>
              </a:rPr>
              <a:t> vycházelo z teze </a:t>
            </a:r>
            <a:r>
              <a:rPr lang="cs-CZ" sz="1800" dirty="0">
                <a:ea typeface="Times New Roman" panose="02020603050405020304" pitchFamily="18" charset="0"/>
                <a:cs typeface="Times New Roman" panose="02020603050405020304" pitchFamily="18" charset="0"/>
              </a:rPr>
              <a:t>alexandrijského</a:t>
            </a:r>
            <a:r>
              <a:rPr lang="cs-CZ" sz="1800" dirty="0">
                <a:effectLst/>
                <a:ea typeface="Times New Roman" panose="02020603050405020304" pitchFamily="18" charset="0"/>
                <a:cs typeface="Times New Roman" panose="02020603050405020304" pitchFamily="18" charset="0"/>
              </a:rPr>
              <a:t> kněze </a:t>
            </a:r>
            <a:r>
              <a:rPr lang="cs-CZ" sz="1800" strike="noStrike" dirty="0" err="1">
                <a:effectLst/>
                <a:ea typeface="Times New Roman" panose="02020603050405020304" pitchFamily="18" charset="0"/>
                <a:cs typeface="Times New Roman" panose="02020603050405020304" pitchFamily="18" charset="0"/>
                <a:hlinkClick r:id="rId3" tooltip="Areios">
                  <a:extLst>
                    <a:ext uri="{A12FA001-AC4F-418D-AE19-62706E023703}">
                      <ahyp:hlinkClr xmlns:ahyp="http://schemas.microsoft.com/office/drawing/2018/hyperlinkcolor" val="tx"/>
                    </a:ext>
                  </a:extLst>
                </a:hlinkClick>
              </a:rPr>
              <a:t>Areia</a:t>
            </a:r>
            <a:r>
              <a:rPr lang="cs-CZ" sz="1800" dirty="0">
                <a:effectLst/>
                <a:ea typeface="Times New Roman" panose="02020603050405020304" pitchFamily="18" charset="0"/>
                <a:cs typeface="Times New Roman" panose="02020603050405020304" pitchFamily="18" charset="0"/>
              </a:rPr>
              <a:t>, podle něhož musela být doba, kdy </a:t>
            </a:r>
            <a:r>
              <a:rPr lang="cs-CZ" sz="1800" dirty="0">
                <a:ea typeface="Times New Roman" panose="02020603050405020304" pitchFamily="18" charset="0"/>
                <a:cs typeface="Times New Roman" panose="02020603050405020304" pitchFamily="18" charset="0"/>
              </a:rPr>
              <a:t>Bůh Syn</a:t>
            </a:r>
            <a:r>
              <a:rPr lang="cs-CZ" sz="1800" dirty="0">
                <a:effectLst/>
                <a:ea typeface="Times New Roman" panose="02020603050405020304" pitchFamily="18" charset="0"/>
                <a:cs typeface="Times New Roman" panose="02020603050405020304" pitchFamily="18" charset="0"/>
              </a:rPr>
              <a:t> ještě nebyl, a že teprve z </a:t>
            </a:r>
            <a:r>
              <a:rPr lang="cs-CZ" sz="1800" dirty="0">
                <a:ea typeface="Times New Roman" panose="02020603050405020304" pitchFamily="18" charset="0"/>
                <a:cs typeface="Times New Roman" panose="02020603050405020304" pitchFamily="18" charset="0"/>
              </a:rPr>
              <a:t>Boha Otce </a:t>
            </a:r>
            <a:r>
              <a:rPr lang="cs-CZ" sz="1800" dirty="0">
                <a:effectLst/>
                <a:ea typeface="Times New Roman" panose="02020603050405020304" pitchFamily="18" charset="0"/>
                <a:cs typeface="Times New Roman" panose="02020603050405020304" pitchFamily="18" charset="0"/>
              </a:rPr>
              <a:t>vzešel a je mu podřízen.</a:t>
            </a:r>
            <a:r>
              <a:rPr lang="cs-CZ" sz="1800" baseline="30000" dirty="0">
                <a:effectLst/>
                <a:ea typeface="Times New Roman" panose="02020603050405020304" pitchFamily="18" charset="0"/>
                <a:cs typeface="Times New Roman" panose="02020603050405020304" pitchFamily="18" charset="0"/>
              </a:rPr>
              <a:t> </a:t>
            </a:r>
            <a:r>
              <a:rPr lang="cs-CZ" sz="1800" dirty="0">
                <a:effectLst/>
                <a:ea typeface="Times New Roman" panose="02020603050405020304" pitchFamily="18" charset="0"/>
                <a:cs typeface="Times New Roman" panose="02020603050405020304" pitchFamily="18" charset="0"/>
              </a:rPr>
              <a:t>Bůh Otec a Bůh Syn tudíž neměli být rovnocenní. </a:t>
            </a:r>
          </a:p>
          <a:p>
            <a:r>
              <a:rPr lang="cs-CZ" sz="1800" dirty="0">
                <a:effectLst/>
                <a:ea typeface="Times New Roman" panose="02020603050405020304" pitchFamily="18" charset="0"/>
                <a:cs typeface="Times New Roman" panose="02020603050405020304" pitchFamily="18" charset="0"/>
              </a:rPr>
              <a:t>Toto učení navazovalo na tradice helénistického filozofického myšlení. </a:t>
            </a:r>
            <a:r>
              <a:rPr lang="cs-CZ" sz="1800" dirty="0">
                <a:ea typeface="Times New Roman" panose="02020603050405020304" pitchFamily="18" charset="0"/>
                <a:cs typeface="Times New Roman" panose="02020603050405020304" pitchFamily="18" charset="0"/>
              </a:rPr>
              <a:t>Zatímco</a:t>
            </a:r>
            <a:r>
              <a:rPr lang="cs-CZ" sz="1800" dirty="0">
                <a:effectLst/>
                <a:ea typeface="Times New Roman" panose="02020603050405020304" pitchFamily="18" charset="0"/>
              </a:rPr>
              <a:t> ve většině křesťanských obcí na východě našlo velkou podporu; naproti tomu církevní představitelé západních provincií je vesměs ostře odmítli.</a:t>
            </a:r>
            <a:endParaRPr lang="cs-CZ" sz="1800" dirty="0">
              <a:effectLst/>
              <a:ea typeface="Times New Roman" panose="02020603050405020304" pitchFamily="18" charset="0"/>
              <a:cs typeface="Times New Roman" panose="02020603050405020304" pitchFamily="18" charset="0"/>
            </a:endParaRPr>
          </a:p>
          <a:p>
            <a:r>
              <a:rPr lang="cs-CZ" sz="1800" dirty="0">
                <a:effectLst/>
                <a:ea typeface="Times New Roman" panose="02020603050405020304" pitchFamily="18" charset="0"/>
                <a:cs typeface="Times New Roman" panose="02020603050405020304" pitchFamily="18" charset="0"/>
              </a:rPr>
              <a:t>Toto učení bylo v r. </a:t>
            </a:r>
            <a:r>
              <a:rPr lang="cs-CZ" sz="1800" dirty="0">
                <a:ea typeface="Times New Roman" panose="02020603050405020304" pitchFamily="18" charset="0"/>
                <a:cs typeface="Times New Roman" panose="02020603050405020304" pitchFamily="18" charset="0"/>
              </a:rPr>
              <a:t>318</a:t>
            </a:r>
            <a:r>
              <a:rPr lang="cs-CZ" sz="1800" dirty="0">
                <a:effectLst/>
                <a:ea typeface="Times New Roman" panose="02020603050405020304" pitchFamily="18" charset="0"/>
                <a:cs typeface="Times New Roman" panose="02020603050405020304" pitchFamily="18" charset="0"/>
              </a:rPr>
              <a:t> odsouzeno alexandrijským biskupem Alexandrem, který vyloučil </a:t>
            </a:r>
            <a:r>
              <a:rPr lang="cs-CZ" sz="1800" dirty="0" err="1">
                <a:effectLst/>
                <a:ea typeface="Times New Roman" panose="02020603050405020304" pitchFamily="18" charset="0"/>
                <a:cs typeface="Times New Roman" panose="02020603050405020304" pitchFamily="18" charset="0"/>
              </a:rPr>
              <a:t>Areia</a:t>
            </a:r>
            <a:r>
              <a:rPr lang="cs-CZ" sz="1800" dirty="0">
                <a:effectLst/>
                <a:ea typeface="Times New Roman" panose="02020603050405020304" pitchFamily="18" charset="0"/>
                <a:cs typeface="Times New Roman" panose="02020603050405020304" pitchFamily="18" charset="0"/>
              </a:rPr>
              <a:t> z církve. Takto tvrdá reakce byla vyvolána tím, že principy ariánství se dotýkaly jádra celé křesťanské víry, jímž byla otázka skutečné podstaty Krista. Její zodpovězení se neomezovalo pouze na teology, neboť do této pře se zapojily i široké vrstvy obyvatelstva, kvůli čemuž byla vedena velice vypjatě. </a:t>
            </a:r>
          </a:p>
          <a:p>
            <a:r>
              <a:rPr lang="cs-CZ" sz="1800" dirty="0">
                <a:effectLst/>
                <a:ea typeface="Times New Roman" panose="02020603050405020304" pitchFamily="18" charset="0"/>
                <a:cs typeface="Times New Roman" panose="02020603050405020304" pitchFamily="18" charset="0"/>
              </a:rPr>
              <a:t>Dochované prameny týkající se tohoto sporu jsou značně problematické a tendenční. </a:t>
            </a:r>
            <a:endParaRPr lang="cs-CZ" dirty="0"/>
          </a:p>
        </p:txBody>
      </p:sp>
    </p:spTree>
    <p:extLst>
      <p:ext uri="{BB962C8B-B14F-4D97-AF65-F5344CB8AC3E}">
        <p14:creationId xmlns:p14="http://schemas.microsoft.com/office/powerpoint/2010/main" val="34366523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C84E036-7CC6-45A9-88B3-9E2EE5C67C6B}"/>
              </a:ext>
            </a:extLst>
          </p:cNvPr>
          <p:cNvSpPr>
            <a:spLocks noGrp="1"/>
          </p:cNvSpPr>
          <p:nvPr>
            <p:ph type="title"/>
          </p:nvPr>
        </p:nvSpPr>
        <p:spPr/>
        <p:txBody>
          <a:bodyPr/>
          <a:lstStyle/>
          <a:p>
            <a:r>
              <a:rPr lang="cs-CZ" dirty="0" err="1"/>
              <a:t>Nikajský</a:t>
            </a:r>
            <a:r>
              <a:rPr lang="cs-CZ" dirty="0"/>
              <a:t> synod v r. 325</a:t>
            </a:r>
          </a:p>
        </p:txBody>
      </p:sp>
      <p:sp>
        <p:nvSpPr>
          <p:cNvPr id="4" name="Zástupný obsah 3">
            <a:extLst>
              <a:ext uri="{FF2B5EF4-FFF2-40B4-BE49-F238E27FC236}">
                <a16:creationId xmlns:a16="http://schemas.microsoft.com/office/drawing/2014/main" id="{E259EECB-F2C8-40AB-9C9F-1BECA13C664E}"/>
              </a:ext>
            </a:extLst>
          </p:cNvPr>
          <p:cNvSpPr>
            <a:spLocks noGrp="1"/>
          </p:cNvSpPr>
          <p:nvPr>
            <p:ph sz="half" idx="1"/>
          </p:nvPr>
        </p:nvSpPr>
        <p:spPr>
          <a:xfrm>
            <a:off x="562062" y="2010878"/>
            <a:ext cx="6518245" cy="4042233"/>
          </a:xfrm>
        </p:spPr>
        <p:txBody>
          <a:bodyPr>
            <a:normAutofit fontScale="55000" lnSpcReduction="20000"/>
          </a:bodyPr>
          <a:lstStyle/>
          <a:p>
            <a:pPr algn="just">
              <a:lnSpc>
                <a:spcPct val="107000"/>
              </a:lnSpc>
              <a:spcBef>
                <a:spcPts val="600"/>
              </a:spcBef>
              <a:spcAft>
                <a:spcPts val="600"/>
              </a:spcAft>
            </a:pPr>
            <a:r>
              <a:rPr lang="cs-CZ" sz="2500" dirty="0">
                <a:latin typeface="Arial" panose="020B0604020202020204" pitchFamily="34" charset="0"/>
                <a:ea typeface="Times New Roman" panose="02020603050405020304" pitchFamily="18" charset="0"/>
                <a:cs typeface="Times New Roman" panose="02020603050405020304" pitchFamily="18" charset="0"/>
              </a:rPr>
              <a:t>První </a:t>
            </a:r>
            <a:r>
              <a:rPr lang="cs-CZ" sz="2500" dirty="0" err="1">
                <a:latin typeface="Arial" panose="020B0604020202020204" pitchFamily="34" charset="0"/>
                <a:ea typeface="Times New Roman" panose="02020603050405020304" pitchFamily="18" charset="0"/>
                <a:cs typeface="Times New Roman" panose="02020603050405020304" pitchFamily="18" charset="0"/>
              </a:rPr>
              <a:t>nikajský</a:t>
            </a:r>
            <a:r>
              <a:rPr lang="cs-CZ" sz="2500" dirty="0">
                <a:latin typeface="Arial" panose="020B0604020202020204" pitchFamily="34" charset="0"/>
                <a:ea typeface="Times New Roman" panose="02020603050405020304" pitchFamily="18" charset="0"/>
                <a:cs typeface="Times New Roman" panose="02020603050405020304" pitchFamily="18" charset="0"/>
              </a:rPr>
              <a:t> koncil</a:t>
            </a:r>
            <a:r>
              <a:rPr lang="cs-CZ" sz="2500" dirty="0">
                <a:effectLst/>
                <a:latin typeface="Arial" panose="020B0604020202020204" pitchFamily="34" charset="0"/>
                <a:ea typeface="Times New Roman" panose="02020603050405020304" pitchFamily="18" charset="0"/>
                <a:cs typeface="Times New Roman" panose="02020603050405020304" pitchFamily="18" charset="0"/>
              </a:rPr>
              <a:t>, který se stal vůbec prvním </a:t>
            </a:r>
            <a:r>
              <a:rPr lang="cs-CZ" sz="2500" dirty="0">
                <a:latin typeface="Arial" panose="020B0604020202020204" pitchFamily="34" charset="0"/>
                <a:ea typeface="Times New Roman" panose="02020603050405020304" pitchFamily="18" charset="0"/>
                <a:cs typeface="Times New Roman" panose="02020603050405020304" pitchFamily="18" charset="0"/>
              </a:rPr>
              <a:t>ekumenickým koncilem</a:t>
            </a:r>
            <a:r>
              <a:rPr lang="cs-CZ" sz="2500" dirty="0">
                <a:effectLst/>
                <a:latin typeface="Arial" panose="020B0604020202020204" pitchFamily="34" charset="0"/>
                <a:ea typeface="Times New Roman" panose="02020603050405020304" pitchFamily="18" charset="0"/>
                <a:cs typeface="Times New Roman" panose="02020603050405020304" pitchFamily="18" charset="0"/>
              </a:rPr>
              <a:t>. Úvodní zasedání proběhlo </a:t>
            </a:r>
            <a:r>
              <a:rPr lang="cs-CZ" sz="2500" dirty="0">
                <a:latin typeface="Arial" panose="020B0604020202020204" pitchFamily="34" charset="0"/>
                <a:ea typeface="Times New Roman" panose="02020603050405020304" pitchFamily="18" charset="0"/>
                <a:cs typeface="Times New Roman" panose="02020603050405020304" pitchFamily="18" charset="0"/>
              </a:rPr>
              <a:t>20. května</a:t>
            </a:r>
            <a:r>
              <a:rPr lang="cs-CZ" sz="2500" dirty="0">
                <a:effectLst/>
                <a:latin typeface="Arial" panose="020B0604020202020204" pitchFamily="34" charset="0"/>
                <a:ea typeface="Times New Roman" panose="02020603050405020304" pitchFamily="18" charset="0"/>
                <a:cs typeface="Times New Roman" panose="02020603050405020304" pitchFamily="18" charset="0"/>
              </a:rPr>
              <a:t> </a:t>
            </a:r>
            <a:r>
              <a:rPr lang="cs-CZ" sz="2500" dirty="0">
                <a:latin typeface="Arial" panose="020B0604020202020204" pitchFamily="34" charset="0"/>
                <a:ea typeface="Times New Roman" panose="02020603050405020304" pitchFamily="18" charset="0"/>
                <a:cs typeface="Times New Roman" panose="02020603050405020304" pitchFamily="18" charset="0"/>
              </a:rPr>
              <a:t>325</a:t>
            </a:r>
            <a:r>
              <a:rPr lang="cs-CZ" sz="2500" dirty="0">
                <a:effectLst/>
                <a:latin typeface="Arial" panose="020B0604020202020204" pitchFamily="34" charset="0"/>
                <a:ea typeface="Times New Roman" panose="02020603050405020304" pitchFamily="18" charset="0"/>
                <a:cs typeface="Times New Roman" panose="02020603050405020304" pitchFamily="18" charset="0"/>
              </a:rPr>
              <a:t>. Konstantin seděl v čele shromáždění a pronesl úvodní řeč. </a:t>
            </a:r>
          </a:p>
          <a:p>
            <a:pPr algn="just">
              <a:lnSpc>
                <a:spcPct val="107000"/>
              </a:lnSpc>
              <a:spcBef>
                <a:spcPts val="600"/>
              </a:spcBef>
              <a:spcAft>
                <a:spcPts val="600"/>
              </a:spcAft>
            </a:pPr>
            <a:r>
              <a:rPr lang="cs-CZ" sz="2500" dirty="0">
                <a:effectLst/>
                <a:latin typeface="Arial" panose="020B0604020202020204" pitchFamily="34" charset="0"/>
                <a:ea typeface="Times New Roman" panose="02020603050405020304" pitchFamily="18" charset="0"/>
                <a:cs typeface="Times New Roman" panose="02020603050405020304" pitchFamily="18" charset="0"/>
              </a:rPr>
              <a:t>Biskupové účastnící se koncilu odmítli Konstantinem podporovaný kompromisní návrh. Poté se zřetelně vyhranili vůči ariánství, když přijali tzv. </a:t>
            </a:r>
            <a:r>
              <a:rPr lang="cs-CZ" sz="2500" dirty="0">
                <a:latin typeface="Arial" panose="020B0604020202020204" pitchFamily="34" charset="0"/>
                <a:ea typeface="Times New Roman" panose="02020603050405020304" pitchFamily="18" charset="0"/>
                <a:cs typeface="Times New Roman" panose="02020603050405020304" pitchFamily="18" charset="0"/>
              </a:rPr>
              <a:t>vyznání</a:t>
            </a:r>
            <a:r>
              <a:rPr lang="cs-CZ" sz="2500" dirty="0">
                <a:effectLst/>
                <a:latin typeface="Arial" panose="020B0604020202020204" pitchFamily="34" charset="0"/>
                <a:ea typeface="Times New Roman" panose="02020603050405020304" pitchFamily="18" charset="0"/>
                <a:cs typeface="Times New Roman" panose="02020603050405020304" pitchFamily="18" charset="0"/>
              </a:rPr>
              <a:t> víry, jež se opíralo o doktrínu stejné podstaty Boha Otce a Boha Syna (řecky </a:t>
            </a:r>
            <a:r>
              <a:rPr lang="cs-CZ" sz="2500" i="1" dirty="0" err="1">
                <a:effectLst/>
                <a:latin typeface="Arial" panose="020B0604020202020204" pitchFamily="34" charset="0"/>
                <a:ea typeface="Times New Roman" panose="02020603050405020304" pitchFamily="18" charset="0"/>
                <a:cs typeface="Times New Roman" panose="02020603050405020304" pitchFamily="18" charset="0"/>
              </a:rPr>
              <a:t>homoúsios</a:t>
            </a:r>
            <a:r>
              <a:rPr lang="cs-CZ" sz="2500" dirty="0">
                <a:effectLst/>
                <a:latin typeface="Arial" panose="020B0604020202020204" pitchFamily="34" charset="0"/>
                <a:ea typeface="Times New Roman" panose="02020603050405020304" pitchFamily="18" charset="0"/>
                <a:cs typeface="Times New Roman" panose="02020603050405020304" pitchFamily="18" charset="0"/>
              </a:rPr>
              <a:t>, latinsky </a:t>
            </a:r>
            <a:r>
              <a:rPr lang="cs-CZ" sz="2500" i="1" dirty="0" err="1">
                <a:effectLst/>
                <a:latin typeface="Arial" panose="020B0604020202020204" pitchFamily="34" charset="0"/>
                <a:ea typeface="Times New Roman" panose="02020603050405020304" pitchFamily="18" charset="0"/>
                <a:cs typeface="Times New Roman" panose="02020603050405020304" pitchFamily="18" charset="0"/>
              </a:rPr>
              <a:t>consubstantialis</a:t>
            </a:r>
            <a:r>
              <a:rPr lang="cs-CZ" sz="2500" dirty="0">
                <a:effectLst/>
                <a:latin typeface="Arial" panose="020B0604020202020204" pitchFamily="34" charset="0"/>
                <a:ea typeface="Times New Roman" panose="02020603050405020304" pitchFamily="18" charset="0"/>
                <a:cs typeface="Times New Roman" panose="02020603050405020304" pitchFamily="18" charset="0"/>
              </a:rPr>
              <a:t>). </a:t>
            </a:r>
          </a:p>
          <a:p>
            <a:pPr algn="just">
              <a:lnSpc>
                <a:spcPct val="107000"/>
              </a:lnSpc>
              <a:spcBef>
                <a:spcPts val="600"/>
              </a:spcBef>
              <a:spcAft>
                <a:spcPts val="600"/>
              </a:spcAft>
            </a:pPr>
            <a:r>
              <a:rPr lang="cs-CZ" sz="2500" dirty="0">
                <a:effectLst/>
                <a:latin typeface="Arial" panose="020B0604020202020204" pitchFamily="34" charset="0"/>
                <a:ea typeface="Times New Roman" panose="02020603050405020304" pitchFamily="18" charset="0"/>
                <a:cs typeface="Times New Roman" panose="02020603050405020304" pitchFamily="18" charset="0"/>
              </a:rPr>
              <a:t>Spor sužoval říši ještě koncem 4. století a dokonce sám Konstantin váhal, jaký postoj k celé věci zaujmout. </a:t>
            </a:r>
            <a:r>
              <a:rPr lang="cs-CZ" sz="2500" dirty="0" err="1">
                <a:latin typeface="Arial" panose="020B0604020202020204" pitchFamily="34" charset="0"/>
                <a:ea typeface="Times New Roman" panose="02020603050405020304" pitchFamily="18" charset="0"/>
                <a:cs typeface="Times New Roman" panose="02020603050405020304" pitchFamily="18" charset="0"/>
              </a:rPr>
              <a:t>Eusebios</a:t>
            </a:r>
            <a:r>
              <a:rPr lang="cs-CZ" sz="2500" dirty="0">
                <a:latin typeface="Arial" panose="020B0604020202020204" pitchFamily="34" charset="0"/>
                <a:ea typeface="Times New Roman" panose="02020603050405020304" pitchFamily="18" charset="0"/>
                <a:cs typeface="Times New Roman" panose="02020603050405020304" pitchFamily="18" charset="0"/>
              </a:rPr>
              <a:t> z </a:t>
            </a:r>
            <a:r>
              <a:rPr lang="cs-CZ" sz="2500" dirty="0" err="1">
                <a:latin typeface="Arial" panose="020B0604020202020204" pitchFamily="34" charset="0"/>
                <a:ea typeface="Times New Roman" panose="02020603050405020304" pitchFamily="18" charset="0"/>
                <a:cs typeface="Times New Roman" panose="02020603050405020304" pitchFamily="18" charset="0"/>
              </a:rPr>
              <a:t>Nikomédie</a:t>
            </a:r>
            <a:r>
              <a:rPr lang="cs-CZ" sz="2500" dirty="0">
                <a:effectLst/>
                <a:latin typeface="Arial" panose="020B0604020202020204" pitchFamily="34" charset="0"/>
                <a:ea typeface="Times New Roman" panose="02020603050405020304" pitchFamily="18" charset="0"/>
                <a:cs typeface="Times New Roman" panose="02020603050405020304" pitchFamily="18" charset="0"/>
              </a:rPr>
              <a:t>, ariánský biskup uvržený v r. 325 do vyhnanství, byl povolán a brzy se stal hlavním císařovým duchovním rádcem. </a:t>
            </a:r>
          </a:p>
          <a:p>
            <a:pPr algn="just">
              <a:lnSpc>
                <a:spcPct val="107000"/>
              </a:lnSpc>
              <a:spcBef>
                <a:spcPts val="600"/>
              </a:spcBef>
              <a:spcAft>
                <a:spcPts val="600"/>
              </a:spcAft>
            </a:pPr>
            <a:r>
              <a:rPr lang="cs-CZ" sz="2500" dirty="0">
                <a:effectLst/>
                <a:latin typeface="Arial" panose="020B0604020202020204" pitchFamily="34" charset="0"/>
                <a:ea typeface="Times New Roman" panose="02020603050405020304" pitchFamily="18" charset="0"/>
                <a:cs typeface="Times New Roman" panose="02020603050405020304" pitchFamily="18" charset="0"/>
              </a:rPr>
              <a:t>Pod vlivem své sestry </a:t>
            </a:r>
            <a:r>
              <a:rPr lang="cs-CZ" sz="2500" dirty="0" err="1">
                <a:effectLst/>
                <a:latin typeface="Arial" panose="020B0604020202020204" pitchFamily="34" charset="0"/>
                <a:ea typeface="Times New Roman" panose="02020603050405020304" pitchFamily="18" charset="0"/>
                <a:cs typeface="Times New Roman" panose="02020603050405020304" pitchFamily="18" charset="0"/>
              </a:rPr>
              <a:t>Constantie</a:t>
            </a:r>
            <a:r>
              <a:rPr lang="cs-CZ" sz="2500" dirty="0">
                <a:effectLst/>
                <a:latin typeface="Arial" panose="020B0604020202020204" pitchFamily="34" charset="0"/>
                <a:ea typeface="Times New Roman" panose="02020603050405020304" pitchFamily="18" charset="0"/>
                <a:cs typeface="Times New Roman" panose="02020603050405020304" pitchFamily="18" charset="0"/>
              </a:rPr>
              <a:t> a svého životopisce </a:t>
            </a:r>
            <a:r>
              <a:rPr lang="cs-CZ" sz="2500" dirty="0" err="1">
                <a:effectLst/>
                <a:latin typeface="Arial" panose="020B0604020202020204" pitchFamily="34" charset="0"/>
                <a:ea typeface="Times New Roman" panose="02020603050405020304" pitchFamily="18" charset="0"/>
                <a:cs typeface="Times New Roman" panose="02020603050405020304" pitchFamily="18" charset="0"/>
              </a:rPr>
              <a:t>Eusebia</a:t>
            </a:r>
            <a:r>
              <a:rPr lang="cs-CZ" sz="2500" dirty="0">
                <a:effectLst/>
                <a:latin typeface="Arial" panose="020B0604020202020204" pitchFamily="34" charset="0"/>
                <a:ea typeface="Times New Roman" panose="02020603050405020304" pitchFamily="18" charset="0"/>
                <a:cs typeface="Times New Roman" panose="02020603050405020304" pitchFamily="18" charset="0"/>
              </a:rPr>
              <a:t> z </a:t>
            </a:r>
            <a:r>
              <a:rPr lang="cs-CZ" sz="2500" dirty="0" err="1">
                <a:effectLst/>
                <a:latin typeface="Arial" panose="020B0604020202020204" pitchFamily="34" charset="0"/>
                <a:ea typeface="Times New Roman" panose="02020603050405020304" pitchFamily="18" charset="0"/>
                <a:cs typeface="Times New Roman" panose="02020603050405020304" pitchFamily="18" charset="0"/>
              </a:rPr>
              <a:t>Kaisareie</a:t>
            </a:r>
            <a:r>
              <a:rPr lang="cs-CZ" sz="2500" dirty="0">
                <a:effectLst/>
                <a:latin typeface="Arial" panose="020B0604020202020204" pitchFamily="34" charset="0"/>
                <a:ea typeface="Times New Roman" panose="02020603050405020304" pitchFamily="18" charset="0"/>
                <a:cs typeface="Times New Roman" panose="02020603050405020304" pitchFamily="18" charset="0"/>
              </a:rPr>
              <a:t> se Konstantin v r. 335 rozhodl odeslat do vyhnanství v dalekém Trevíru alexandrijského biskupa </a:t>
            </a:r>
            <a:r>
              <a:rPr lang="cs-CZ" sz="2500" dirty="0">
                <a:latin typeface="Arial" panose="020B0604020202020204" pitchFamily="34" charset="0"/>
                <a:ea typeface="Times New Roman" panose="02020603050405020304" pitchFamily="18" charset="0"/>
                <a:cs typeface="Times New Roman" panose="02020603050405020304" pitchFamily="18" charset="0"/>
              </a:rPr>
              <a:t>Athanasia</a:t>
            </a:r>
            <a:r>
              <a:rPr lang="cs-CZ" sz="2500" dirty="0">
                <a:effectLst/>
                <a:latin typeface="Arial" panose="020B0604020202020204" pitchFamily="34" charset="0"/>
                <a:ea typeface="Times New Roman" panose="02020603050405020304" pitchFamily="18" charset="0"/>
                <a:cs typeface="Times New Roman" panose="02020603050405020304" pitchFamily="18" charset="0"/>
              </a:rPr>
              <a:t>, jenž byl zarputilým protivníkem </a:t>
            </a:r>
            <a:r>
              <a:rPr lang="cs-CZ" sz="2500" dirty="0" err="1">
                <a:effectLst/>
                <a:latin typeface="Arial" panose="020B0604020202020204" pitchFamily="34" charset="0"/>
                <a:ea typeface="Times New Roman" panose="02020603050405020304" pitchFamily="18" charset="0"/>
                <a:cs typeface="Times New Roman" panose="02020603050405020304" pitchFamily="18" charset="0"/>
              </a:rPr>
              <a:t>Areia</a:t>
            </a:r>
            <a:r>
              <a:rPr lang="cs-CZ" sz="2500" dirty="0">
                <a:effectLst/>
                <a:latin typeface="Arial" panose="020B0604020202020204" pitchFamily="34" charset="0"/>
                <a:ea typeface="Times New Roman" panose="02020603050405020304" pitchFamily="18" charset="0"/>
                <a:cs typeface="Times New Roman" panose="02020603050405020304" pitchFamily="18" charset="0"/>
              </a:rPr>
              <a:t> a hlavním propagátorem přijetí </a:t>
            </a:r>
            <a:r>
              <a:rPr lang="cs-CZ" sz="2500" dirty="0" err="1">
                <a:effectLst/>
                <a:latin typeface="Arial" panose="020B0604020202020204" pitchFamily="34" charset="0"/>
                <a:ea typeface="Times New Roman" panose="02020603050405020304" pitchFamily="18" charset="0"/>
                <a:cs typeface="Times New Roman" panose="02020603050405020304" pitchFamily="18" charset="0"/>
              </a:rPr>
              <a:t>nikajského</a:t>
            </a:r>
            <a:r>
              <a:rPr lang="cs-CZ" sz="2500" dirty="0">
                <a:effectLst/>
                <a:latin typeface="Arial" panose="020B0604020202020204" pitchFamily="34" charset="0"/>
                <a:ea typeface="Times New Roman" panose="02020603050405020304" pitchFamily="18" charset="0"/>
                <a:cs typeface="Times New Roman" panose="02020603050405020304" pitchFamily="18" charset="0"/>
              </a:rPr>
              <a:t> kréda. </a:t>
            </a:r>
          </a:p>
          <a:p>
            <a:pPr algn="just">
              <a:lnSpc>
                <a:spcPct val="107000"/>
              </a:lnSpc>
              <a:spcBef>
                <a:spcPts val="600"/>
              </a:spcBef>
              <a:spcAft>
                <a:spcPts val="600"/>
              </a:spcAft>
            </a:pPr>
            <a:r>
              <a:rPr lang="cs-CZ" sz="2500" dirty="0" err="1">
                <a:latin typeface="Arial" panose="020B0604020202020204" pitchFamily="34" charset="0"/>
                <a:ea typeface="Times New Roman" panose="02020603050405020304" pitchFamily="18" charset="0"/>
                <a:cs typeface="Times New Roman" panose="02020603050405020304" pitchFamily="18" charset="0"/>
              </a:rPr>
              <a:t>Areios</a:t>
            </a:r>
            <a:r>
              <a:rPr lang="cs-CZ" sz="2500" dirty="0">
                <a:effectLst/>
                <a:latin typeface="Arial" panose="020B0604020202020204" pitchFamily="34" charset="0"/>
                <a:ea typeface="Times New Roman" panose="02020603050405020304" pitchFamily="18" charset="0"/>
                <a:cs typeface="Times New Roman" panose="02020603050405020304" pitchFamily="18" charset="0"/>
              </a:rPr>
              <a:t> byl v roce 327 rehabilitován, o šest let později byl znovu odsouzen a teprve po vypuzení Athanasia byl nakonec povolán zpět.</a:t>
            </a:r>
            <a:endParaRPr lang="cs-CZ" sz="25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6" name="Zástupný obsah 5">
            <a:hlinkClick r:id="rId2"/>
            <a:extLst>
              <a:ext uri="{FF2B5EF4-FFF2-40B4-BE49-F238E27FC236}">
                <a16:creationId xmlns:a16="http://schemas.microsoft.com/office/drawing/2014/main" id="{CE5212A1-5EE0-44DD-8CD7-DF704581E154}"/>
              </a:ext>
            </a:extLst>
          </p:cNvPr>
          <p:cNvPicPr>
            <a:picLocks noGrp="1"/>
          </p:cNvPicPr>
          <p:nvPr>
            <p:ph sz="half" idx="2"/>
          </p:nvPr>
        </p:nvPicPr>
        <p:blipFill>
          <a:blip r:embed="rId3">
            <a:extLst>
              <a:ext uri="{28A0092B-C50C-407E-A947-70E740481C1C}">
                <a14:useLocalDpi xmlns:a14="http://schemas.microsoft.com/office/drawing/2010/main" val="0"/>
              </a:ext>
            </a:extLst>
          </a:blip>
          <a:srcRect/>
          <a:stretch>
            <a:fillRect/>
          </a:stretch>
        </p:blipFill>
        <p:spPr bwMode="auto">
          <a:xfrm>
            <a:off x="7566870" y="1929468"/>
            <a:ext cx="3177799" cy="3942826"/>
          </a:xfrm>
          <a:prstGeom prst="rect">
            <a:avLst/>
          </a:prstGeom>
          <a:noFill/>
          <a:ln>
            <a:noFill/>
          </a:ln>
        </p:spPr>
      </p:pic>
    </p:spTree>
    <p:extLst>
      <p:ext uri="{BB962C8B-B14F-4D97-AF65-F5344CB8AC3E}">
        <p14:creationId xmlns:p14="http://schemas.microsoft.com/office/powerpoint/2010/main" val="16633084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CABCAE3-64FC-4149-819F-2C18128241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2" name="Picture 11">
            <a:extLst>
              <a:ext uri="{FF2B5EF4-FFF2-40B4-BE49-F238E27FC236}">
                <a16:creationId xmlns:a16="http://schemas.microsoft.com/office/drawing/2014/main" id="{012FDCFE-9AD2-4D8A-8CBF-B3AA37EBF6D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14" name="Straight Connector 13">
            <a:extLst>
              <a:ext uri="{FF2B5EF4-FFF2-40B4-BE49-F238E27FC236}">
                <a16:creationId xmlns:a16="http://schemas.microsoft.com/office/drawing/2014/main" id="{FBD463FC-4CA8-4FF4-85A3-AF9F4B98D21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A56012FD-74A8-4C91-B318-435CF2B719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 useBgFill="1">
        <p:nvSpPr>
          <p:cNvPr id="18" name="Rectangle 17">
            <a:extLst>
              <a:ext uri="{FF2B5EF4-FFF2-40B4-BE49-F238E27FC236}">
                <a16:creationId xmlns:a16="http://schemas.microsoft.com/office/drawing/2014/main" id="{7C70BFDB-979D-4D01-8764-154458F98B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45FCB5B7-E85D-4C9D-AE9B-2B04C20D7C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grpSp>
        <p:nvGrpSpPr>
          <p:cNvPr id="22" name="Group 21">
            <a:extLst>
              <a:ext uri="{FF2B5EF4-FFF2-40B4-BE49-F238E27FC236}">
                <a16:creationId xmlns:a16="http://schemas.microsoft.com/office/drawing/2014/main" id="{4C48EA7D-6DFA-4BAB-B557-0D500356BE3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32239" y="482171"/>
            <a:ext cx="4074533" cy="5149101"/>
            <a:chOff x="632239" y="482171"/>
            <a:chExt cx="4074533" cy="5149101"/>
          </a:xfrm>
        </p:grpSpPr>
        <p:sp>
          <p:nvSpPr>
            <p:cNvPr id="23" name="Rectangle 22">
              <a:extLst>
                <a:ext uri="{FF2B5EF4-FFF2-40B4-BE49-F238E27FC236}">
                  <a16:creationId xmlns:a16="http://schemas.microsoft.com/office/drawing/2014/main" id="{0A792C74-3AEF-46D7-BB84-FE0A1C9FDD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239" y="482171"/>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E3F01C4D-F010-44B1-B80D-DE6D0036F40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45298" y="812507"/>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26" name="Rectangle 25">
            <a:extLst>
              <a:ext uri="{FF2B5EF4-FFF2-40B4-BE49-F238E27FC236}">
                <a16:creationId xmlns:a16="http://schemas.microsoft.com/office/drawing/2014/main" id="{66DEDBC9-7E02-4AC1-84C0-28900C560B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7042" y="977965"/>
            <a:ext cx="3124515" cy="4135339"/>
          </a:xfrm>
          <a:prstGeom prst="rect">
            <a:avLst/>
          </a:prstGeom>
          <a:solidFill>
            <a:schemeClr val="bg1"/>
          </a:solid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8" name="Straight Connector 27">
            <a:extLst>
              <a:ext uri="{FF2B5EF4-FFF2-40B4-BE49-F238E27FC236}">
                <a16:creationId xmlns:a16="http://schemas.microsoft.com/office/drawing/2014/main" id="{5D8167BA-4647-4588-9EF8-AFA0496DC82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190359" y="1847088"/>
            <a:ext cx="5548039"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Nadpis 1">
            <a:extLst>
              <a:ext uri="{FF2B5EF4-FFF2-40B4-BE49-F238E27FC236}">
                <a16:creationId xmlns:a16="http://schemas.microsoft.com/office/drawing/2014/main" id="{3B487E86-ACF0-443A-B18E-7258795B148E}"/>
              </a:ext>
            </a:extLst>
          </p:cNvPr>
          <p:cNvSpPr>
            <a:spLocks noGrp="1"/>
          </p:cNvSpPr>
          <p:nvPr>
            <p:ph type="title"/>
          </p:nvPr>
        </p:nvSpPr>
        <p:spPr>
          <a:xfrm>
            <a:off x="5188043" y="804520"/>
            <a:ext cx="5550355" cy="1049235"/>
          </a:xfrm>
        </p:spPr>
        <p:txBody>
          <a:bodyPr vert="horz" lIns="91440" tIns="45720" rIns="91440" bIns="45720" rtlCol="0" anchor="t">
            <a:normAutofit/>
          </a:bodyPr>
          <a:lstStyle/>
          <a:p>
            <a:r>
              <a:rPr lang="en-US"/>
              <a:t>Konstantinova smrt, 21. 5. 337</a:t>
            </a:r>
          </a:p>
        </p:txBody>
      </p:sp>
      <p:pic>
        <p:nvPicPr>
          <p:cNvPr id="5" name="Zástupný obsah 4" descr="Obsah obrázku text&#10;&#10;Popis byl vytvořen automaticky">
            <a:hlinkClick r:id="rId3"/>
            <a:extLst>
              <a:ext uri="{FF2B5EF4-FFF2-40B4-BE49-F238E27FC236}">
                <a16:creationId xmlns:a16="http://schemas.microsoft.com/office/drawing/2014/main" id="{2B7E29F8-7D66-4164-B293-80FA464D960A}"/>
              </a:ext>
            </a:extLst>
          </p:cNvPr>
          <p:cNvPicPr>
            <a:picLocks noGrp="1"/>
          </p:cNvPicPr>
          <p:nvPr>
            <p:ph sz="half" idx="2"/>
          </p:nvPr>
        </p:nvPicPr>
        <p:blipFill>
          <a:blip r:embed="rId4">
            <a:extLst>
              <a:ext uri="{28A0092B-C50C-407E-A947-70E740481C1C}">
                <a14:useLocalDpi xmlns:a14="http://schemas.microsoft.com/office/drawing/2010/main" val="0"/>
              </a:ext>
            </a:extLst>
          </a:blip>
          <a:stretch>
            <a:fillRect/>
          </a:stretch>
        </p:blipFill>
        <p:spPr bwMode="auto">
          <a:xfrm>
            <a:off x="1285438" y="1251007"/>
            <a:ext cx="2799103" cy="3596847"/>
          </a:xfrm>
          <a:prstGeom prst="rect">
            <a:avLst/>
          </a:prstGeom>
          <a:noFill/>
        </p:spPr>
      </p:pic>
      <p:sp>
        <p:nvSpPr>
          <p:cNvPr id="3" name="Zástupný obsah 2">
            <a:extLst>
              <a:ext uri="{FF2B5EF4-FFF2-40B4-BE49-F238E27FC236}">
                <a16:creationId xmlns:a16="http://schemas.microsoft.com/office/drawing/2014/main" id="{80E79292-276E-4D31-938A-60F8598DE9CF}"/>
              </a:ext>
            </a:extLst>
          </p:cNvPr>
          <p:cNvSpPr>
            <a:spLocks noGrp="1"/>
          </p:cNvSpPr>
          <p:nvPr>
            <p:ph sz="half" idx="1"/>
          </p:nvPr>
        </p:nvSpPr>
        <p:spPr>
          <a:xfrm>
            <a:off x="5188043" y="2015732"/>
            <a:ext cx="6548155" cy="3831395"/>
          </a:xfrm>
        </p:spPr>
        <p:txBody>
          <a:bodyPr vert="horz" lIns="91440" tIns="45720" rIns="91440" bIns="45720" rtlCol="0" anchor="t">
            <a:noAutofit/>
          </a:bodyPr>
          <a:lstStyle/>
          <a:p>
            <a:pPr>
              <a:lnSpc>
                <a:spcPct val="110000"/>
              </a:lnSpc>
            </a:pPr>
            <a:r>
              <a:rPr lang="cs-CZ" sz="1800" dirty="0"/>
              <a:t>Umírající Konstantin přijal křest od ariánského biskupa </a:t>
            </a:r>
            <a:r>
              <a:rPr lang="cs-CZ" sz="1800" dirty="0" err="1"/>
              <a:t>Eusebia</a:t>
            </a:r>
            <a:r>
              <a:rPr lang="cs-CZ" sz="1800" dirty="0"/>
              <a:t> z </a:t>
            </a:r>
            <a:r>
              <a:rPr lang="cs-CZ" sz="1800" dirty="0" err="1"/>
              <a:t>Nikomédie</a:t>
            </a:r>
            <a:r>
              <a:rPr lang="cs-CZ" sz="1800" dirty="0"/>
              <a:t>.</a:t>
            </a:r>
          </a:p>
          <a:p>
            <a:pPr>
              <a:lnSpc>
                <a:spcPct val="110000"/>
              </a:lnSpc>
            </a:pPr>
            <a:r>
              <a:rPr lang="cs-CZ" sz="1800" dirty="0"/>
              <a:t>Konstantinova vláda jeden z nejzásadnějších momentů evropských dějin: Existence do značné míry christianizovaného císařského správního aparátu společně s nástupem Konstantinových synů, kteří byli plně oddáni křesťanské víře, vedla k pevnému zakotvení privilegované pozice křesťanství.</a:t>
            </a:r>
          </a:p>
          <a:p>
            <a:pPr>
              <a:lnSpc>
                <a:spcPct val="110000"/>
              </a:lnSpc>
            </a:pPr>
            <a:r>
              <a:rPr lang="cs-CZ" sz="1800" dirty="0"/>
              <a:t>Křesťanství postupně etablovalo jako dominantní náboženství. V průběhu 4. století se tím vytvořilo prostředí, které podstatným způsobem určilo charakter byzantské a západní civilizace. </a:t>
            </a:r>
          </a:p>
          <a:p>
            <a:pPr>
              <a:lnSpc>
                <a:spcPct val="110000"/>
              </a:lnSpc>
            </a:pPr>
            <a:r>
              <a:rPr lang="cs-CZ" sz="1800" dirty="0"/>
              <a:t>Vedle klasické antické kultury vyšších vrstev římské společnosti se vyvíjela křesťanská biblická kultura a zároveň se šířila nová forma náboženského patronátu mezi vládnoucími vrstvami a biskupy, křesťanskými intelektuály a svatými muži.</a:t>
            </a:r>
          </a:p>
        </p:txBody>
      </p:sp>
      <p:pic>
        <p:nvPicPr>
          <p:cNvPr id="30" name="Picture 29">
            <a:extLst>
              <a:ext uri="{FF2B5EF4-FFF2-40B4-BE49-F238E27FC236}">
                <a16:creationId xmlns:a16="http://schemas.microsoft.com/office/drawing/2014/main" id="{BAC44D98-B853-4420-8ED4-E3792706D41A}"/>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32" name="Straight Connector 31">
            <a:extLst>
              <a:ext uri="{FF2B5EF4-FFF2-40B4-BE49-F238E27FC236}">
                <a16:creationId xmlns:a16="http://schemas.microsoft.com/office/drawing/2014/main" id="{46625410-A0A9-42B8-96F9-540C7C42CBE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996032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8B135A5-76DF-446F-BB87-E68AD1C16ECB}"/>
              </a:ext>
            </a:extLst>
          </p:cNvPr>
          <p:cNvSpPr>
            <a:spLocks noGrp="1"/>
          </p:cNvSpPr>
          <p:nvPr>
            <p:ph type="title"/>
          </p:nvPr>
        </p:nvSpPr>
        <p:spPr/>
        <p:txBody>
          <a:bodyPr/>
          <a:lstStyle/>
          <a:p>
            <a:r>
              <a:rPr lang="cs-CZ" dirty="0"/>
              <a:t>Krize římské společnosti ve 3. století</a:t>
            </a:r>
          </a:p>
        </p:txBody>
      </p:sp>
      <p:sp>
        <p:nvSpPr>
          <p:cNvPr id="3" name="Zástupný obsah 2">
            <a:extLst>
              <a:ext uri="{FF2B5EF4-FFF2-40B4-BE49-F238E27FC236}">
                <a16:creationId xmlns:a16="http://schemas.microsoft.com/office/drawing/2014/main" id="{FE8DC6E7-C2B9-4A92-AC85-9148BFFD3F25}"/>
              </a:ext>
            </a:extLst>
          </p:cNvPr>
          <p:cNvSpPr>
            <a:spLocks noGrp="1"/>
          </p:cNvSpPr>
          <p:nvPr>
            <p:ph idx="1"/>
          </p:nvPr>
        </p:nvSpPr>
        <p:spPr/>
        <p:txBody>
          <a:bodyPr>
            <a:normAutofit fontScale="92500" lnSpcReduction="20000"/>
          </a:bodyPr>
          <a:lstStyle/>
          <a:p>
            <a:r>
              <a:rPr lang="cs-CZ" dirty="0"/>
              <a:t>ŘÍMSKÉ HOSPODÁŘSTVÍ V KRIZI – ZNEHODNOCENÍ MĚNY – NÁVRAT NATURÁLNÍ SMĚNY </a:t>
            </a:r>
          </a:p>
          <a:p>
            <a:r>
              <a:rPr lang="cs-CZ" dirty="0"/>
              <a:t>R. 212 EDIKTEM CÍSAŘE </a:t>
            </a:r>
            <a:r>
              <a:rPr lang="cs-CZ" dirty="0" err="1"/>
              <a:t>CARACALLY</a:t>
            </a:r>
            <a:r>
              <a:rPr lang="cs-CZ" dirty="0"/>
              <a:t> UDĚLENO ŘÍMSKÉ OBČANSTVÍ VŠEM SVOBODNÝM OBČANŮM X ZNEHODNOCENÍ POJMU OBČANSTVÍ = VE SKUTEČNOSTI VŠICHNI BEZPRÁVNÝMI PŘED ABSOLUTNÍ MOCÍ CÍSAŘE</a:t>
            </a:r>
          </a:p>
          <a:p>
            <a:r>
              <a:rPr lang="cs-CZ" dirty="0"/>
              <a:t>KULT CÍSAŘŮ = projev občanské poslušnosti a symbol říšské jednoty</a:t>
            </a:r>
          </a:p>
          <a:p>
            <a:r>
              <a:rPr lang="cs-CZ" dirty="0"/>
              <a:t>Převaha východních kultů a náboženských proudů a tendence od polyteismu k monoteismu – založená na božím zjevení a slibující vykoupení a spásu. Např. kult „nepřemožitelného slunce“, </a:t>
            </a:r>
            <a:r>
              <a:rPr lang="cs-CZ" dirty="0" err="1"/>
              <a:t>mithraismus</a:t>
            </a:r>
            <a:r>
              <a:rPr lang="cs-CZ" dirty="0"/>
              <a:t>, </a:t>
            </a:r>
            <a:r>
              <a:rPr lang="cs-CZ" b="1" u="sng" dirty="0"/>
              <a:t>křesťanství</a:t>
            </a:r>
            <a:r>
              <a:rPr lang="cs-CZ" dirty="0"/>
              <a:t> – vyznačuje se nekompromisním postojem k oficiální ideologii – pronásledování křesťanů </a:t>
            </a:r>
          </a:p>
        </p:txBody>
      </p:sp>
    </p:spTree>
    <p:extLst>
      <p:ext uri="{BB962C8B-B14F-4D97-AF65-F5344CB8AC3E}">
        <p14:creationId xmlns:p14="http://schemas.microsoft.com/office/powerpoint/2010/main" val="38258810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F51C8B9-F4F7-48CE-B12C-72675D4B5616}"/>
              </a:ext>
            </a:extLst>
          </p:cNvPr>
          <p:cNvSpPr>
            <a:spLocks noGrp="1"/>
          </p:cNvSpPr>
          <p:nvPr>
            <p:ph type="title"/>
          </p:nvPr>
        </p:nvSpPr>
        <p:spPr/>
        <p:txBody>
          <a:bodyPr/>
          <a:lstStyle/>
          <a:p>
            <a:r>
              <a:rPr lang="cs-CZ" dirty="0" err="1"/>
              <a:t>Diokleciánová</a:t>
            </a:r>
            <a:r>
              <a:rPr lang="cs-CZ" dirty="0"/>
              <a:t> tetrarchie </a:t>
            </a:r>
          </a:p>
        </p:txBody>
      </p:sp>
      <p:sp>
        <p:nvSpPr>
          <p:cNvPr id="4" name="Zástupný obsah 3">
            <a:extLst>
              <a:ext uri="{FF2B5EF4-FFF2-40B4-BE49-F238E27FC236}">
                <a16:creationId xmlns:a16="http://schemas.microsoft.com/office/drawing/2014/main" id="{29F8CCB5-3997-4F06-B1A9-0F646E27955F}"/>
              </a:ext>
            </a:extLst>
          </p:cNvPr>
          <p:cNvSpPr>
            <a:spLocks noGrp="1"/>
          </p:cNvSpPr>
          <p:nvPr>
            <p:ph sz="half" idx="1"/>
          </p:nvPr>
        </p:nvSpPr>
        <p:spPr/>
        <p:txBody>
          <a:bodyPr/>
          <a:lstStyle/>
          <a:p>
            <a:r>
              <a:rPr lang="cs-CZ" dirty="0"/>
              <a:t>Říše ve stavu vnitřního rozkladu: mezi 235-284 období vojenské anarchie, přes 30 císařů a uzurpátorů provolaných legiemi nebo gardou </a:t>
            </a:r>
            <a:r>
              <a:rPr lang="cs-CZ" dirty="0" err="1"/>
              <a:t>praetorianů</a:t>
            </a:r>
            <a:r>
              <a:rPr lang="cs-CZ" dirty="0"/>
              <a:t>.</a:t>
            </a:r>
          </a:p>
          <a:p>
            <a:r>
              <a:rPr lang="cs-CZ" dirty="0"/>
              <a:t>Říše v permanentní občanské válce – na východ největší nepřítel: </a:t>
            </a:r>
            <a:r>
              <a:rPr lang="cs-CZ" dirty="0" err="1"/>
              <a:t>Sasánovská</a:t>
            </a:r>
            <a:r>
              <a:rPr lang="cs-CZ" dirty="0"/>
              <a:t> Persie </a:t>
            </a:r>
          </a:p>
          <a:p>
            <a:r>
              <a:rPr lang="cs-CZ" dirty="0"/>
              <a:t>V r. 284 provolán císařem </a:t>
            </a:r>
            <a:r>
              <a:rPr lang="cs-CZ" dirty="0" err="1"/>
              <a:t>Dioclecian</a:t>
            </a:r>
            <a:endParaRPr lang="cs-CZ" dirty="0"/>
          </a:p>
        </p:txBody>
      </p:sp>
      <p:pic>
        <p:nvPicPr>
          <p:cNvPr id="1026" name="Picture 2" descr="Římské císařství: Diocletianus (284 - 305)">
            <a:extLst>
              <a:ext uri="{FF2B5EF4-FFF2-40B4-BE49-F238E27FC236}">
                <a16:creationId xmlns:a16="http://schemas.microsoft.com/office/drawing/2014/main" id="{E4CC56F6-85AB-43B8-8B81-BEC1408A8961}"/>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6563075" y="2017713"/>
            <a:ext cx="4345875" cy="3441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115942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F63C748C-967B-4A7B-A90F-3EDD0F485A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C0143637-4934-44E4-B909-BAF1E7B279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4062127" cy="68580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Nadpis 6">
            <a:extLst>
              <a:ext uri="{FF2B5EF4-FFF2-40B4-BE49-F238E27FC236}">
                <a16:creationId xmlns:a16="http://schemas.microsoft.com/office/drawing/2014/main" id="{5BAFF101-288C-4C64-9322-92F33BF9F741}"/>
              </a:ext>
            </a:extLst>
          </p:cNvPr>
          <p:cNvSpPr>
            <a:spLocks noGrp="1"/>
          </p:cNvSpPr>
          <p:nvPr>
            <p:ph type="title"/>
          </p:nvPr>
        </p:nvSpPr>
        <p:spPr>
          <a:xfrm>
            <a:off x="849683" y="1240076"/>
            <a:ext cx="2727813" cy="4584527"/>
          </a:xfrm>
        </p:spPr>
        <p:txBody>
          <a:bodyPr>
            <a:normAutofit/>
          </a:bodyPr>
          <a:lstStyle/>
          <a:p>
            <a:r>
              <a:rPr lang="cs-CZ">
                <a:solidFill>
                  <a:srgbClr val="FFFFFF"/>
                </a:solidFill>
              </a:rPr>
              <a:t>Reformy </a:t>
            </a:r>
          </a:p>
        </p:txBody>
      </p:sp>
      <p:sp>
        <p:nvSpPr>
          <p:cNvPr id="8" name="Zástupný obsah 7">
            <a:extLst>
              <a:ext uri="{FF2B5EF4-FFF2-40B4-BE49-F238E27FC236}">
                <a16:creationId xmlns:a16="http://schemas.microsoft.com/office/drawing/2014/main" id="{A98DC789-8A32-4904-9D6C-4E4FB8B23C97}"/>
              </a:ext>
            </a:extLst>
          </p:cNvPr>
          <p:cNvSpPr>
            <a:spLocks noGrp="1"/>
          </p:cNvSpPr>
          <p:nvPr>
            <p:ph idx="1"/>
          </p:nvPr>
        </p:nvSpPr>
        <p:spPr>
          <a:xfrm>
            <a:off x="4426876" y="1240077"/>
            <a:ext cx="7275766" cy="4330213"/>
          </a:xfrm>
        </p:spPr>
        <p:txBody>
          <a:bodyPr anchor="t">
            <a:normAutofit lnSpcReduction="10000"/>
          </a:bodyPr>
          <a:lstStyle/>
          <a:p>
            <a:pPr>
              <a:lnSpc>
                <a:spcPct val="110000"/>
              </a:lnSpc>
            </a:pPr>
            <a:r>
              <a:rPr lang="cs-CZ" dirty="0"/>
              <a:t>Od r. 286 Dioklecián jmenuje </a:t>
            </a:r>
            <a:r>
              <a:rPr lang="cs-CZ" dirty="0" err="1"/>
              <a:t>Maxiliana</a:t>
            </a:r>
            <a:r>
              <a:rPr lang="cs-CZ" dirty="0"/>
              <a:t> svým spoluvladařem – oba měli titul </a:t>
            </a:r>
            <a:r>
              <a:rPr lang="cs-CZ" dirty="0" err="1"/>
              <a:t>augustus</a:t>
            </a:r>
            <a:r>
              <a:rPr lang="cs-CZ" dirty="0"/>
              <a:t> a měli spravovat říši společně</a:t>
            </a:r>
          </a:p>
          <a:p>
            <a:pPr>
              <a:lnSpc>
                <a:spcPct val="110000"/>
              </a:lnSpc>
            </a:pPr>
            <a:r>
              <a:rPr lang="cs-CZ" dirty="0"/>
              <a:t>Od r. 293 </a:t>
            </a:r>
            <a:r>
              <a:rPr lang="cs-CZ" dirty="0" err="1"/>
              <a:t>čtyřvládí</a:t>
            </a:r>
            <a:r>
              <a:rPr lang="cs-CZ" dirty="0"/>
              <a:t>: jmenovaní dvou mladších spolucísařů (</a:t>
            </a:r>
            <a:r>
              <a:rPr lang="cs-CZ" dirty="0" err="1"/>
              <a:t>caesarů</a:t>
            </a:r>
            <a:r>
              <a:rPr lang="cs-CZ" dirty="0"/>
              <a:t>)</a:t>
            </a:r>
          </a:p>
          <a:p>
            <a:pPr>
              <a:lnSpc>
                <a:spcPct val="110000"/>
              </a:lnSpc>
            </a:pPr>
            <a:r>
              <a:rPr lang="cs-CZ" dirty="0"/>
              <a:t>Na západě jmenován </a:t>
            </a:r>
            <a:r>
              <a:rPr lang="cs-CZ" dirty="0" err="1"/>
              <a:t>Constantius</a:t>
            </a:r>
            <a:r>
              <a:rPr lang="cs-CZ" dirty="0"/>
              <a:t> </a:t>
            </a:r>
            <a:r>
              <a:rPr lang="cs-CZ" dirty="0" err="1"/>
              <a:t>Chlorus</a:t>
            </a:r>
            <a:r>
              <a:rPr lang="cs-CZ" dirty="0"/>
              <a:t>, na východě </a:t>
            </a:r>
            <a:r>
              <a:rPr lang="cs-CZ" dirty="0" err="1"/>
              <a:t>Galerius</a:t>
            </a:r>
            <a:endParaRPr lang="cs-CZ" dirty="0"/>
          </a:p>
          <a:p>
            <a:pPr>
              <a:lnSpc>
                <a:spcPct val="110000"/>
              </a:lnSpc>
            </a:pPr>
            <a:r>
              <a:rPr lang="cs-CZ" dirty="0"/>
              <a:t>Nástupnický řád – vláda císařů omezena na dobu dvaceti let</a:t>
            </a:r>
          </a:p>
          <a:p>
            <a:pPr>
              <a:lnSpc>
                <a:spcPct val="110000"/>
              </a:lnSpc>
            </a:pPr>
            <a:r>
              <a:rPr lang="cs-CZ" dirty="0"/>
              <a:t>Výběr nástupců podle vojenských a vládních schopností kandidátů, nikoliv podle rodinných zřetelů </a:t>
            </a:r>
          </a:p>
          <a:p>
            <a:pPr>
              <a:lnSpc>
                <a:spcPct val="110000"/>
              </a:lnSpc>
            </a:pPr>
            <a:r>
              <a:rPr lang="cs-CZ" dirty="0"/>
              <a:t>r. 305 Dioklecián předal vládu </a:t>
            </a:r>
            <a:r>
              <a:rPr lang="cs-CZ" dirty="0" err="1"/>
              <a:t>Galeriovi</a:t>
            </a:r>
            <a:r>
              <a:rPr lang="cs-CZ" dirty="0"/>
              <a:t>, zatímco </a:t>
            </a:r>
            <a:r>
              <a:rPr lang="cs-CZ" dirty="0" err="1"/>
              <a:t>Maximianus</a:t>
            </a:r>
            <a:r>
              <a:rPr lang="cs-CZ" dirty="0"/>
              <a:t> předal žezlo </a:t>
            </a:r>
            <a:r>
              <a:rPr lang="cs-CZ" dirty="0" err="1"/>
              <a:t>Constantiovi</a:t>
            </a:r>
            <a:r>
              <a:rPr lang="cs-CZ" dirty="0"/>
              <a:t>  </a:t>
            </a:r>
          </a:p>
          <a:p>
            <a:pPr>
              <a:lnSpc>
                <a:spcPct val="110000"/>
              </a:lnSpc>
            </a:pPr>
            <a:r>
              <a:rPr lang="cs-CZ" dirty="0">
                <a:ea typeface="Times New Roman" panose="02020603050405020304" pitchFamily="18" charset="0"/>
              </a:rPr>
              <a:t>N</a:t>
            </a:r>
            <a:r>
              <a:rPr lang="cs-CZ" sz="2000" dirty="0">
                <a:effectLst/>
                <a:ea typeface="Times New Roman" panose="02020603050405020304" pitchFamily="18" charset="0"/>
              </a:rPr>
              <a:t>ový systém zdanění zemědělské produkce – zavedení nové zlaté mince - </a:t>
            </a:r>
            <a:r>
              <a:rPr lang="cs-CZ" sz="2000" dirty="0" err="1">
                <a:effectLst/>
                <a:ea typeface="Times New Roman" panose="02020603050405020304" pitchFamily="18" charset="0"/>
              </a:rPr>
              <a:t>solidus</a:t>
            </a:r>
            <a:endParaRPr lang="cs-CZ" dirty="0"/>
          </a:p>
        </p:txBody>
      </p:sp>
    </p:spTree>
    <p:extLst>
      <p:ext uri="{BB962C8B-B14F-4D97-AF65-F5344CB8AC3E}">
        <p14:creationId xmlns:p14="http://schemas.microsoft.com/office/powerpoint/2010/main" val="8558537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1CE580D1-F917-4567-AFB4-99AA9B52AD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2" name="Picture 11">
            <a:extLst>
              <a:ext uri="{FF2B5EF4-FFF2-40B4-BE49-F238E27FC236}">
                <a16:creationId xmlns:a16="http://schemas.microsoft.com/office/drawing/2014/main" id="{1F5620B8-A2D8-4568-B566-F0453A0D916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14" name="Straight Connector 13">
            <a:extLst>
              <a:ext uri="{FF2B5EF4-FFF2-40B4-BE49-F238E27FC236}">
                <a16:creationId xmlns:a16="http://schemas.microsoft.com/office/drawing/2014/main" id="{1C7D2BA4-4B7A-4596-8BCC-5CF71542389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C9D4B225-18E9-4C5B-94D8-2ABE6D161E4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 useBgFill="1">
        <p:nvSpPr>
          <p:cNvPr id="18" name="Rectangle 17">
            <a:extLst>
              <a:ext uri="{FF2B5EF4-FFF2-40B4-BE49-F238E27FC236}">
                <a16:creationId xmlns:a16="http://schemas.microsoft.com/office/drawing/2014/main" id="{10419CA0-BFB4-4390-AB8F-5DBFCA45D4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0" name="Straight Connector 19">
            <a:extLst>
              <a:ext uri="{FF2B5EF4-FFF2-40B4-BE49-F238E27FC236}">
                <a16:creationId xmlns:a16="http://schemas.microsoft.com/office/drawing/2014/main" id="{5CF4C623-16D7-4722-8EFB-A5B0E3BC077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3897" y="1847088"/>
            <a:ext cx="5548039"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Nadpis 1">
            <a:extLst>
              <a:ext uri="{FF2B5EF4-FFF2-40B4-BE49-F238E27FC236}">
                <a16:creationId xmlns:a16="http://schemas.microsoft.com/office/drawing/2014/main" id="{581398E9-198F-4ACC-8705-3DD6778024B1}"/>
              </a:ext>
            </a:extLst>
          </p:cNvPr>
          <p:cNvSpPr>
            <a:spLocks noGrp="1"/>
          </p:cNvSpPr>
          <p:nvPr>
            <p:ph type="title"/>
          </p:nvPr>
        </p:nvSpPr>
        <p:spPr>
          <a:xfrm>
            <a:off x="1451580" y="804520"/>
            <a:ext cx="5550355" cy="1049235"/>
          </a:xfrm>
        </p:spPr>
        <p:txBody>
          <a:bodyPr vert="horz" lIns="91440" tIns="45720" rIns="91440" bIns="45720" rtlCol="0" anchor="t">
            <a:normAutofit/>
          </a:bodyPr>
          <a:lstStyle/>
          <a:p>
            <a:r>
              <a:rPr lang="en-US"/>
              <a:t>Konstantin veliký (272 – 337)</a:t>
            </a:r>
          </a:p>
        </p:txBody>
      </p:sp>
      <p:sp>
        <p:nvSpPr>
          <p:cNvPr id="22" name="Rectangle 21">
            <a:extLst>
              <a:ext uri="{FF2B5EF4-FFF2-40B4-BE49-F238E27FC236}">
                <a16:creationId xmlns:a16="http://schemas.microsoft.com/office/drawing/2014/main" id="{596E9C81-ACBE-459E-A7D5-2BB824B68F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3" name="Zástupný obsah 2">
            <a:extLst>
              <a:ext uri="{FF2B5EF4-FFF2-40B4-BE49-F238E27FC236}">
                <a16:creationId xmlns:a16="http://schemas.microsoft.com/office/drawing/2014/main" id="{042BF0EA-49FA-4D06-B56F-6B53F0AABFCD}"/>
              </a:ext>
            </a:extLst>
          </p:cNvPr>
          <p:cNvSpPr>
            <a:spLocks noGrp="1"/>
          </p:cNvSpPr>
          <p:nvPr>
            <p:ph sz="half" idx="1"/>
          </p:nvPr>
        </p:nvSpPr>
        <p:spPr>
          <a:xfrm>
            <a:off x="1451580" y="2015732"/>
            <a:ext cx="5550355" cy="3450613"/>
          </a:xfrm>
        </p:spPr>
        <p:txBody>
          <a:bodyPr vert="horz" lIns="91440" tIns="45720" rIns="91440" bIns="45720" rtlCol="0" anchor="t">
            <a:normAutofit fontScale="92500" lnSpcReduction="10000"/>
          </a:bodyPr>
          <a:lstStyle/>
          <a:p>
            <a:r>
              <a:rPr lang="cs-CZ" dirty="0"/>
              <a:t>Narodil se v </a:t>
            </a:r>
            <a:r>
              <a:rPr lang="cs-CZ" dirty="0" err="1"/>
              <a:t>Niši</a:t>
            </a:r>
            <a:r>
              <a:rPr lang="cs-CZ" dirty="0"/>
              <a:t> jako levoboček </a:t>
            </a:r>
            <a:r>
              <a:rPr lang="cs-CZ" dirty="0" err="1"/>
              <a:t>Constantia</a:t>
            </a:r>
            <a:r>
              <a:rPr lang="cs-CZ" dirty="0"/>
              <a:t> </a:t>
            </a:r>
          </a:p>
          <a:p>
            <a:r>
              <a:rPr lang="cs-CZ" dirty="0"/>
              <a:t>Vyrostl v </a:t>
            </a:r>
            <a:r>
              <a:rPr lang="cs-CZ" dirty="0" err="1"/>
              <a:t>Nikomedii</a:t>
            </a:r>
            <a:r>
              <a:rPr lang="cs-CZ" dirty="0"/>
              <a:t> v dvoru Diokleciána</a:t>
            </a:r>
          </a:p>
          <a:p>
            <a:r>
              <a:rPr lang="cs-CZ" dirty="0"/>
              <a:t>Od r. 305 bojuje po boku svého otce v Británii</a:t>
            </a:r>
          </a:p>
          <a:p>
            <a:r>
              <a:rPr lang="cs-CZ" dirty="0"/>
              <a:t>V r. 306 provolán císařem na západní části impéria </a:t>
            </a:r>
          </a:p>
          <a:p>
            <a:r>
              <a:rPr lang="cs-CZ" sz="1800" dirty="0">
                <a:effectLst/>
                <a:latin typeface="Arial" panose="020B0604020202020204" pitchFamily="34" charset="0"/>
                <a:ea typeface="Times New Roman" panose="02020603050405020304" pitchFamily="18" charset="0"/>
              </a:rPr>
              <a:t>Konstantinovi byla přidělena západní část říše sestávající z Británie, Galie a Hispánie. Pod jeho velením jedna z největších římských armád.</a:t>
            </a:r>
          </a:p>
          <a:p>
            <a:r>
              <a:rPr lang="cs-CZ" sz="1800" dirty="0">
                <a:latin typeface="Arial" panose="020B0604020202020204" pitchFamily="34" charset="0"/>
                <a:ea typeface="Times New Roman" panose="02020603050405020304" pitchFamily="18" charset="0"/>
              </a:rPr>
              <a:t>P</a:t>
            </a:r>
            <a:r>
              <a:rPr lang="cs-CZ" sz="1800" dirty="0">
                <a:effectLst/>
                <a:latin typeface="Arial" panose="020B0604020202020204" pitchFamily="34" charset="0"/>
                <a:ea typeface="Times New Roman" panose="02020603050405020304" pitchFamily="18" charset="0"/>
              </a:rPr>
              <a:t>řemístil svoji rezidenci do města Augusta </a:t>
            </a:r>
            <a:r>
              <a:rPr lang="cs-CZ" sz="1800" dirty="0" err="1">
                <a:effectLst/>
                <a:latin typeface="Arial" panose="020B0604020202020204" pitchFamily="34" charset="0"/>
                <a:ea typeface="Times New Roman" panose="02020603050405020304" pitchFamily="18" charset="0"/>
              </a:rPr>
              <a:t>Treverorum</a:t>
            </a:r>
            <a:r>
              <a:rPr lang="cs-CZ" sz="1800" dirty="0">
                <a:effectLst/>
                <a:latin typeface="Arial" panose="020B0604020202020204" pitchFamily="34" charset="0"/>
                <a:ea typeface="Times New Roman" panose="02020603050405020304" pitchFamily="18" charset="0"/>
              </a:rPr>
              <a:t> (dnešní </a:t>
            </a:r>
            <a:r>
              <a:rPr lang="cs-CZ" sz="1800" dirty="0">
                <a:latin typeface="Arial" panose="020B0604020202020204" pitchFamily="34" charset="0"/>
                <a:ea typeface="Times New Roman" panose="02020603050405020304" pitchFamily="18" charset="0"/>
              </a:rPr>
              <a:t>Trevír</a:t>
            </a:r>
            <a:r>
              <a:rPr lang="cs-CZ" sz="1800" dirty="0">
                <a:effectLst/>
                <a:latin typeface="Arial" panose="020B0604020202020204" pitchFamily="34" charset="0"/>
                <a:ea typeface="Times New Roman" panose="02020603050405020304" pitchFamily="18" charset="0"/>
              </a:rPr>
              <a:t>)</a:t>
            </a:r>
            <a:endParaRPr lang="en-US" dirty="0"/>
          </a:p>
          <a:p>
            <a:endParaRPr lang="en-US" dirty="0"/>
          </a:p>
        </p:txBody>
      </p:sp>
      <p:grpSp>
        <p:nvGrpSpPr>
          <p:cNvPr id="24" name="Group 23">
            <a:extLst>
              <a:ext uri="{FF2B5EF4-FFF2-40B4-BE49-F238E27FC236}">
                <a16:creationId xmlns:a16="http://schemas.microsoft.com/office/drawing/2014/main" id="{CEBDCB18-ABE5-43B0-8B68-89FEDAECB8B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477388" y="482171"/>
            <a:ext cx="4074533" cy="5149101"/>
            <a:chOff x="7463259" y="583365"/>
            <a:chExt cx="4074533" cy="5181928"/>
          </a:xfrm>
        </p:grpSpPr>
        <p:sp>
          <p:nvSpPr>
            <p:cNvPr id="25" name="Rectangle 24">
              <a:extLst>
                <a:ext uri="{FF2B5EF4-FFF2-40B4-BE49-F238E27FC236}">
                  <a16:creationId xmlns:a16="http://schemas.microsoft.com/office/drawing/2014/main" id="{483C65C6-7268-490D-B4A8-927D45FAB62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463259" y="583365"/>
              <a:ext cx="4074533" cy="5181928"/>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6133D4A5-82E5-43A0-9FF0-81B7AC16CD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76318" y="915807"/>
              <a:ext cx="3450289" cy="4494927"/>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pic>
        <p:nvPicPr>
          <p:cNvPr id="5" name="Zástupný obsah 4">
            <a:hlinkClick r:id="rId3"/>
            <a:extLst>
              <a:ext uri="{FF2B5EF4-FFF2-40B4-BE49-F238E27FC236}">
                <a16:creationId xmlns:a16="http://schemas.microsoft.com/office/drawing/2014/main" id="{4DBE7368-223A-4970-BAAE-45A9C2E13224}"/>
              </a:ext>
            </a:extLst>
          </p:cNvPr>
          <p:cNvPicPr>
            <a:picLocks noGrp="1"/>
          </p:cNvPicPr>
          <p:nvPr>
            <p:ph sz="half" idx="2"/>
          </p:nvPr>
        </p:nvPicPr>
        <p:blipFill rotWithShape="1">
          <a:blip r:embed="rId4">
            <a:extLst>
              <a:ext uri="{28A0092B-C50C-407E-A947-70E740481C1C}">
                <a14:useLocalDpi xmlns:a14="http://schemas.microsoft.com/office/drawing/2010/main" val="0"/>
              </a:ext>
            </a:extLst>
          </a:blip>
          <a:srcRect r="3" b="9266"/>
          <a:stretch/>
        </p:blipFill>
        <p:spPr bwMode="auto">
          <a:xfrm>
            <a:off x="8116373" y="1116345"/>
            <a:ext cx="2799103" cy="3866172"/>
          </a:xfrm>
          <a:prstGeom prst="rect">
            <a:avLst/>
          </a:prstGeom>
          <a:noFill/>
        </p:spPr>
      </p:pic>
      <p:pic>
        <p:nvPicPr>
          <p:cNvPr id="28" name="Picture 27">
            <a:extLst>
              <a:ext uri="{FF2B5EF4-FFF2-40B4-BE49-F238E27FC236}">
                <a16:creationId xmlns:a16="http://schemas.microsoft.com/office/drawing/2014/main" id="{08EC5C75-E28F-4899-9C2E-39431B82B74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30" name="Straight Connector 29">
            <a:extLst>
              <a:ext uri="{FF2B5EF4-FFF2-40B4-BE49-F238E27FC236}">
                <a16:creationId xmlns:a16="http://schemas.microsoft.com/office/drawing/2014/main" id="{46AAE0A1-60AD-4190-B85D-2DD8148369C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05003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1CE580D1-F917-4567-AFB4-99AA9B52AD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6" name="Picture 15">
            <a:extLst>
              <a:ext uri="{FF2B5EF4-FFF2-40B4-BE49-F238E27FC236}">
                <a16:creationId xmlns:a16="http://schemas.microsoft.com/office/drawing/2014/main" id="{1F5620B8-A2D8-4568-B566-F0453A0D916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18" name="Straight Connector 17">
            <a:extLst>
              <a:ext uri="{FF2B5EF4-FFF2-40B4-BE49-F238E27FC236}">
                <a16:creationId xmlns:a16="http://schemas.microsoft.com/office/drawing/2014/main" id="{1C7D2BA4-4B7A-4596-8BCC-5CF71542389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C9D4B225-18E9-4C5B-94D8-2ABE6D161E4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 useBgFill="1">
        <p:nvSpPr>
          <p:cNvPr id="22" name="Rectangle 21">
            <a:extLst>
              <a:ext uri="{FF2B5EF4-FFF2-40B4-BE49-F238E27FC236}">
                <a16:creationId xmlns:a16="http://schemas.microsoft.com/office/drawing/2014/main" id="{E8E51B09-2B9E-4D82-A5F8-29F85CBE20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59240118-40F3-4A1C-85DC-4E58525CB6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grpSp>
        <p:nvGrpSpPr>
          <p:cNvPr id="26" name="Group 25">
            <a:extLst>
              <a:ext uri="{FF2B5EF4-FFF2-40B4-BE49-F238E27FC236}">
                <a16:creationId xmlns:a16="http://schemas.microsoft.com/office/drawing/2014/main" id="{C269951F-7B8C-4336-BC68-9BA9843CEDA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32239" y="482171"/>
            <a:ext cx="4074533" cy="5149101"/>
            <a:chOff x="7463259" y="583365"/>
            <a:chExt cx="4074533" cy="5181928"/>
          </a:xfrm>
        </p:grpSpPr>
        <p:sp>
          <p:nvSpPr>
            <p:cNvPr id="27" name="Rectangle 26">
              <a:extLst>
                <a:ext uri="{FF2B5EF4-FFF2-40B4-BE49-F238E27FC236}">
                  <a16:creationId xmlns:a16="http://schemas.microsoft.com/office/drawing/2014/main" id="{CFD48101-E230-4669-8C1B-39BAAB2BBE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463259" y="583365"/>
              <a:ext cx="4074533" cy="5181928"/>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A18FA112-D8F0-41D3-9171-B0A3110E2A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76318" y="915807"/>
              <a:ext cx="3450289" cy="4494927"/>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cxnSp>
        <p:nvCxnSpPr>
          <p:cNvPr id="30" name="Straight Connector 29">
            <a:extLst>
              <a:ext uri="{FF2B5EF4-FFF2-40B4-BE49-F238E27FC236}">
                <a16:creationId xmlns:a16="http://schemas.microsoft.com/office/drawing/2014/main" id="{A9087EE4-E285-4C8E-AC5F-CAE7D1FDE36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190359" y="1847088"/>
            <a:ext cx="5548039"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5" name="Nadpis 4">
            <a:extLst>
              <a:ext uri="{FF2B5EF4-FFF2-40B4-BE49-F238E27FC236}">
                <a16:creationId xmlns:a16="http://schemas.microsoft.com/office/drawing/2014/main" id="{BEAF4C36-13FE-4205-845B-8EC8A7E337D3}"/>
              </a:ext>
            </a:extLst>
          </p:cNvPr>
          <p:cNvSpPr>
            <a:spLocks noGrp="1"/>
          </p:cNvSpPr>
          <p:nvPr>
            <p:ph type="title"/>
          </p:nvPr>
        </p:nvSpPr>
        <p:spPr>
          <a:xfrm>
            <a:off x="5188043" y="804520"/>
            <a:ext cx="5550355" cy="1049235"/>
          </a:xfrm>
        </p:spPr>
        <p:txBody>
          <a:bodyPr vert="horz" lIns="91440" tIns="45720" rIns="91440" bIns="45720" rtlCol="0" anchor="t">
            <a:normAutofit/>
          </a:bodyPr>
          <a:lstStyle/>
          <a:p>
            <a:r>
              <a:rPr lang="en-US" sz="2700"/>
              <a:t>Období občanských válek a bitva u milvijského mostu</a:t>
            </a:r>
          </a:p>
        </p:txBody>
      </p:sp>
      <p:pic>
        <p:nvPicPr>
          <p:cNvPr id="9" name="Zástupný obsah 8">
            <a:hlinkClick r:id="rId3"/>
            <a:extLst>
              <a:ext uri="{FF2B5EF4-FFF2-40B4-BE49-F238E27FC236}">
                <a16:creationId xmlns:a16="http://schemas.microsoft.com/office/drawing/2014/main" id="{76869A23-3822-4AAF-9848-71D380606AFC}"/>
              </a:ext>
            </a:extLst>
          </p:cNvPr>
          <p:cNvPicPr>
            <a:picLocks noGrp="1"/>
          </p:cNvPicPr>
          <p:nvPr>
            <p:ph sz="half" idx="2"/>
          </p:nvPr>
        </p:nvPicPr>
        <p:blipFill rotWithShape="1">
          <a:blip r:embed="rId4">
            <a:extLst>
              <a:ext uri="{28A0092B-C50C-407E-A947-70E740481C1C}">
                <a14:useLocalDpi xmlns:a14="http://schemas.microsoft.com/office/drawing/2010/main" val="0"/>
              </a:ext>
            </a:extLst>
          </a:blip>
          <a:srcRect l="6255" r="281" b="-2"/>
          <a:stretch/>
        </p:blipFill>
        <p:spPr bwMode="auto">
          <a:xfrm>
            <a:off x="1285438" y="1116345"/>
            <a:ext cx="2799103" cy="3866172"/>
          </a:xfrm>
          <a:prstGeom prst="rect">
            <a:avLst/>
          </a:prstGeom>
          <a:noFill/>
        </p:spPr>
      </p:pic>
      <p:sp>
        <p:nvSpPr>
          <p:cNvPr id="7" name="Zástupný obsah 6">
            <a:extLst>
              <a:ext uri="{FF2B5EF4-FFF2-40B4-BE49-F238E27FC236}">
                <a16:creationId xmlns:a16="http://schemas.microsoft.com/office/drawing/2014/main" id="{199ED4EE-017D-4AB8-A7F1-BF9C507FB9A8}"/>
              </a:ext>
            </a:extLst>
          </p:cNvPr>
          <p:cNvSpPr>
            <a:spLocks noGrp="1"/>
          </p:cNvSpPr>
          <p:nvPr>
            <p:ph sz="half" idx="1"/>
          </p:nvPr>
        </p:nvSpPr>
        <p:spPr>
          <a:xfrm>
            <a:off x="5188043" y="2015732"/>
            <a:ext cx="5550355" cy="3450613"/>
          </a:xfrm>
        </p:spPr>
        <p:txBody>
          <a:bodyPr vert="horz" lIns="91440" tIns="45720" rIns="91440" bIns="45720" rtlCol="0" anchor="t">
            <a:normAutofit fontScale="85000" lnSpcReduction="10000"/>
          </a:bodyPr>
          <a:lstStyle/>
          <a:p>
            <a:r>
              <a:rPr lang="cs-CZ" dirty="0"/>
              <a:t>Od r. 306 do r. 324 se drolí systém tetrarchie </a:t>
            </a:r>
          </a:p>
          <a:p>
            <a:r>
              <a:rPr lang="cs-CZ" dirty="0"/>
              <a:t>V r. 308 sněm císařů v </a:t>
            </a:r>
            <a:r>
              <a:rPr lang="cs-CZ" dirty="0" err="1"/>
              <a:t>Carnuntě</a:t>
            </a:r>
            <a:r>
              <a:rPr lang="cs-CZ" dirty="0"/>
              <a:t> na Dunaji nevyřešil sporné otázky.</a:t>
            </a:r>
          </a:p>
          <a:p>
            <a:r>
              <a:rPr lang="cs-CZ" dirty="0"/>
              <a:t>Rozhodující střet mezi Konstantinem a </a:t>
            </a:r>
            <a:r>
              <a:rPr lang="cs-CZ" dirty="0" err="1"/>
              <a:t>Maxentiem</a:t>
            </a:r>
            <a:r>
              <a:rPr lang="cs-CZ" dirty="0"/>
              <a:t>, který ovládal Itálii a Afriku.</a:t>
            </a:r>
          </a:p>
          <a:p>
            <a:r>
              <a:rPr lang="cs-CZ" dirty="0"/>
              <a:t>28. 10. 312 v bitvě u </a:t>
            </a:r>
            <a:r>
              <a:rPr lang="cs-CZ" dirty="0" err="1"/>
              <a:t>Mulvijského</a:t>
            </a:r>
            <a:r>
              <a:rPr lang="cs-CZ" dirty="0"/>
              <a:t> mostu Konstantin porazil </a:t>
            </a:r>
            <a:r>
              <a:rPr lang="cs-CZ" dirty="0" err="1"/>
              <a:t>Maxentia</a:t>
            </a:r>
            <a:r>
              <a:rPr lang="cs-CZ" dirty="0"/>
              <a:t> a zmocnil se vlády na západní části impéria.</a:t>
            </a:r>
          </a:p>
          <a:p>
            <a:r>
              <a:rPr lang="cs-CZ" dirty="0"/>
              <a:t>Konstantinův „sen“ a podíl křesťanů v jeho armádě -</a:t>
            </a:r>
            <a:r>
              <a:rPr lang="cs-CZ" sz="1800" dirty="0">
                <a:effectLst/>
                <a:latin typeface="Arial" panose="020B0604020202020204" pitchFamily="34" charset="0"/>
                <a:ea typeface="Times New Roman" panose="02020603050405020304" pitchFamily="18" charset="0"/>
              </a:rPr>
              <a:t>„v tomto znamení zvítězíš“ (</a:t>
            </a:r>
            <a:r>
              <a:rPr lang="cs-CZ" sz="1800" dirty="0">
                <a:latin typeface="Arial" panose="020B0604020202020204" pitchFamily="34" charset="0"/>
                <a:ea typeface="Times New Roman" panose="02020603050405020304" pitchFamily="18" charset="0"/>
              </a:rPr>
              <a:t>lat.</a:t>
            </a:r>
            <a:r>
              <a:rPr lang="cs-CZ" sz="1800" dirty="0">
                <a:effectLst/>
                <a:latin typeface="Arial" panose="020B0604020202020204" pitchFamily="34" charset="0"/>
                <a:ea typeface="Times New Roman" panose="02020603050405020304" pitchFamily="18" charset="0"/>
              </a:rPr>
              <a:t> </a:t>
            </a:r>
            <a:r>
              <a:rPr lang="cs-CZ" sz="1800" i="1" dirty="0">
                <a:effectLst/>
                <a:latin typeface="Arial" panose="020B0604020202020204" pitchFamily="34" charset="0"/>
                <a:ea typeface="Times New Roman" panose="02020603050405020304" pitchFamily="18" charset="0"/>
              </a:rPr>
              <a:t>In hoc </a:t>
            </a:r>
            <a:r>
              <a:rPr lang="cs-CZ" sz="1800" i="1" dirty="0" err="1">
                <a:effectLst/>
                <a:latin typeface="Arial" panose="020B0604020202020204" pitchFamily="34" charset="0"/>
                <a:ea typeface="Times New Roman" panose="02020603050405020304" pitchFamily="18" charset="0"/>
              </a:rPr>
              <a:t>signo</a:t>
            </a:r>
            <a:r>
              <a:rPr lang="cs-CZ" sz="1800" i="1" dirty="0">
                <a:effectLst/>
                <a:latin typeface="Arial" panose="020B0604020202020204" pitchFamily="34" charset="0"/>
                <a:ea typeface="Times New Roman" panose="02020603050405020304" pitchFamily="18" charset="0"/>
              </a:rPr>
              <a:t> </a:t>
            </a:r>
            <a:r>
              <a:rPr lang="cs-CZ" sz="1800" i="1" dirty="0" err="1">
                <a:effectLst/>
                <a:latin typeface="Arial" panose="020B0604020202020204" pitchFamily="34" charset="0"/>
                <a:ea typeface="Times New Roman" panose="02020603050405020304" pitchFamily="18" charset="0"/>
              </a:rPr>
              <a:t>vinces</a:t>
            </a:r>
            <a:r>
              <a:rPr lang="cs-CZ" sz="1800" dirty="0">
                <a:effectLst/>
                <a:latin typeface="Arial" panose="020B0604020202020204" pitchFamily="34" charset="0"/>
                <a:ea typeface="Times New Roman" panose="02020603050405020304" pitchFamily="18" charset="0"/>
              </a:rPr>
              <a:t>, </a:t>
            </a:r>
            <a:r>
              <a:rPr lang="cs-CZ" sz="1800" dirty="0">
                <a:latin typeface="Arial" panose="020B0604020202020204" pitchFamily="34" charset="0"/>
                <a:ea typeface="Times New Roman" panose="02020603050405020304" pitchFamily="18" charset="0"/>
              </a:rPr>
              <a:t>řecky</a:t>
            </a:r>
            <a:r>
              <a:rPr lang="cs-CZ" sz="1800" dirty="0">
                <a:effectLst/>
                <a:latin typeface="Arial" panose="020B0604020202020204" pitchFamily="34" charset="0"/>
                <a:ea typeface="Times New Roman" panose="02020603050405020304" pitchFamily="18" charset="0"/>
              </a:rPr>
              <a:t> </a:t>
            </a:r>
            <a:r>
              <a:rPr lang="el-GR" sz="1800" i="1" dirty="0">
                <a:latin typeface="Arial" panose="020B0604020202020204" pitchFamily="34" charset="0"/>
                <a:ea typeface="Times New Roman" panose="02020603050405020304" pitchFamily="18" charset="0"/>
              </a:rPr>
              <a:t>Εν τούτο νίκα</a:t>
            </a:r>
            <a:r>
              <a:rPr lang="cs-CZ" sz="1800" dirty="0">
                <a:effectLst/>
                <a:latin typeface="Arial" panose="020B0604020202020204" pitchFamily="34" charset="0"/>
                <a:ea typeface="Times New Roman" panose="02020603050405020304" pitchFamily="18" charset="0"/>
              </a:rPr>
              <a:t>)</a:t>
            </a:r>
            <a:r>
              <a:rPr lang="cs-CZ" dirty="0"/>
              <a:t> </a:t>
            </a:r>
          </a:p>
          <a:p>
            <a:pPr marL="0" indent="0">
              <a:buNone/>
            </a:pPr>
            <a:endParaRPr lang="en-US" dirty="0"/>
          </a:p>
        </p:txBody>
      </p:sp>
      <p:pic>
        <p:nvPicPr>
          <p:cNvPr id="32" name="Picture 31">
            <a:extLst>
              <a:ext uri="{FF2B5EF4-FFF2-40B4-BE49-F238E27FC236}">
                <a16:creationId xmlns:a16="http://schemas.microsoft.com/office/drawing/2014/main" id="{DD8AF6BD-5D32-4F8F-98B6-05F8A4390CB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34" name="Straight Connector 33">
            <a:extLst>
              <a:ext uri="{FF2B5EF4-FFF2-40B4-BE49-F238E27FC236}">
                <a16:creationId xmlns:a16="http://schemas.microsoft.com/office/drawing/2014/main" id="{B47013E4-D33D-425E-B32E-DE7D5CB5F30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751846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a:extLst>
              <a:ext uri="{FF2B5EF4-FFF2-40B4-BE49-F238E27FC236}">
                <a16:creationId xmlns:a16="http://schemas.microsoft.com/office/drawing/2014/main" id="{2BA9F14F-BEDF-4DEB-B812-955AE4857420}"/>
              </a:ext>
            </a:extLst>
          </p:cNvPr>
          <p:cNvSpPr>
            <a:spLocks noGrp="1"/>
          </p:cNvSpPr>
          <p:nvPr>
            <p:ph type="title"/>
          </p:nvPr>
        </p:nvSpPr>
        <p:spPr/>
        <p:txBody>
          <a:bodyPr/>
          <a:lstStyle/>
          <a:p>
            <a:r>
              <a:rPr lang="cs-CZ" dirty="0"/>
              <a:t>Válka s </a:t>
            </a:r>
            <a:r>
              <a:rPr lang="cs-CZ" dirty="0" err="1"/>
              <a:t>liciniem</a:t>
            </a:r>
            <a:r>
              <a:rPr lang="cs-CZ" dirty="0"/>
              <a:t> a </a:t>
            </a:r>
            <a:r>
              <a:rPr lang="cs-CZ" dirty="0" err="1"/>
              <a:t>mILAnský</a:t>
            </a:r>
            <a:r>
              <a:rPr lang="cs-CZ" dirty="0"/>
              <a:t> edikt</a:t>
            </a:r>
          </a:p>
        </p:txBody>
      </p:sp>
      <p:sp>
        <p:nvSpPr>
          <p:cNvPr id="6" name="Zástupný obsah 5">
            <a:extLst>
              <a:ext uri="{FF2B5EF4-FFF2-40B4-BE49-F238E27FC236}">
                <a16:creationId xmlns:a16="http://schemas.microsoft.com/office/drawing/2014/main" id="{67C3C475-36AB-48E5-99A2-9A7D8C9D6271}"/>
              </a:ext>
            </a:extLst>
          </p:cNvPr>
          <p:cNvSpPr>
            <a:spLocks noGrp="1"/>
          </p:cNvSpPr>
          <p:nvPr>
            <p:ph idx="1"/>
          </p:nvPr>
        </p:nvSpPr>
        <p:spPr/>
        <p:txBody>
          <a:bodyPr>
            <a:normAutofit fontScale="85000" lnSpcReduction="10000"/>
          </a:bodyPr>
          <a:lstStyle/>
          <a:p>
            <a:pPr algn="just">
              <a:lnSpc>
                <a:spcPct val="107000"/>
              </a:lnSpc>
              <a:spcBef>
                <a:spcPts val="600"/>
              </a:spcBef>
              <a:spcAft>
                <a:spcPts val="600"/>
              </a:spcAft>
            </a:pPr>
            <a:r>
              <a:rPr lang="cs-CZ"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V r. </a:t>
            </a:r>
            <a:r>
              <a:rPr lang="cs-CZ" sz="180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313 přijetí</a:t>
            </a:r>
            <a:r>
              <a:rPr lang="cs-CZ"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tzv. </a:t>
            </a:r>
            <a:r>
              <a:rPr lang="cs-CZ" sz="180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Ediktu milánského</a:t>
            </a:r>
            <a:r>
              <a:rPr lang="cs-CZ"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jímž Konstantin a Licinius stvrdili </a:t>
            </a:r>
            <a:r>
              <a:rPr lang="cs-CZ" sz="1800" dirty="0" err="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Galeriův</a:t>
            </a:r>
            <a:r>
              <a:rPr lang="cs-CZ"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r>
              <a:rPr lang="cs-CZ" sz="18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toleranční edikt </a:t>
            </a:r>
            <a:r>
              <a:rPr lang="cs-CZ"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povolující svobodné vyznávání všech náboženství v říši. </a:t>
            </a:r>
          </a:p>
          <a:p>
            <a:pPr algn="just">
              <a:lnSpc>
                <a:spcPct val="107000"/>
              </a:lnSpc>
              <a:spcBef>
                <a:spcPts val="600"/>
              </a:spcBef>
              <a:spcAft>
                <a:spcPts val="600"/>
              </a:spcAft>
            </a:pPr>
            <a:r>
              <a:rPr lang="cs-CZ"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Jejich dřívější spojenectví bylo stvrzeno svatbou Licinia a Konstantinovy sestry </a:t>
            </a:r>
            <a:r>
              <a:rPr lang="cs-CZ" sz="1800" dirty="0" err="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Constantie</a:t>
            </a:r>
            <a:r>
              <a:rPr lang="cs-CZ" sz="180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 </a:t>
            </a:r>
          </a:p>
          <a:p>
            <a:pPr algn="just">
              <a:lnSpc>
                <a:spcPct val="107000"/>
              </a:lnSpc>
              <a:spcBef>
                <a:spcPts val="600"/>
              </a:spcBef>
              <a:spcAft>
                <a:spcPts val="600"/>
              </a:spcAft>
            </a:pPr>
            <a:r>
              <a:rPr lang="cs-CZ" sz="180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Přesto o rok později </a:t>
            </a:r>
            <a:r>
              <a:rPr lang="cs-CZ"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Konstantin a Licinius se utkali v krvavé </a:t>
            </a:r>
            <a:r>
              <a:rPr lang="cs-CZ" sz="180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bitvě u </a:t>
            </a:r>
            <a:r>
              <a:rPr lang="cs-CZ" sz="1800" dirty="0" err="1">
                <a:solidFill>
                  <a:srgbClr val="000000"/>
                </a:solidFill>
                <a:latin typeface="Arial" panose="020B0604020202020204" pitchFamily="34" charset="0"/>
                <a:ea typeface="Times New Roman" panose="02020603050405020304" pitchFamily="18" charset="0"/>
                <a:cs typeface="Times New Roman" panose="02020603050405020304" pitchFamily="18" charset="0"/>
              </a:rPr>
              <a:t>Cibalae</a:t>
            </a:r>
            <a:r>
              <a:rPr lang="cs-CZ"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 v níž Konstantin přinutil svého soupeře k ústupu. Vyčerpaní vzájemným bojem uzavřeli Konstantin a Licinius v </a:t>
            </a:r>
            <a:r>
              <a:rPr lang="cs-CZ" sz="1800" dirty="0" err="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Serdice</a:t>
            </a:r>
            <a:r>
              <a:rPr lang="cs-CZ"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r>
              <a:rPr lang="cs-CZ" sz="180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Sofie</a:t>
            </a:r>
            <a:r>
              <a:rPr lang="cs-CZ"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mírovou smlouvu, podle níž náležela Konstantinovi vláda nad všemi dunajskými a </a:t>
            </a:r>
            <a:r>
              <a:rPr lang="cs-CZ" sz="180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balkánskými</a:t>
            </a:r>
            <a:r>
              <a:rPr lang="cs-CZ"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provinciemi s výjimkou Thrákie.</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600"/>
              </a:spcBef>
              <a:spcAft>
                <a:spcPts val="600"/>
              </a:spcAft>
            </a:pPr>
            <a:r>
              <a:rPr lang="cs-CZ"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V r. </a:t>
            </a:r>
            <a:r>
              <a:rPr lang="cs-CZ" sz="180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320</a:t>
            </a:r>
            <a:r>
              <a:rPr lang="cs-CZ"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Licinius porušil slib náboženské svobody v Ediktu milánském a ve své části říše opět nastolil pronásledování křesťanů. </a:t>
            </a:r>
          </a:p>
          <a:p>
            <a:pPr algn="just">
              <a:lnSpc>
                <a:spcPct val="107000"/>
              </a:lnSpc>
              <a:spcBef>
                <a:spcPts val="600"/>
              </a:spcBef>
              <a:spcAft>
                <a:spcPts val="600"/>
              </a:spcAft>
            </a:pPr>
            <a:r>
              <a:rPr lang="cs-CZ"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Napětí mezi císaři vedlo k nové válce. Konstantinova armáda porazila Licinia v </a:t>
            </a:r>
            <a:r>
              <a:rPr lang="cs-CZ" sz="180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bitvě u </a:t>
            </a:r>
            <a:r>
              <a:rPr lang="cs-CZ" sz="1800" dirty="0" err="1">
                <a:solidFill>
                  <a:srgbClr val="000000"/>
                </a:solidFill>
                <a:latin typeface="Arial" panose="020B0604020202020204" pitchFamily="34" charset="0"/>
                <a:ea typeface="Times New Roman" panose="02020603050405020304" pitchFamily="18" charset="0"/>
                <a:cs typeface="Times New Roman" panose="02020603050405020304" pitchFamily="18" charset="0"/>
              </a:rPr>
              <a:t>Adrianopole</a:t>
            </a:r>
            <a:r>
              <a:rPr lang="cs-CZ" sz="180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 </a:t>
            </a:r>
            <a:r>
              <a:rPr lang="cs-CZ"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v červenci 324 a v </a:t>
            </a:r>
            <a:r>
              <a:rPr lang="cs-CZ" sz="180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bitvě u </a:t>
            </a:r>
            <a:r>
              <a:rPr lang="cs-CZ" sz="1800" dirty="0" err="1">
                <a:solidFill>
                  <a:srgbClr val="000000"/>
                </a:solidFill>
                <a:latin typeface="Arial" panose="020B0604020202020204" pitchFamily="34" charset="0"/>
                <a:ea typeface="Times New Roman" panose="02020603050405020304" pitchFamily="18" charset="0"/>
                <a:cs typeface="Times New Roman" panose="02020603050405020304" pitchFamily="18" charset="0"/>
              </a:rPr>
              <a:t>Chrysopole</a:t>
            </a:r>
            <a:r>
              <a:rPr lang="cs-CZ" sz="180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 v září</a:t>
            </a:r>
            <a:r>
              <a:rPr lang="cs-CZ"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r>
              <a:rPr lang="cs-CZ" sz="180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324</a:t>
            </a:r>
            <a:r>
              <a:rPr lang="cs-CZ"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Konstantin se tak po mnoha desetiletích stal jediným a nesporným vládcem celé římské říše.</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34339313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97B64E0-1310-4BBA-B27E-C3A6A692836A}"/>
              </a:ext>
            </a:extLst>
          </p:cNvPr>
          <p:cNvSpPr>
            <a:spLocks noGrp="1"/>
          </p:cNvSpPr>
          <p:nvPr>
            <p:ph type="title"/>
          </p:nvPr>
        </p:nvSpPr>
        <p:spPr/>
        <p:txBody>
          <a:bodyPr/>
          <a:lstStyle/>
          <a:p>
            <a:r>
              <a:rPr lang="cs-CZ" dirty="0"/>
              <a:t>Založení Konstantinopole</a:t>
            </a:r>
          </a:p>
        </p:txBody>
      </p:sp>
      <p:sp>
        <p:nvSpPr>
          <p:cNvPr id="3" name="Zástupný obsah 2">
            <a:extLst>
              <a:ext uri="{FF2B5EF4-FFF2-40B4-BE49-F238E27FC236}">
                <a16:creationId xmlns:a16="http://schemas.microsoft.com/office/drawing/2014/main" id="{9C2D4B9D-5F7E-437C-B7FE-7A075D631917}"/>
              </a:ext>
            </a:extLst>
          </p:cNvPr>
          <p:cNvSpPr>
            <a:spLocks noGrp="1"/>
          </p:cNvSpPr>
          <p:nvPr>
            <p:ph idx="1"/>
          </p:nvPr>
        </p:nvSpPr>
        <p:spPr>
          <a:xfrm>
            <a:off x="1451579" y="2015731"/>
            <a:ext cx="10477566" cy="4037750"/>
          </a:xfrm>
        </p:spPr>
        <p:txBody>
          <a:bodyPr>
            <a:normAutofit fontScale="77500" lnSpcReduction="20000"/>
          </a:bodyPr>
          <a:lstStyle/>
          <a:p>
            <a:pPr algn="just">
              <a:lnSpc>
                <a:spcPct val="107000"/>
              </a:lnSpc>
              <a:spcBef>
                <a:spcPts val="600"/>
              </a:spcBef>
              <a:spcAft>
                <a:spcPts val="600"/>
              </a:spcAft>
            </a:pPr>
            <a:r>
              <a:rPr lang="cs-CZ"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V období tetrarchie sloužila města Trevír, </a:t>
            </a:r>
            <a:r>
              <a:rPr lang="cs-CZ" sz="1800" dirty="0" err="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Mediolanum</a:t>
            </a:r>
            <a:r>
              <a:rPr lang="cs-CZ"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Soluň a </a:t>
            </a:r>
            <a:r>
              <a:rPr lang="cs-CZ" sz="1800" dirty="0" err="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Nikomédie</a:t>
            </a:r>
            <a:r>
              <a:rPr lang="cs-CZ"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jako císařské rezidence, význam </a:t>
            </a:r>
            <a:r>
              <a:rPr lang="cs-CZ" sz="180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Říma</a:t>
            </a:r>
            <a:r>
              <a:rPr lang="cs-CZ"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podstatně poklesl. </a:t>
            </a:r>
          </a:p>
          <a:p>
            <a:pPr algn="just">
              <a:lnSpc>
                <a:spcPct val="107000"/>
              </a:lnSpc>
              <a:spcBef>
                <a:spcPts val="600"/>
              </a:spcBef>
              <a:spcAft>
                <a:spcPts val="600"/>
              </a:spcAft>
            </a:pPr>
            <a:r>
              <a:rPr lang="cs-CZ"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Konstantin nechal 8. listopadu 324 na místě řecké kolonie </a:t>
            </a:r>
            <a:r>
              <a:rPr lang="cs-CZ" sz="1800" dirty="0" err="1">
                <a:solidFill>
                  <a:srgbClr val="000000"/>
                </a:solidFill>
                <a:latin typeface="Arial" panose="020B0604020202020204" pitchFamily="34" charset="0"/>
                <a:ea typeface="Times New Roman" panose="02020603050405020304" pitchFamily="18" charset="0"/>
                <a:cs typeface="Times New Roman" panose="02020603050405020304" pitchFamily="18" charset="0"/>
              </a:rPr>
              <a:t>Byzantia</a:t>
            </a:r>
            <a:r>
              <a:rPr lang="cs-CZ"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vybudovat druhé hlavní město římské říše. Rozhodnutí založit nové centrum impéria na východě představovalo vedle jeho příklonu ke křesťanství, i z jeho velmi výhodné poloze, která zajišťovala snadný přístup jak k balkánským provinciím, tak k východní hranici s </a:t>
            </a:r>
            <a:r>
              <a:rPr lang="cs-CZ" sz="180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Persií.</a:t>
            </a:r>
            <a:r>
              <a:rPr lang="cs-CZ"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Zároveň kontrolovalo úžiny mezi </a:t>
            </a:r>
            <a:r>
              <a:rPr lang="cs-CZ" sz="180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Evropou</a:t>
            </a:r>
            <a:r>
              <a:rPr lang="cs-CZ"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 </a:t>
            </a:r>
            <a:r>
              <a:rPr lang="cs-CZ" sz="180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Asií</a:t>
            </a:r>
            <a:r>
              <a:rPr lang="cs-CZ"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 disponovalo příznivými podmínkami k hospodářskému rozvoji. Kromě toho bylo také snadno ubránitelné a mělo znamenitý přístav.</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600"/>
              </a:spcBef>
              <a:spcAft>
                <a:spcPts val="600"/>
              </a:spcAft>
            </a:pPr>
            <a:r>
              <a:rPr lang="cs-CZ" sz="180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11. května</a:t>
            </a:r>
            <a:r>
              <a:rPr lang="cs-CZ"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r>
              <a:rPr lang="cs-CZ" sz="180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330</a:t>
            </a:r>
            <a:r>
              <a:rPr lang="cs-CZ"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bylo město slavnostně vysvěceno jako </a:t>
            </a:r>
            <a:r>
              <a:rPr lang="cs-CZ" sz="1800" i="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Nova Roma</a:t>
            </a:r>
            <a:r>
              <a:rPr lang="cs-CZ"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 po Konstantinově smrti bylo přejmenováno na </a:t>
            </a:r>
            <a:r>
              <a:rPr lang="cs-CZ" sz="1800" i="1" dirty="0" err="1">
                <a:solidFill>
                  <a:srgbClr val="000000"/>
                </a:solidFill>
                <a:latin typeface="Arial" panose="020B0604020202020204" pitchFamily="34" charset="0"/>
                <a:ea typeface="Times New Roman" panose="02020603050405020304" pitchFamily="18" charset="0"/>
                <a:cs typeface="Times New Roman" panose="02020603050405020304" pitchFamily="18" charset="0"/>
              </a:rPr>
              <a:t>Constantinopolis</a:t>
            </a:r>
            <a:r>
              <a:rPr lang="cs-CZ" sz="1800" i="1"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 </a:t>
            </a:r>
            <a:r>
              <a:rPr lang="cs-CZ"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(„Konstantinovo město“). Město se podobalo starému Římu: vystavěno na sedmi pahorcích, mělo vlastní senát, a jeho obyvatelstvu bylo zdarma poskytováno obilí dovážené z </a:t>
            </a:r>
            <a:r>
              <a:rPr lang="cs-CZ" sz="180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Egypta</a:t>
            </a:r>
            <a:r>
              <a:rPr lang="cs-CZ"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Císařský palác byl vybudován tak, aby z něho vedl přímý vstup do panovníkovy lóže v hipodromu. Na jeho vrcholu byla socha </a:t>
            </a:r>
            <a:r>
              <a:rPr lang="cs-CZ" sz="180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Hélia</a:t>
            </a:r>
            <a:r>
              <a:rPr lang="cs-CZ"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jejíž rysy se nápadně podobaly Konstantinovi.</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r>
              <a:rPr lang="cs-CZ" sz="1800" dirty="0">
                <a:effectLst/>
                <a:latin typeface="Arial" panose="020B0604020202020204" pitchFamily="34" charset="0"/>
                <a:ea typeface="Times New Roman" panose="02020603050405020304" pitchFamily="18" charset="0"/>
              </a:rPr>
              <a:t>Konstantin započal se stavbou dvou velkých konstantinopolských chrámů: </a:t>
            </a:r>
            <a:r>
              <a:rPr lang="cs-CZ" sz="1800" dirty="0">
                <a:latin typeface="Arial" panose="020B0604020202020204" pitchFamily="34" charset="0"/>
                <a:ea typeface="Times New Roman" panose="02020603050405020304" pitchFamily="18" charset="0"/>
              </a:rPr>
              <a:t>baziliky Boží moudrosti</a:t>
            </a:r>
            <a:r>
              <a:rPr lang="cs-CZ" sz="1800" dirty="0">
                <a:effectLst/>
                <a:latin typeface="Arial" panose="020B0604020202020204" pitchFamily="34" charset="0"/>
                <a:ea typeface="Times New Roman" panose="02020603050405020304" pitchFamily="18" charset="0"/>
              </a:rPr>
              <a:t> (</a:t>
            </a:r>
            <a:r>
              <a:rPr lang="cs-CZ" sz="1800" i="1" dirty="0" err="1">
                <a:effectLst/>
                <a:latin typeface="Arial" panose="020B0604020202020204" pitchFamily="34" charset="0"/>
                <a:ea typeface="Times New Roman" panose="02020603050405020304" pitchFamily="18" charset="0"/>
              </a:rPr>
              <a:t>Hagia</a:t>
            </a:r>
            <a:r>
              <a:rPr lang="cs-CZ" sz="1800" i="1" dirty="0">
                <a:effectLst/>
                <a:latin typeface="Arial" panose="020B0604020202020204" pitchFamily="34" charset="0"/>
                <a:ea typeface="Times New Roman" panose="02020603050405020304" pitchFamily="18" charset="0"/>
              </a:rPr>
              <a:t> Sophia</a:t>
            </a:r>
            <a:r>
              <a:rPr lang="cs-CZ" sz="1800" dirty="0">
                <a:effectLst/>
                <a:latin typeface="Arial" panose="020B0604020202020204" pitchFamily="34" charset="0"/>
                <a:ea typeface="Times New Roman" panose="02020603050405020304" pitchFamily="18" charset="0"/>
              </a:rPr>
              <a:t>) a </a:t>
            </a:r>
            <a:r>
              <a:rPr lang="cs-CZ" sz="1800" dirty="0">
                <a:latin typeface="Arial" panose="020B0604020202020204" pitchFamily="34" charset="0"/>
                <a:ea typeface="Times New Roman" panose="02020603050405020304" pitchFamily="18" charset="0"/>
              </a:rPr>
              <a:t>baziliky Svatých apoštolů</a:t>
            </a:r>
            <a:r>
              <a:rPr lang="cs-CZ" sz="1800" dirty="0">
                <a:effectLst/>
                <a:latin typeface="Arial" panose="020B0604020202020204" pitchFamily="34" charset="0"/>
                <a:ea typeface="Times New Roman" panose="02020603050405020304" pitchFamily="18" charset="0"/>
              </a:rPr>
              <a:t>, v níž si přál spočinout po své smrti. </a:t>
            </a:r>
          </a:p>
          <a:p>
            <a:r>
              <a:rPr lang="cs-CZ" sz="1800" dirty="0">
                <a:effectLst/>
                <a:latin typeface="Arial" panose="020B0604020202020204" pitchFamily="34" charset="0"/>
                <a:ea typeface="Times New Roman" panose="02020603050405020304" pitchFamily="18" charset="0"/>
              </a:rPr>
              <a:t>Město bylo údajně chráněno </a:t>
            </a:r>
            <a:r>
              <a:rPr lang="cs-CZ" sz="1800" dirty="0">
                <a:latin typeface="Arial" panose="020B0604020202020204" pitchFamily="34" charset="0"/>
                <a:ea typeface="Times New Roman" panose="02020603050405020304" pitchFamily="18" charset="0"/>
              </a:rPr>
              <a:t>Kristovým křížem</a:t>
            </a:r>
            <a:r>
              <a:rPr lang="cs-CZ" sz="1800" dirty="0">
                <a:effectLst/>
                <a:latin typeface="Arial" panose="020B0604020202020204" pitchFamily="34" charset="0"/>
                <a:ea typeface="Times New Roman" panose="02020603050405020304" pitchFamily="18" charset="0"/>
              </a:rPr>
              <a:t>, jenž byl objeven během pobytu Konstantinovy matky </a:t>
            </a:r>
            <a:r>
              <a:rPr lang="cs-CZ" sz="1800" dirty="0">
                <a:latin typeface="Arial" panose="020B0604020202020204" pitchFamily="34" charset="0"/>
                <a:ea typeface="Times New Roman" panose="02020603050405020304" pitchFamily="18" charset="0"/>
              </a:rPr>
              <a:t>Heleny v </a:t>
            </a:r>
            <a:r>
              <a:rPr lang="cs-CZ" sz="1800" dirty="0" err="1">
                <a:latin typeface="Arial" panose="020B0604020202020204" pitchFamily="34" charset="0"/>
                <a:ea typeface="Times New Roman" panose="02020603050405020304" pitchFamily="18" charset="0"/>
              </a:rPr>
              <a:t>Jeruzalemě</a:t>
            </a:r>
            <a:r>
              <a:rPr lang="cs-CZ" sz="1800" dirty="0">
                <a:effectLst/>
                <a:latin typeface="Arial" panose="020B0604020202020204" pitchFamily="34" charset="0"/>
                <a:ea typeface="Times New Roman" panose="02020603050405020304" pitchFamily="18" charset="0"/>
              </a:rPr>
              <a:t>. Nový Řím koncipován jako ryze křesťanské město. Nicméně i zde nechal Konstantin postavit řadu chrámů zasvěcených pohanským bohům.</a:t>
            </a:r>
            <a:endParaRPr lang="cs-CZ" dirty="0"/>
          </a:p>
        </p:txBody>
      </p:sp>
    </p:spTree>
    <p:extLst>
      <p:ext uri="{BB962C8B-B14F-4D97-AF65-F5344CB8AC3E}">
        <p14:creationId xmlns:p14="http://schemas.microsoft.com/office/powerpoint/2010/main" val="13527927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AC23DC0-BDE7-42F3-8481-1F51D8D07A65}"/>
              </a:ext>
            </a:extLst>
          </p:cNvPr>
          <p:cNvSpPr>
            <a:spLocks noGrp="1"/>
          </p:cNvSpPr>
          <p:nvPr>
            <p:ph type="title"/>
          </p:nvPr>
        </p:nvSpPr>
        <p:spPr/>
        <p:txBody>
          <a:bodyPr/>
          <a:lstStyle/>
          <a:p>
            <a:r>
              <a:rPr lang="cs-CZ" dirty="0"/>
              <a:t>Vnitřní reformy</a:t>
            </a:r>
          </a:p>
        </p:txBody>
      </p:sp>
      <p:sp>
        <p:nvSpPr>
          <p:cNvPr id="3" name="Zástupný obsah 2">
            <a:extLst>
              <a:ext uri="{FF2B5EF4-FFF2-40B4-BE49-F238E27FC236}">
                <a16:creationId xmlns:a16="http://schemas.microsoft.com/office/drawing/2014/main" id="{A1E294B4-8090-4849-A7D6-D4F9D33620BA}"/>
              </a:ext>
            </a:extLst>
          </p:cNvPr>
          <p:cNvSpPr>
            <a:spLocks noGrp="1"/>
          </p:cNvSpPr>
          <p:nvPr>
            <p:ph idx="1"/>
          </p:nvPr>
        </p:nvSpPr>
        <p:spPr>
          <a:xfrm>
            <a:off x="1451579" y="2015732"/>
            <a:ext cx="9806971" cy="4037749"/>
          </a:xfrm>
        </p:spPr>
        <p:txBody>
          <a:bodyPr>
            <a:noAutofit/>
          </a:bodyPr>
          <a:lstStyle/>
          <a:p>
            <a:r>
              <a:rPr lang="cs-CZ" sz="1600" dirty="0">
                <a:ea typeface="Times New Roman" panose="02020603050405020304" pitchFamily="18" charset="0"/>
              </a:rPr>
              <a:t>V</a:t>
            </a:r>
            <a:r>
              <a:rPr lang="cs-CZ" sz="1600" dirty="0">
                <a:effectLst/>
                <a:ea typeface="Times New Roman" panose="02020603050405020304" pitchFamily="18" charset="0"/>
              </a:rPr>
              <a:t>eškerá moc soustřeďovala v rukou císaře - Impérium striktně centralizovaným státem a rozsáhlou byrokracií – Osobní iniciativa a volnost potlačeny na minimum </a:t>
            </a:r>
          </a:p>
          <a:p>
            <a:r>
              <a:rPr lang="cs-CZ" sz="1600" dirty="0">
                <a:effectLst/>
                <a:ea typeface="Times New Roman" panose="02020603050405020304" pitchFamily="18" charset="0"/>
              </a:rPr>
              <a:t>Počet provincií zdvojnásoben – jejich správci nemohli ohrozit ústřední moc</a:t>
            </a:r>
          </a:p>
          <a:p>
            <a:r>
              <a:rPr lang="cs-CZ" sz="1600" dirty="0">
                <a:ea typeface="Times New Roman" panose="02020603050405020304" pitchFamily="18" charset="0"/>
              </a:rPr>
              <a:t>Impérium rozděleno do čtyř prefektur: a) Galie, </a:t>
            </a:r>
            <a:r>
              <a:rPr lang="cs-CZ" sz="1600" dirty="0" err="1">
                <a:ea typeface="Times New Roman" panose="02020603050405020304" pitchFamily="18" charset="0"/>
              </a:rPr>
              <a:t>Hispanie</a:t>
            </a:r>
            <a:r>
              <a:rPr lang="cs-CZ" sz="1600" dirty="0">
                <a:ea typeface="Times New Roman" panose="02020603050405020304" pitchFamily="18" charset="0"/>
              </a:rPr>
              <a:t> a Británie b) Itálie a </a:t>
            </a:r>
            <a:r>
              <a:rPr lang="cs-CZ" sz="1600" dirty="0" err="1">
                <a:ea typeface="Times New Roman" panose="02020603050405020304" pitchFamily="18" charset="0"/>
              </a:rPr>
              <a:t>sev</a:t>
            </a:r>
            <a:r>
              <a:rPr lang="cs-CZ" sz="1600" dirty="0">
                <a:ea typeface="Times New Roman" panose="02020603050405020304" pitchFamily="18" charset="0"/>
              </a:rPr>
              <a:t>. Afrika c) </a:t>
            </a:r>
            <a:r>
              <a:rPr lang="cs-CZ" sz="1600" dirty="0" err="1">
                <a:ea typeface="Times New Roman" panose="02020603050405020304" pitchFamily="18" charset="0"/>
              </a:rPr>
              <a:t>Illyricum</a:t>
            </a:r>
            <a:r>
              <a:rPr lang="cs-CZ" sz="1600" dirty="0">
                <a:ea typeface="Times New Roman" panose="02020603050405020304" pitchFamily="18" charset="0"/>
              </a:rPr>
              <a:t>, tj. Balkán d) východ impéria včetně Thrákie. V čele </a:t>
            </a:r>
            <a:r>
              <a:rPr lang="cs-CZ" sz="1600" dirty="0" err="1">
                <a:ea typeface="Times New Roman" panose="02020603050405020304" pitchFamily="18" charset="0"/>
              </a:rPr>
              <a:t>praefecti</a:t>
            </a:r>
            <a:r>
              <a:rPr lang="cs-CZ" sz="1600" dirty="0">
                <a:ea typeface="Times New Roman" panose="02020603050405020304" pitchFamily="18" charset="0"/>
              </a:rPr>
              <a:t> </a:t>
            </a:r>
            <a:r>
              <a:rPr lang="cs-CZ" sz="1600" dirty="0" err="1">
                <a:ea typeface="Times New Roman" panose="02020603050405020304" pitchFamily="18" charset="0"/>
              </a:rPr>
              <a:t>praetorio</a:t>
            </a:r>
            <a:r>
              <a:rPr lang="cs-CZ" sz="1600" dirty="0">
                <a:ea typeface="Times New Roman" panose="02020603050405020304" pitchFamily="18" charset="0"/>
              </a:rPr>
              <a:t> </a:t>
            </a:r>
          </a:p>
          <a:p>
            <a:r>
              <a:rPr lang="cs-CZ" sz="1600" b="1" dirty="0">
                <a:ea typeface="Times New Roman" panose="02020603050405020304" pitchFamily="18" charset="0"/>
              </a:rPr>
              <a:t>Císařův dvůr </a:t>
            </a:r>
            <a:r>
              <a:rPr lang="cs-CZ" sz="1600" dirty="0">
                <a:ea typeface="Times New Roman" panose="02020603050405020304" pitchFamily="18" charset="0"/>
              </a:rPr>
              <a:t>(</a:t>
            </a:r>
            <a:r>
              <a:rPr lang="cs-CZ" sz="1600" dirty="0" err="1">
                <a:ea typeface="Times New Roman" panose="02020603050405020304" pitchFamily="18" charset="0"/>
              </a:rPr>
              <a:t>sacrum</a:t>
            </a:r>
            <a:r>
              <a:rPr lang="cs-CZ" sz="1600" dirty="0">
                <a:ea typeface="Times New Roman" panose="02020603050405020304" pitchFamily="18" charset="0"/>
              </a:rPr>
              <a:t> </a:t>
            </a:r>
            <a:r>
              <a:rPr lang="cs-CZ" sz="1600" dirty="0" err="1">
                <a:ea typeface="Times New Roman" panose="02020603050405020304" pitchFamily="18" charset="0"/>
              </a:rPr>
              <a:t>palatium</a:t>
            </a:r>
            <a:r>
              <a:rPr lang="cs-CZ" sz="1600" dirty="0">
                <a:ea typeface="Times New Roman" panose="02020603050405020304" pitchFamily="18" charset="0"/>
              </a:rPr>
              <a:t>) – k službě v něm vybíráni hlavně </a:t>
            </a:r>
            <a:r>
              <a:rPr lang="cs-CZ" sz="1600" b="1" dirty="0">
                <a:ea typeface="Times New Roman" panose="02020603050405020304" pitchFamily="18" charset="0"/>
              </a:rPr>
              <a:t>eunuši</a:t>
            </a:r>
            <a:r>
              <a:rPr lang="cs-CZ" sz="1600" dirty="0">
                <a:ea typeface="Times New Roman" panose="02020603050405020304" pitchFamily="18" charset="0"/>
              </a:rPr>
              <a:t>: vykleštění překážka k dosažení císařského trůnu, nicméně četní eunuši se stali vojevůdci a patriarchové. </a:t>
            </a:r>
            <a:endParaRPr lang="cs-CZ" sz="1600" dirty="0">
              <a:effectLst/>
              <a:ea typeface="Times New Roman" panose="02020603050405020304" pitchFamily="18" charset="0"/>
            </a:endParaRPr>
          </a:p>
          <a:p>
            <a:r>
              <a:rPr lang="cs-CZ" sz="1600" dirty="0">
                <a:effectLst/>
                <a:ea typeface="Times New Roman" panose="02020603050405020304" pitchFamily="18" charset="0"/>
              </a:rPr>
              <a:t>Konstantin završil </a:t>
            </a:r>
            <a:r>
              <a:rPr lang="cs-CZ" sz="1600" b="1" dirty="0">
                <a:effectLst/>
                <a:ea typeface="Times New Roman" panose="02020603050405020304" pitchFamily="18" charset="0"/>
              </a:rPr>
              <a:t>reformu armády </a:t>
            </a:r>
            <a:r>
              <a:rPr lang="cs-CZ" sz="1600" dirty="0">
                <a:effectLst/>
                <a:ea typeface="Times New Roman" panose="02020603050405020304" pitchFamily="18" charset="0"/>
              </a:rPr>
              <a:t>a rozdělil římské vojsko na dvě části: pohraniční oddíly, a v týlu umístěné elitní mobilní polní zálohy, které představovaly hlavní složku armády a byly z velké části tvořeny těžkou jízdou  X </a:t>
            </a:r>
            <a:r>
              <a:rPr lang="cs-CZ" sz="1600" dirty="0">
                <a:ea typeface="Times New Roman" panose="02020603050405020304" pitchFamily="18" charset="0"/>
              </a:rPr>
              <a:t>Pretoriánská garda</a:t>
            </a:r>
            <a:r>
              <a:rPr lang="cs-CZ" sz="1600" dirty="0">
                <a:effectLst/>
                <a:ea typeface="Times New Roman" panose="02020603050405020304" pitchFamily="18" charset="0"/>
              </a:rPr>
              <a:t>, která si udržovala v předchozích staletích značný vliv, byla rozpuštěna.</a:t>
            </a:r>
          </a:p>
          <a:p>
            <a:r>
              <a:rPr lang="cs-CZ" sz="1600" dirty="0">
                <a:effectLst/>
                <a:ea typeface="Times New Roman" panose="02020603050405020304" pitchFamily="18" charset="0"/>
              </a:rPr>
              <a:t>Velení nad nimi bylo rovněž rozděleno mezi dva nejvyšší velitele s rovnocenným postavením, kteří byli za normálních okolností přítomni u dvora a byli podřízeni přímo císaři.</a:t>
            </a:r>
            <a:endParaRPr lang="cs-CZ" sz="1600" dirty="0"/>
          </a:p>
        </p:txBody>
      </p:sp>
    </p:spTree>
    <p:extLst>
      <p:ext uri="{BB962C8B-B14F-4D97-AF65-F5344CB8AC3E}">
        <p14:creationId xmlns:p14="http://schemas.microsoft.com/office/powerpoint/2010/main" val="370139658"/>
      </p:ext>
    </p:extLst>
  </p:cSld>
  <p:clrMapOvr>
    <a:masterClrMapping/>
  </p:clrMapOvr>
</p:sld>
</file>

<file path=ppt/theme/theme1.xml><?xml version="1.0" encoding="utf-8"?>
<a:theme xmlns:a="http://schemas.openxmlformats.org/drawingml/2006/main" name="Galerie">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339</TotalTime>
  <Words>2341</Words>
  <Application>Microsoft Office PowerPoint</Application>
  <PresentationFormat>Ευρεία οθόνη</PresentationFormat>
  <Paragraphs>101</Paragraphs>
  <Slides>16</Slides>
  <Notes>4</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16</vt:i4>
      </vt:variant>
    </vt:vector>
  </HeadingPairs>
  <TitlesOfParts>
    <vt:vector size="21" baseType="lpstr">
      <vt:lpstr>Arial</vt:lpstr>
      <vt:lpstr>Calibri</vt:lpstr>
      <vt:lpstr>Gill Sans MT</vt:lpstr>
      <vt:lpstr>Times New Roman</vt:lpstr>
      <vt:lpstr>Galerie</vt:lpstr>
      <vt:lpstr>Pád římského impéria – vznik Byzance</vt:lpstr>
      <vt:lpstr>Krize římské společnosti ve 3. století</vt:lpstr>
      <vt:lpstr>Diokleciánová tetrarchie </vt:lpstr>
      <vt:lpstr>Reformy </vt:lpstr>
      <vt:lpstr>Konstantin veliký (272 – 337)</vt:lpstr>
      <vt:lpstr>Období občanských válek a bitva u milvijského mostu</vt:lpstr>
      <vt:lpstr>Válka s liciniem a mILAnský edikt</vt:lpstr>
      <vt:lpstr>Založení Konstantinopole</vt:lpstr>
      <vt:lpstr>Vnitřní reformy</vt:lpstr>
      <vt:lpstr>Náboženská politika</vt:lpstr>
      <vt:lpstr>Kontroverze Konstantinova křesťanství </vt:lpstr>
      <vt:lpstr>Vzestup křesťanství</vt:lpstr>
      <vt:lpstr>Raná církev</vt:lpstr>
      <vt:lpstr>Kodifikace věrouky – synody a boj proti heretikům – arianství </vt:lpstr>
      <vt:lpstr>Nikajský synod v r. 325</vt:lpstr>
      <vt:lpstr>Konstantinova smrt, 21. 5. 337</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Pád římského impéria – vznik Byzance</dc:title>
  <dc:creator>Konstantinos Tsivos</dc:creator>
  <cp:lastModifiedBy>Konstantinos Tsivos</cp:lastModifiedBy>
  <cp:revision>8</cp:revision>
  <dcterms:created xsi:type="dcterms:W3CDTF">2020-12-29T13:22:22Z</dcterms:created>
  <dcterms:modified xsi:type="dcterms:W3CDTF">2021-03-09T16:31:02Z</dcterms:modified>
</cp:coreProperties>
</file>