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59" r:id="rId4"/>
    <p:sldId id="301" r:id="rId5"/>
    <p:sldId id="307" r:id="rId6"/>
    <p:sldId id="302" r:id="rId7"/>
    <p:sldId id="298" r:id="rId8"/>
    <p:sldId id="305" r:id="rId9"/>
    <p:sldId id="306" r:id="rId10"/>
    <p:sldId id="303" r:id="rId11"/>
    <p:sldId id="304" r:id="rId12"/>
    <p:sldId id="299" r:id="rId13"/>
    <p:sldId id="300" r:id="rId14"/>
    <p:sldId id="257" r:id="rId15"/>
    <p:sldId id="258" r:id="rId16"/>
    <p:sldId id="264" r:id="rId17"/>
    <p:sldId id="263" r:id="rId18"/>
    <p:sldId id="266" r:id="rId19"/>
    <p:sldId id="267" r:id="rId20"/>
    <p:sldId id="268" r:id="rId21"/>
    <p:sldId id="280" r:id="rId22"/>
    <p:sldId id="260" r:id="rId23"/>
    <p:sldId id="261" r:id="rId24"/>
    <p:sldId id="262" r:id="rId25"/>
    <p:sldId id="265" r:id="rId26"/>
    <p:sldId id="269" r:id="rId27"/>
    <p:sldId id="270" r:id="rId28"/>
    <p:sldId id="271" r:id="rId29"/>
    <p:sldId id="290" r:id="rId30"/>
    <p:sldId id="293" r:id="rId31"/>
    <p:sldId id="272" r:id="rId32"/>
    <p:sldId id="283" r:id="rId33"/>
    <p:sldId id="286" r:id="rId34"/>
    <p:sldId id="277" r:id="rId35"/>
    <p:sldId id="279" r:id="rId36"/>
    <p:sldId id="284" r:id="rId37"/>
    <p:sldId id="282" r:id="rId38"/>
    <p:sldId id="275" r:id="rId39"/>
    <p:sldId id="273" r:id="rId40"/>
    <p:sldId id="281" r:id="rId41"/>
    <p:sldId id="292" r:id="rId42"/>
    <p:sldId id="285" r:id="rId43"/>
    <p:sldId id="276" r:id="rId44"/>
    <p:sldId id="291" r:id="rId45"/>
    <p:sldId id="294" r:id="rId46"/>
    <p:sldId id="287" r:id="rId47"/>
    <p:sldId id="274" r:id="rId48"/>
    <p:sldId id="289" r:id="rId49"/>
    <p:sldId id="296" r:id="rId50"/>
    <p:sldId id="308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E3BF6-5B10-46CB-A5A2-50D32639E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cs-C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ED9A8E-CCBE-4C1B-B3FC-DD6828D4E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cs-C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BF7921-195F-43EE-A3A4-E6DF43873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F022-465B-49D0-88F7-A3CFEBBECE34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731A23-76FC-4393-9062-A8BB0900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4DF205-F928-4F26-91D4-4BCB6AFD4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6FA8-4AB5-4B1D-AFE3-4598EFE8E9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48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5BECE-E488-4ECE-B49B-527D84AD0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cs-C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BD3B63-4459-4E49-BA74-FECF6C9BB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cs-C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521ECD-2742-4B21-B44B-876AA05EE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F022-465B-49D0-88F7-A3CFEBBECE34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8D98-C6D4-44FC-AB01-A8DBDC90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7685C1-55EC-4BCE-BEF1-B7EDA80D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6FA8-4AB5-4B1D-AFE3-4598EFE8E9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374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823FFF7-8821-40D3-9E90-161CAE6EE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cs-C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75A63E-9F7E-41AF-92F0-BDB7FFC00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cs-C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FA51AC-3B02-46AE-A376-132939DC2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F022-465B-49D0-88F7-A3CFEBBECE34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CD5EB4-EB45-4ABC-9A3B-C599159F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BDD757-1243-4F16-8CF7-12B50FC7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6FA8-4AB5-4B1D-AFE3-4598EFE8E9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3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82263-3B3A-46EF-9226-C66B2424B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cs-C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304B6F-9DA1-4DCE-9703-DA5D5F521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cs-C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DA612A-8A36-462E-B32D-2D2E2B9E1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F022-465B-49D0-88F7-A3CFEBBECE34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42B7E8-472A-4888-81FE-EB86D3EC4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6375A9-A0ED-40FA-9419-1C528F80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6FA8-4AB5-4B1D-AFE3-4598EFE8E9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84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946C4-5715-4473-95BB-4A74B2DA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cs-C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7236A4-B66B-427F-855B-15E5D1668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30225E-6C45-411B-86E9-4592A684A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F022-465B-49D0-88F7-A3CFEBBECE34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471BE1-10EB-42B1-850C-D52C07EF7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5F1B53-6C0E-4CDA-AF5D-11E248DE2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6FA8-4AB5-4B1D-AFE3-4598EFE8E9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48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955FA-6537-4DFF-B814-4401DEADA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cs-C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78CDD6-1AE5-44DC-9EB4-E757CF362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cs-C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1C6F28-97E3-4A8A-B6ED-50D55A5D8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cs-C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E9A3C2-E03C-4F42-A61E-76C8058DE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F022-465B-49D0-88F7-A3CFEBBECE34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041CFA-875F-4F23-8F81-A7176A340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8825D7-7BB5-4FE8-8C06-B55C0C803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6FA8-4AB5-4B1D-AFE3-4598EFE8E9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72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76622-0DE8-4376-821E-9F11C000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cs-C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44B46F-0D27-4810-BA93-7880E92A3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68B22F-DFAE-4BD6-BFC6-185294D11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cs-C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113436-CC48-468A-8CBA-7DA97946A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628D9A-9317-493C-9EC6-A494D878C9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cs-C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9555596-E686-4661-8A34-390846E78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F022-465B-49D0-88F7-A3CFEBBECE34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CDC667-DB70-4319-96DA-908B3669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92B8C9-E607-4118-A746-705EB010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6FA8-4AB5-4B1D-AFE3-4598EFE8E9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34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2008F-011B-4935-AE9C-BC20BD750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cs-C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D66BE0-6BF7-4C76-95A4-3567E2E8B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F022-465B-49D0-88F7-A3CFEBBECE34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253ED3-EF41-4492-BBB6-1E1E6C59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A1226E-D0B4-43CB-AEA2-F0BA22EF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6FA8-4AB5-4B1D-AFE3-4598EFE8E9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44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02FFAB-873B-42D1-8338-BE117487C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F022-465B-49D0-88F7-A3CFEBBECE34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F4D7E0-5912-4063-961D-E4345B50E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24DC31-6B1A-40E0-82FA-87986FC3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6FA8-4AB5-4B1D-AFE3-4598EFE8E9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63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E55F3-F081-4C30-9FC2-B496E6E9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cs-C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4F7A2A-258D-44D5-8F61-3DF71931C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cs-C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739B3E-9156-4848-9ACC-219A97DC2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5EFF53-A550-441D-83C3-F2988103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F022-465B-49D0-88F7-A3CFEBBECE34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339B90-C251-4EC9-86DA-ED1B38F7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D31FA1-3725-4A5A-A01F-3C391481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6FA8-4AB5-4B1D-AFE3-4598EFE8E9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9E26D-15A0-4053-8E1E-503F714F8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cs-C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3783378-5725-40D7-9BB8-6089CC2EF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E99323-F7B0-4C0A-9FDB-F2A316FC0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42E41F-0E35-46B8-A5FD-FFDA56216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F022-465B-49D0-88F7-A3CFEBBECE34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64DE1E-A917-4D1B-964B-6E31447C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B01CA7-6FD0-48A4-9D74-6487B4CBF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76FA8-4AB5-4B1D-AFE3-4598EFE8E9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24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72A9A-440E-4BF3-B574-0EBD3692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cs-C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1B1BC4-8E2A-4683-AA18-603105BD8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cs-C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76EC2F-0CF6-4F97-A9E2-2D5ACE901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F022-465B-49D0-88F7-A3CFEBBECE34}" type="datetimeFigureOut">
              <a:rPr lang="cs-CZ" smtClean="0"/>
              <a:t>29.04.2021</a:t>
            </a:fld>
            <a:endParaRPr lang="cs-C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8B2927-AD2E-4D16-BB46-35F970DA8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B1F8E5-56B0-4275-B08E-DFA4CEE07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76FA8-4AB5-4B1D-AFE3-4598EFE8E9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39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vestnik.tspu.edu.ru/files/vestnik/PDF/articles/kanashina_s._v._122_127_4_193_2018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auth/th/jviib/" TargetMode="External"/><Relationship Id="rId2" Type="http://schemas.openxmlformats.org/officeDocument/2006/relationships/hyperlink" Target="https://demotivatorium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memepedia.r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AKLdXwn2z3Q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meme-arsenal.com/create/chose?tag=%D0%BA%D1%82%D0%BE%20%D0%BC%D1%8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ba.yandex.net/redirect?url=https%3A//tjournal.ru/news/101511-delo-ivana-golunova-prekrashcheno&amp;client=znatoki&amp;sign=d5be0b25987847c443e7ff0d7a4c52af" TargetMode="External"/><Relationship Id="rId4" Type="http://schemas.openxmlformats.org/officeDocument/2006/relationships/hyperlink" Target="https://sba.yandex.net/redirect?url=https%3A//tjournal.ru/tag/%25D0%25B4%25D0%25B5%25D0%25BB%25D0%25BE%25D0%25B3%25D0%25BE%25D0%25BB%25D1%2583%25D0%25BD%25D0%25BE%25D0%25B2%25D0%25B0&amp;client=znatoki&amp;sign=abb562f2386357648ffd1fef4964246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%C3%A9j%C3%A0_Q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ru.wikipedia.org/wiki/%D0%97%D0%B2%D1%91%D0%B7%D0%B4%D0%BD%D1%8B%D0%B9_%D0%BF%D1%83%D1%82%D1%8C:_%D0%A1%D0%BB%D0%B5%D0%B4%D1%83%D1%8E%D1%89%D0%B5%D0%B5_%D0%BF%D0%BE%D0%BA%D0%BE%D0%BB%D0%B5%D0%BD%D0%B8%D0%B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hyperlink" Target="https://ru.wikipedia.org/wiki/%D0%96%D0%B0%D0%BD-%D0%9B%D1%8E%D0%BA_%D0%9F%D0%B8%D0%BA%D0%B0%D1%8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9C8D46-54D8-4DF1-99A2-E651C7B13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12BF4D-F47A-41C1-85FC-652E412D3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8591">
            <a:off x="7897613" y="684022"/>
            <a:ext cx="5330585" cy="5218721"/>
          </a:xfrm>
          <a:custGeom>
            <a:avLst/>
            <a:gdLst>
              <a:gd name="connsiteX0" fmla="*/ 4721855 w 5330585"/>
              <a:gd name="connsiteY0" fmla="*/ 4361426 h 5218721"/>
              <a:gd name="connsiteX1" fmla="*/ 3457542 w 5330585"/>
              <a:gd name="connsiteY1" fmla="*/ 5211667 h 5218721"/>
              <a:gd name="connsiteX2" fmla="*/ 3430109 w 5330585"/>
              <a:gd name="connsiteY2" fmla="*/ 5218721 h 5218721"/>
              <a:gd name="connsiteX3" fmla="*/ 0 w 5330585"/>
              <a:gd name="connsiteY3" fmla="*/ 2647363 h 5218721"/>
              <a:gd name="connsiteX4" fmla="*/ 12834 w 5330585"/>
              <a:gd name="connsiteY4" fmla="*/ 2393199 h 5218721"/>
              <a:gd name="connsiteX5" fmla="*/ 2664828 w 5330585"/>
              <a:gd name="connsiteY5" fmla="*/ 0 h 5218721"/>
              <a:gd name="connsiteX6" fmla="*/ 5330585 w 5330585"/>
              <a:gd name="connsiteY6" fmla="*/ 2665757 h 5218721"/>
              <a:gd name="connsiteX7" fmla="*/ 4721855 w 5330585"/>
              <a:gd name="connsiteY7" fmla="*/ 4361426 h 52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0585" h="5218721">
                <a:moveTo>
                  <a:pt x="4721855" y="4361426"/>
                </a:moveTo>
                <a:cubicBezTo>
                  <a:pt x="4395896" y="4756397"/>
                  <a:pt x="3958379" y="5055891"/>
                  <a:pt x="3457542" y="5211667"/>
                </a:cubicBezTo>
                <a:lnTo>
                  <a:pt x="3430109" y="5218721"/>
                </a:lnTo>
                <a:lnTo>
                  <a:pt x="0" y="2647363"/>
                </a:lnTo>
                <a:lnTo>
                  <a:pt x="12834" y="2393199"/>
                </a:lnTo>
                <a:cubicBezTo>
                  <a:pt x="149347" y="1048975"/>
                  <a:pt x="1284587" y="0"/>
                  <a:pt x="2664828" y="0"/>
                </a:cubicBezTo>
                <a:cubicBezTo>
                  <a:pt x="4137085" y="0"/>
                  <a:pt x="5330585" y="1193500"/>
                  <a:pt x="5330585" y="2665757"/>
                </a:cubicBezTo>
                <a:cubicBezTo>
                  <a:pt x="5330585" y="3309870"/>
                  <a:pt x="5102142" y="3900626"/>
                  <a:pt x="4721855" y="4361426"/>
                </a:cubicBezTo>
                <a:close/>
              </a:path>
            </a:pathLst>
          </a:custGeom>
          <a:gradFill>
            <a:gsLst>
              <a:gs pos="16000">
                <a:srgbClr val="000000">
                  <a:alpha val="41000"/>
                </a:srgbClr>
              </a:gs>
              <a:gs pos="85000">
                <a:schemeClr val="accent1">
                  <a:alpha val="2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F055B3-1F95-4ABA-BFE4-A58320A8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65981" cy="448089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FBF53F-BBBA-4974-AD72-0E8CD294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622" y="-2"/>
            <a:ext cx="12179371" cy="6400796"/>
          </a:xfrm>
          <a:prstGeom prst="rect">
            <a:avLst/>
          </a:prstGeom>
          <a:gradFill>
            <a:gsLst>
              <a:gs pos="4500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68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7424B-4ED6-4B5F-A59B-6FBE6C9F0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1803" y="1201002"/>
            <a:ext cx="7208197" cy="2779619"/>
          </a:xfrm>
        </p:spPr>
        <p:txBody>
          <a:bodyPr anchor="b">
            <a:normAutofit/>
          </a:bodyPr>
          <a:lstStyle/>
          <a:p>
            <a:pPr algn="l"/>
            <a:r>
              <a:rPr lang="ru-RU" sz="4800">
                <a:solidFill>
                  <a:srgbClr val="FFFFFF"/>
                </a:solidFill>
              </a:rPr>
              <a:t>Мемы как прецедентный феномен</a:t>
            </a:r>
            <a:endParaRPr lang="cs-CZ" sz="480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242052-C2C7-4C82-9E26-004EE43E5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1803" y="4940490"/>
            <a:ext cx="7208197" cy="1265112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FFFFFF"/>
                </a:solidFill>
              </a:rPr>
              <a:t>Мемы в </a:t>
            </a:r>
            <a:r>
              <a:rPr lang="ru-RU" dirty="0" err="1">
                <a:solidFill>
                  <a:srgbClr val="FFFFFF"/>
                </a:solidFill>
              </a:rPr>
              <a:t>лингвокультурологии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2875D7-3769-4291-959E-9FAD764A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461" y="0"/>
            <a:ext cx="3214360" cy="6858000"/>
          </a:xfrm>
          <a:prstGeom prst="rect">
            <a:avLst/>
          </a:prstGeom>
          <a:gradFill>
            <a:gsLst>
              <a:gs pos="0">
                <a:srgbClr val="000000">
                  <a:alpha val="41000"/>
                </a:srgbClr>
              </a:gs>
              <a:gs pos="86000">
                <a:schemeClr val="accent1">
                  <a:alpha val="3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3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FE66D-DCBC-4B87-BF0F-1E5C1EC91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мемов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A05EA0-DD46-4DDF-A419-90E3B5D2F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Выделяют мемы универсальные, основанные на общечеловеческих знаниях и доступные для декодирования представителю любого языкового и культурного сообщества, и сепаратные – узкоцелевые (ориентированы на определенную фокус-группу (профессиональная или социальная принадлежность, совместные интересы и т.д.) и ситуативные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3560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3E18F3-BACD-4C1F-AA84-701CDE39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 err="1">
                <a:solidFill>
                  <a:srgbClr val="FFFFFF"/>
                </a:solidFill>
              </a:rPr>
              <a:t>Универсальные</a:t>
            </a:r>
            <a:r>
              <a:rPr lang="en-US" sz="3400" dirty="0">
                <a:solidFill>
                  <a:srgbClr val="FFFFFF"/>
                </a:solidFill>
              </a:rPr>
              <a:t> и </a:t>
            </a:r>
            <a:r>
              <a:rPr lang="en-US" sz="3400" dirty="0" err="1">
                <a:solidFill>
                  <a:srgbClr val="FFFFFF"/>
                </a:solidFill>
              </a:rPr>
              <a:t>узкоцелевые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мемы</a:t>
            </a:r>
            <a:endParaRPr lang="en-US" sz="3400" dirty="0">
              <a:solidFill>
                <a:srgbClr val="FFFFFF"/>
              </a:solidFill>
            </a:endParaRP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8208458-E2C6-4196-BE57-7BECC62C2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8" y="3416995"/>
            <a:ext cx="5131088" cy="1526498"/>
          </a:xfrm>
          <a:prstGeom prst="rect">
            <a:avLst/>
          </a:prstGeom>
        </p:spPr>
      </p:pic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B57C7C0B-40A1-4DCC-9333-7FAB571A4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65" y="2217815"/>
            <a:ext cx="3997831" cy="39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45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211BC-4141-4FBF-BE01-768411168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Согласны ли вы с мнением М. Громовой?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4EF14D-2E82-4665-A9AA-F0CC94E86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Кроме самозарождающихся мемов, чаще всего реализующих коммуникативную, когнитивную, кумулятивную функции, имеются </a:t>
            </a:r>
            <a:r>
              <a:rPr lang="ru-RU" u="sng" dirty="0"/>
              <a:t>искусственно конструируемые вирусы сознания</a:t>
            </a:r>
            <a:r>
              <a:rPr lang="ru-RU" dirty="0"/>
              <a:t>. Искусственное «заражение» коммуникативного пространства интернет-мемами во втором десятилетии ХХІ  века из </a:t>
            </a:r>
            <a:r>
              <a:rPr lang="ru-RU" dirty="0" err="1"/>
              <a:t>маркетологически</a:t>
            </a:r>
            <a:r>
              <a:rPr lang="ru-RU" dirty="0"/>
              <a:t> обоснованного переходит на качественно новый уровень и через общество </a:t>
            </a:r>
            <a:r>
              <a:rPr lang="ru-RU" u="sng" dirty="0"/>
              <a:t>начинает регулировать политическую и культурную жизнь многих государств, определять отношения между группами людей, настраивать социум на мир или войну.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56341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E5F57D-6D88-4EE2-AEC7-AD026EF17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Происхождение мемов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D39C72-A628-407A-99E1-03B8508C7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Всё многообразие мемов по признаку происхождения удалось разбить на несколько групп, среди которых можно выделить 10 основных: 1)  на основе литературных произведений; 2)  на основе музыкальных произведений; 3)  на основе кино; 4)  на основе фольклорных произведений; 5)  на основе политической жизни; 6)  на основе верований и религиозной сферы жизни; 7)  на основе исторических событий; 8)  на основе рекламы; 9)  на основе бытовой сферы жизни</a:t>
            </a:r>
            <a:r>
              <a:rPr lang="cs-CZ" dirty="0"/>
              <a:t> </a:t>
            </a:r>
            <a:r>
              <a:rPr lang="en-US" dirty="0"/>
              <a:t>10) </a:t>
            </a:r>
            <a:r>
              <a:rPr lang="ru-RU" dirty="0"/>
              <a:t>на основе изобразительного искусства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2816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6D6A9-7B3E-48A1-9A50-B9373B032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FF"/>
                </a:solidFill>
              </a:rPr>
              <a:t>Мемы и </a:t>
            </a:r>
            <a:r>
              <a:rPr lang="ru-RU" sz="4000" dirty="0" err="1">
                <a:solidFill>
                  <a:srgbClr val="FFFFFF"/>
                </a:solidFill>
              </a:rPr>
              <a:t>прецедентность</a:t>
            </a:r>
            <a:endParaRPr lang="cs-CZ" sz="4000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6211EE-1061-40DE-9095-E8678D172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indent="39688"/>
            <a:r>
              <a:rPr lang="ru-RU" sz="1600" dirty="0"/>
              <a:t>Традиционно </a:t>
            </a:r>
            <a:r>
              <a:rPr lang="ru-RU" sz="1600" dirty="0" err="1"/>
              <a:t>прецедентность</a:t>
            </a:r>
            <a:r>
              <a:rPr lang="ru-RU" sz="1600" dirty="0"/>
              <a:t> воплощается в аллюзиях к хрестоматийным литературным персонажам, цитировании крылатых выражений, использовании мотивов литературного произведения в других видах искусства, например балете, музыке и т. д. Однако сейчас интернет коммуникация существенно изменила лингвистический ландшафт,  поэтому лингвистическая категория </a:t>
            </a:r>
            <a:r>
              <a:rPr lang="ru-RU" sz="1600" dirty="0" err="1"/>
              <a:t>прецедентности</a:t>
            </a:r>
            <a:r>
              <a:rPr lang="ru-RU" sz="1600" dirty="0"/>
              <a:t> реализуется сегодня по-новому, в том числе и благодаря появлению новых видов интернет-дискурса. </a:t>
            </a:r>
          </a:p>
          <a:p>
            <a:pPr indent="39688">
              <a:buNone/>
            </a:pPr>
            <a:r>
              <a:rPr lang="ru-RU" sz="1600" dirty="0"/>
              <a:t>Мем   представляет собой единицу интернет-коммуникации, передающуюся от пользователя к пользователю, </a:t>
            </a:r>
            <a:r>
              <a:rPr lang="ru-RU" sz="1600" dirty="0" err="1"/>
              <a:t>тиражирующуюся</a:t>
            </a:r>
            <a:r>
              <a:rPr lang="ru-RU" sz="1600" dirty="0"/>
              <a:t> и </a:t>
            </a:r>
            <a:r>
              <a:rPr lang="ru-RU" sz="1600" dirty="0" err="1"/>
              <a:t>репродуцирующуюся</a:t>
            </a:r>
            <a:r>
              <a:rPr lang="ru-RU" sz="1600" dirty="0"/>
              <a:t> в интернет-пространстве. Некоторые интернет-мемы становятся хрестоматийными, т. е. узнаваемыми в широкой среде интернет-пользователей. Прецедентный характер интернет-мемов как единиц интернет-коммуникации отмечается в работах Ю. В. </a:t>
            </a:r>
            <a:r>
              <a:rPr lang="ru-RU" sz="1600" dirty="0" err="1"/>
              <a:t>Щуриной</a:t>
            </a:r>
            <a:r>
              <a:rPr lang="ru-RU" sz="1600" dirty="0"/>
              <a:t>, Л. С. </a:t>
            </a:r>
            <a:r>
              <a:rPr lang="ru-RU" sz="1600" dirty="0" err="1"/>
              <a:t>Гуторенко</a:t>
            </a:r>
            <a:r>
              <a:rPr lang="ru-RU" sz="1600" dirty="0"/>
              <a:t>, С. В. </a:t>
            </a:r>
            <a:r>
              <a:rPr lang="ru-RU" sz="1600" dirty="0" err="1"/>
              <a:t>Канашиной</a:t>
            </a:r>
            <a:r>
              <a:rPr lang="ru-RU" sz="1600" dirty="0"/>
              <a:t>, М. С. </a:t>
            </a:r>
            <a:r>
              <a:rPr lang="ru-RU" sz="1600" dirty="0" err="1"/>
              <a:t>Кучевасовой</a:t>
            </a:r>
            <a:r>
              <a:rPr lang="ru-RU" sz="1600" dirty="0"/>
              <a:t>  и др.   Например, </a:t>
            </a:r>
            <a:r>
              <a:rPr lang="cs-CZ" sz="1600" dirty="0">
                <a:hlinkClick r:id="rId2"/>
              </a:rPr>
              <a:t>https://vestnik.tspu.edu.ru/files/vestnik/PDF/articles/kanashina_s._v._122_127_4_193_2018.pdf</a:t>
            </a:r>
            <a:endParaRPr lang="ru-RU" sz="1600" dirty="0"/>
          </a:p>
          <a:p>
            <a:pPr indent="39688"/>
            <a:r>
              <a:rPr lang="ru-RU" sz="1600" dirty="0"/>
              <a:t>81 </a:t>
            </a:r>
            <a:r>
              <a:rPr lang="ru-RU" sz="1600" dirty="0" err="1"/>
              <a:t>интернетмем</a:t>
            </a:r>
            <a:r>
              <a:rPr lang="ru-RU" sz="1600" dirty="0"/>
              <a:t> из 100 основан на прецедентном феномене, при этом </a:t>
            </a:r>
            <a:r>
              <a:rPr lang="ru-RU" sz="1600" dirty="0" err="1"/>
              <a:t>прецедентность</a:t>
            </a:r>
            <a:r>
              <a:rPr lang="ru-RU" sz="1600" dirty="0"/>
              <a:t> в интернет-мемах отличается оригинальностью и принимает разнообразные формы.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43681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0804B-8161-41EA-A83A-3083225C5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Источники для мемов: сильные и актуальные</a:t>
            </a:r>
            <a:endParaRPr lang="cs-CZ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FFAEE-E06B-4A79-B7DE-49EBB3194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ru-RU" sz="2000" dirty="0"/>
              <a:t>Н.А. Кузьмина противопоставляет две группы текстов. К первой из них относятся "сильные тексты", которые "испытаны временем и присутствуют в национальной культуре на протяжении жизни более двух поколений" (это преимущественно литературная классика, религиозные книги, имена и события, надолго остающиеся в народной памяти). Во вторую группу входят " ключевые тексты текущего момента", обращение к которым чрезвычайно активно в очень короткое время (реклама, шлягеры, телесериалы, политические и рекламные слоганы и т.п.)</a:t>
            </a:r>
          </a:p>
          <a:p>
            <a:r>
              <a:rPr lang="ru-RU" sz="2000" dirty="0"/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24765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708FAB-3898-47A9-B05A-AB9ECBD9E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3BB8A-B5DD-4FAD-ADA8-C259575A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8" y="457201"/>
            <a:ext cx="10117810" cy="1150470"/>
          </a:xfrm>
        </p:spPr>
        <p:txBody>
          <a:bodyPr anchor="b">
            <a:normAutofit/>
          </a:bodyPr>
          <a:lstStyle/>
          <a:p>
            <a:r>
              <a:rPr lang="ru-RU" sz="4000"/>
              <a:t>Что посмотреть и почитать?</a:t>
            </a:r>
            <a:endParaRPr lang="cs-CZ" sz="40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ACC1B6-0F48-4BB3-8DE8-9848D3E3A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286" y="1980775"/>
            <a:ext cx="6001836" cy="3632824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ru-RU" sz="1300" dirty="0"/>
              <a:t>Демотиваторы </a:t>
            </a:r>
            <a:r>
              <a:rPr lang="cs-CZ" sz="1300" dirty="0">
                <a:hlinkClick r:id="rId2"/>
              </a:rPr>
              <a:t>https://demotivatorium.ru/</a:t>
            </a:r>
            <a:endParaRPr lang="ru-RU" sz="1300" dirty="0"/>
          </a:p>
          <a:p>
            <a:pPr marL="0" indent="0">
              <a:buNone/>
            </a:pPr>
            <a:r>
              <a:rPr lang="ru-RU" sz="1300" dirty="0"/>
              <a:t>Например, </a:t>
            </a:r>
            <a:r>
              <a:rPr lang="cs-CZ" sz="1300" dirty="0">
                <a:hlinkClick r:id="rId3"/>
              </a:rPr>
              <a:t>https://is.muni.cz/auth/th/jviib/</a:t>
            </a:r>
            <a:endParaRPr lang="ru-RU" sz="1300" dirty="0"/>
          </a:p>
          <a:p>
            <a:pPr marL="0" indent="0">
              <a:buNone/>
            </a:pPr>
            <a:r>
              <a:rPr lang="ru-RU" sz="1300" dirty="0"/>
              <a:t> </a:t>
            </a:r>
            <a:r>
              <a:rPr lang="ru-RU" sz="1300" dirty="0" err="1"/>
              <a:t>фотошоп</a:t>
            </a:r>
            <a:r>
              <a:rPr lang="ru-RU" sz="1300" dirty="0"/>
              <a:t> - фотожаба</a:t>
            </a:r>
          </a:p>
          <a:p>
            <a:pPr marL="0" indent="0">
              <a:buNone/>
            </a:pPr>
            <a:endParaRPr lang="ru-RU" sz="1300" dirty="0"/>
          </a:p>
          <a:p>
            <a:pPr marL="0" indent="0">
              <a:buNone/>
            </a:pPr>
            <a:endParaRPr lang="ru-RU" sz="1300" dirty="0"/>
          </a:p>
          <a:p>
            <a:pPr marL="0" indent="0">
              <a:buNone/>
            </a:pPr>
            <a:endParaRPr lang="ru-RU" sz="1300" dirty="0"/>
          </a:p>
          <a:p>
            <a:pPr marL="0" indent="0">
              <a:buNone/>
            </a:pPr>
            <a:endParaRPr lang="ru-RU" sz="1300" dirty="0"/>
          </a:p>
          <a:p>
            <a:pPr marL="0" indent="0">
              <a:buNone/>
            </a:pPr>
            <a:endParaRPr lang="ru-RU" sz="1300" dirty="0"/>
          </a:p>
          <a:p>
            <a:pPr marL="0" indent="0">
              <a:buNone/>
            </a:pPr>
            <a:endParaRPr lang="ru-RU" sz="1300" dirty="0"/>
          </a:p>
          <a:p>
            <a:pPr marL="0" indent="0">
              <a:buNone/>
            </a:pPr>
            <a:endParaRPr lang="ru-RU" sz="1300" dirty="0"/>
          </a:p>
          <a:p>
            <a:pPr marL="0" indent="0">
              <a:buNone/>
            </a:pPr>
            <a:endParaRPr lang="ru-RU" sz="1300" dirty="0"/>
          </a:p>
          <a:p>
            <a:pPr marL="0" indent="0">
              <a:buNone/>
            </a:pPr>
            <a:endParaRPr lang="ru-RU" sz="1300" dirty="0"/>
          </a:p>
          <a:p>
            <a:pPr marL="0" indent="0">
              <a:buNone/>
            </a:pPr>
            <a:r>
              <a:rPr lang="ru-RU" sz="1300" dirty="0" err="1"/>
              <a:t>Мемепедия</a:t>
            </a:r>
            <a:r>
              <a:rPr lang="ru-RU" sz="1300" dirty="0">
                <a:sym typeface="Wingdings" panose="05000000000000000000" pitchFamily="2" charset="2"/>
              </a:rPr>
              <a:t> </a:t>
            </a:r>
            <a:r>
              <a:rPr lang="cs-CZ" sz="1300" dirty="0">
                <a:hlinkClick r:id="rId4"/>
              </a:rPr>
              <a:t>https://memepedia.ru/</a:t>
            </a:r>
            <a:endParaRPr lang="cs-CZ" sz="13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727365-1F04-4BC2-9210-4106C484C5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" r="5511" b="3"/>
          <a:stretch/>
        </p:blipFill>
        <p:spPr>
          <a:xfrm>
            <a:off x="7646838" y="1980775"/>
            <a:ext cx="3748858" cy="36328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438CA0-CB4D-4C94-8C39-9C7FC9BBE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2C05E3-84E7-4957-95EF-B471CBF71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43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91D3D-87B2-484E-98E0-3E359F99B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ru-RU" sz="4000"/>
              <a:t>Превед, медвед!</a:t>
            </a:r>
            <a:endParaRPr lang="cs-CZ" sz="40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086430-864E-47A3-88CE-6B4CE5DE2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ru-RU" sz="2000">
                <a:hlinkClick r:id="rId2"/>
              </a:rPr>
              <a:t> О истории мема:</a:t>
            </a:r>
          </a:p>
          <a:p>
            <a:r>
              <a:rPr lang="cs-CZ" sz="2000">
                <a:hlinkClick r:id="rId2"/>
              </a:rPr>
              <a:t>https://www.youtube.com/watch?v=AKLdXwn2z3Q</a:t>
            </a:r>
            <a:endParaRPr lang="cs-CZ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3F03AC-BCAC-4C3A-8AE9-2CDF1316F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967" y="937415"/>
            <a:ext cx="4170530" cy="50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5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4E53B-4031-4E32-AE49-7BE8D299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501594"/>
            <a:ext cx="5754896" cy="1655483"/>
          </a:xfrm>
        </p:spPr>
        <p:txBody>
          <a:bodyPr anchor="b">
            <a:normAutofit/>
          </a:bodyPr>
          <a:lstStyle/>
          <a:p>
            <a:r>
              <a:rPr lang="ru-RU" sz="4000"/>
              <a:t>Кто мы? Чего мы хотим? Когда мы хотим?</a:t>
            </a:r>
            <a:endParaRPr lang="cs-CZ" sz="40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958017-8C2B-4298-9256-B6F8A588C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70" r="17951" b="-2"/>
          <a:stretch/>
        </p:blipFill>
        <p:spPr>
          <a:xfrm>
            <a:off x="1068130" y="1028701"/>
            <a:ext cx="3876165" cy="433817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5F36056-2FD8-4244-BE9C-31825960D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4"/>
            <a:ext cx="5754896" cy="3014765"/>
          </a:xfrm>
        </p:spPr>
        <p:txBody>
          <a:bodyPr anchor="t">
            <a:normAutofit/>
          </a:bodyPr>
          <a:lstStyle/>
          <a:p>
            <a:r>
              <a:rPr lang="ru-RU" sz="1900" dirty="0"/>
              <a:t>Комикс “Кто мы? Чего мы хотим?” имитирует поведение звезд и фанатов на рок-концертах, митинги или любые другие мероприятия, где кто-то выкрикивает лозунги и толпа повторяет за ним. Мем показывает стереотипы об определенной группе людей (девушках, гиках и так далее). Однако его героями могут становиться животные, персонажи и даже неодушевлённые предметы.</a:t>
            </a:r>
          </a:p>
          <a:p>
            <a:r>
              <a:rPr lang="ru-RU" sz="1900" dirty="0"/>
              <a:t>Американская художница Элли </a:t>
            </a:r>
            <a:r>
              <a:rPr lang="ru-RU" sz="1900" dirty="0" err="1"/>
              <a:t>Брош</a:t>
            </a:r>
            <a:r>
              <a:rPr lang="ru-RU" sz="1900" dirty="0"/>
              <a:t> (</a:t>
            </a:r>
            <a:r>
              <a:rPr lang="ru-RU" sz="1900" dirty="0" err="1"/>
              <a:t>Allie</a:t>
            </a:r>
            <a:r>
              <a:rPr lang="ru-RU" sz="1900" dirty="0"/>
              <a:t> </a:t>
            </a:r>
            <a:r>
              <a:rPr lang="ru-RU" sz="1900" dirty="0" err="1"/>
              <a:t>Brosh</a:t>
            </a:r>
            <a:r>
              <a:rPr lang="ru-RU" sz="1900" dirty="0"/>
              <a:t>) 17 июня 2010 года</a:t>
            </a:r>
          </a:p>
          <a:p>
            <a:endParaRPr lang="cs-CZ" sz="19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8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FDECD-8C73-451E-B052-8461F15B7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8501"/>
          </a:xfrm>
        </p:spPr>
        <p:txBody>
          <a:bodyPr>
            <a:normAutofit/>
          </a:bodyPr>
          <a:lstStyle/>
          <a:p>
            <a:r>
              <a:rPr lang="ru-RU" sz="1600" dirty="0"/>
              <a:t>Шаблон мема </a:t>
            </a:r>
            <a:r>
              <a:rPr lang="cs-CZ" sz="1600" dirty="0">
                <a:hlinkClick r:id="rId2"/>
              </a:rPr>
              <a:t>https://www.meme-arsenal.com/create/chose?tag=%D0%BA%D1%82%D0%BE%20%D0%BC%D1%8B</a:t>
            </a:r>
            <a:endParaRPr lang="cs-CZ" sz="1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C1206AD-A8B7-4789-95FF-441BB5DAD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37537"/>
            <a:ext cx="4628959" cy="5239426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7ACBA9-B472-4BD7-A292-EDC308C02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308" y="854110"/>
            <a:ext cx="5238750" cy="53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0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8202DC-5856-4F14-902A-1580F102C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Культура  — это набор кодов, которые предписывают человеку определённое поведение с присущими ему переживаниями и мыслями, управляя им, оказывая на него воздействие.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2C8406-10CE-448B-9945-909A5758E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Каждый объект, изучаемый в </a:t>
            </a:r>
            <a:r>
              <a:rPr lang="ru-RU" dirty="0" err="1"/>
              <a:t>лингвокультурологии</a:t>
            </a:r>
            <a:r>
              <a:rPr lang="ru-RU" dirty="0"/>
              <a:t>, можно считать </a:t>
            </a:r>
            <a:r>
              <a:rPr lang="ru-RU" dirty="0" err="1"/>
              <a:t>лингвокультуремой</a:t>
            </a:r>
            <a:r>
              <a:rPr lang="ru-RU" dirty="0"/>
              <a:t>. Это основная единица </a:t>
            </a:r>
            <a:r>
              <a:rPr lang="ru-RU" dirty="0" err="1"/>
              <a:t>лингвокультурологического</a:t>
            </a:r>
            <a:r>
              <a:rPr lang="ru-RU" dirty="0"/>
              <a:t> анализа. В качестве </a:t>
            </a:r>
            <a:r>
              <a:rPr lang="ru-RU" dirty="0" err="1"/>
              <a:t>лингвокультурем</a:t>
            </a:r>
            <a:r>
              <a:rPr lang="ru-RU" dirty="0"/>
              <a:t> могут выступать слова, словосочетания, тексты, обладающие культурной ценностью. При этом «различные уровни языка и принадлежащие им единицы обладают разной степенью культурной «насыщенности» и культурной «обусловленности». В меметике интернет-мемы рассматриваются как строительные блоки, оказывающие через интернет-пространство значительное воздействие на формирование современной культуры, и, в то же время, выступающие в роли управляющих элементов носителей культуры. (М. Громовая)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8156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2B11E-CEF1-42C2-9756-CCAB4DFB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ru-RU" dirty="0"/>
              <a:t>Кто мы?</a:t>
            </a:r>
            <a:endParaRPr lang="cs-CZ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542C595-5A68-4059-94D1-BBF0A16ED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901" y="824942"/>
            <a:ext cx="5013870" cy="56679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762438-8559-4AD6-9C76-CE9161E46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39774"/>
            <a:ext cx="520065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3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6DDF1A-DFDA-4EE0-B187-9E880890B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Кто мы?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BB5D13-36BD-4C0D-A79D-E52874B23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6" y="684516"/>
            <a:ext cx="3426824" cy="5456785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C58A95F-6DE8-42BC-8148-977DE8B3D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902" y="684516"/>
            <a:ext cx="3375485" cy="54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27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ABA7D-8525-4738-92AE-717FF2D0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83019"/>
          </a:xfrm>
        </p:spPr>
        <p:txBody>
          <a:bodyPr>
            <a:normAutofit fontScale="90000"/>
          </a:bodyPr>
          <a:lstStyle/>
          <a:p>
            <a:r>
              <a:rPr lang="ru-RU" dirty="0"/>
              <a:t>Неверный парень</a:t>
            </a:r>
            <a:endParaRPr lang="cs-C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74BEB8-3274-47C3-A3A5-28A6950A8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10515600" cy="5160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Остается картинка, меняется ее наполнение. Этот мем: противостояние долга и желания</a:t>
            </a:r>
          </a:p>
          <a:p>
            <a:endParaRPr lang="cs-C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CDE4DF-C38E-4DBB-9ACA-0A8B11ABD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361" y="1911927"/>
            <a:ext cx="7143750" cy="468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38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22ECC-BDB9-4AB9-8915-844497D1D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000" dirty="0">
                <a:solidFill>
                  <a:srgbClr val="FFFFFF"/>
                </a:solidFill>
              </a:rPr>
              <a:t>Неверный парень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40F5EB-5643-410A-9682-C7DBAC750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8" y="2724298"/>
            <a:ext cx="5131088" cy="29118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412BBD-3830-42F0-9DBA-36D7971DE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504230"/>
            <a:ext cx="5131087" cy="34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4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4B332-E2F6-49F0-AAF9-5A0335CD3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Как тебе такое, Илон Маск?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2AA844-17D6-4497-927F-F7DDC2371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2256086"/>
            <a:ext cx="5131088" cy="3848316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F084BE-E5E9-4C75-9D73-99A59C02C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65" y="2217815"/>
            <a:ext cx="4058711" cy="39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59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D0CBD-EE2E-42A4-BC27-A2451AE29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anchor="ctr"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 Я/ МЫ</a:t>
            </a:r>
            <a:endParaRPr lang="cs-CZ" sz="400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5303E9-325B-4961-9164-6F33B00ED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484" y="2050595"/>
            <a:ext cx="2617365" cy="26173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BEB406-0DEB-469E-8C80-780A25709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671" y="2074130"/>
            <a:ext cx="3921146" cy="261736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04A3FE0-1B25-4A7E-AE0C-7D81F04FB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8" y="5070346"/>
            <a:ext cx="9496427" cy="1385266"/>
          </a:xfrm>
        </p:spPr>
        <p:txBody>
          <a:bodyPr>
            <a:normAutofit/>
          </a:bodyPr>
          <a:lstStyle/>
          <a:p>
            <a:r>
              <a:rPr lang="ru-RU" sz="1300" b="1"/>
              <a:t>Я/Мы: как фраза в поддержку Ивана Голунова за три месяца стала универсальным символом единения — а потом и</a:t>
            </a:r>
            <a:r>
              <a:rPr lang="ru-RU" sz="1300"/>
              <a:t> </a:t>
            </a:r>
            <a:r>
              <a:rPr lang="ru-RU" sz="1300" b="1"/>
              <a:t>мемом</a:t>
            </a:r>
            <a:endParaRPr lang="ru-RU" sz="1300"/>
          </a:p>
          <a:p>
            <a:r>
              <a:rPr lang="ru-RU" sz="1300"/>
              <a:t>10 июня газеты РБК, «Ведомости» и «Коммерсантъ» впервые в истории вышли с первыми полосами в единой стилистике — надписью «Я/Мы Иван Голунов», где «Я» и «Мы» переплелись между собой. Так издания поддержали корреспондента «Медузы» Ивана Голунова, которого </a:t>
            </a:r>
            <a:r>
              <a:rPr lang="ru-RU" sz="13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обвиняли</a:t>
            </a:r>
            <a:r>
              <a:rPr lang="ru-RU" sz="1300"/>
              <a:t> в незаконном производстве или сбыте наркотиков. После масштабной кампании в соцсетях, СМИ и на улицах дело против журналиста </a:t>
            </a:r>
            <a:r>
              <a:rPr lang="ru-RU" sz="13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прекратили</a:t>
            </a:r>
            <a:r>
              <a:rPr lang="ru-RU" sz="1300"/>
              <a:t> из-за отсутствия доказательств.</a:t>
            </a:r>
          </a:p>
          <a:p>
            <a:endParaRPr lang="cs-CZ" sz="1300"/>
          </a:p>
        </p:txBody>
      </p:sp>
    </p:spTree>
    <p:extLst>
      <p:ext uri="{BB962C8B-B14F-4D97-AF65-F5344CB8AC3E}">
        <p14:creationId xmlns:p14="http://schemas.microsoft.com/office/powerpoint/2010/main" val="3337089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1D54E-403C-4AED-B982-7A7B37D42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517"/>
          </a:xfrm>
        </p:spPr>
        <p:txBody>
          <a:bodyPr>
            <a:normAutofit fontScale="90000"/>
          </a:bodyPr>
          <a:lstStyle/>
          <a:p>
            <a:r>
              <a:rPr lang="ru-RU" dirty="0"/>
              <a:t>Котики. Наташ, ты спишь…</a:t>
            </a:r>
            <a:endParaRPr lang="cs-CZ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5ED8E18-0B87-4B97-AB4C-DC2607459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213" y="1175291"/>
            <a:ext cx="3555599" cy="49815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1F91FB-96C5-4B97-AAA7-4CC8D3C2F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242" y="1164877"/>
            <a:ext cx="3707875" cy="49815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50376E-9E33-4427-83E0-395C3EA13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954" y="1074442"/>
            <a:ext cx="3456633" cy="508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30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E305C-0E93-4AD7-A79F-DC30B0DB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2050" name="Picture 2" descr="Пин на доске Смешно">
            <a:extLst>
              <a:ext uri="{FF2B5EF4-FFF2-40B4-BE49-F238E27FC236}">
                <a16:creationId xmlns:a16="http://schemas.microsoft.com/office/drawing/2014/main" id="{6C6FB4D8-0BAA-4069-97AF-85E99D9D6E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35" y="423670"/>
            <a:ext cx="4476929" cy="606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20DC00-F818-4040-8369-9610F53F0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694" y="423670"/>
            <a:ext cx="4363866" cy="60692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30F0F7-2D91-4D38-86E5-4A7D875DD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623" y="423670"/>
            <a:ext cx="3524250" cy="606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56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02B30-087D-41F6-AC2A-BA46AF4D1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 чем строятся мемы? Языковая игра</a:t>
            </a:r>
          </a:p>
        </p:txBody>
      </p:sp>
      <p:pic>
        <p:nvPicPr>
          <p:cNvPr id="5" name="Zástupný obsah 4" descr="Obsah obrázku text, kočka, savci, oranžová&#10;&#10;Popis byl vytvořen automaticky">
            <a:extLst>
              <a:ext uri="{FF2B5EF4-FFF2-40B4-BE49-F238E27FC236}">
                <a16:creationId xmlns:a16="http://schemas.microsoft.com/office/drawing/2014/main" id="{9614F8E6-E5B5-4080-998D-B5AEC4342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04" y="467208"/>
            <a:ext cx="5612595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53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9E743C-8835-4C00-947D-ED439091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Языковая игра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75C37ED-470B-47BB-BBE9-23553E3E3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143858"/>
            <a:ext cx="7225748" cy="457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7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AD67-2736-415C-B14B-46AA1A22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Мем –меметика /Ген-генетика</a:t>
            </a:r>
            <a:endParaRPr lang="cs-CZ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F750E6-9E6D-45E6-9DCF-61A5E495D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ru-RU" sz="2000"/>
              <a:t>Термин “мем” был создан по аналогии со словом “ген” и введен в употребление известным биологом Р. Докинзом в 1976 году в книге “Эгоистичный ген”, ставшей впоследствии бестселлером; в первых русскоязычных изданиях дефиниция “meme” была переведена как “мим”, но не прижилась. «Примерами мимов служат мелодии, идеи, модные словечки и выражения, способы варки похлёбки или сооружения арок» [Докинз: 178]. Позднее, с развитием Интернета, теория Докинза получает широкое распространение и вариант перевода дефиниции как “мем” входит в обиход. 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417880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10CED3-3281-4783-BDB3-B88F3886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Языковая игра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19AA157-DE84-46A0-B6F1-39AD972DE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58" y="467208"/>
            <a:ext cx="6887888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13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358B91-16A6-4D00-A24E-3AC1F644F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3159484" cy="362368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Языковая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игра</a:t>
            </a:r>
            <a:br>
              <a:rPr lang="ru-R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Прецедентное высказывание</a:t>
            </a:r>
            <a:br>
              <a:rPr lang="ru-R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(Суворов, Соловьев)</a:t>
            </a:r>
            <a:br>
              <a:rPr lang="ru-R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Мы русские, с нами Бог!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2DC37BA-DFF8-45BF-81AC-DC8711895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74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BFE4F8-DE8A-4E06-8791-17738A636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6" y="2767106"/>
            <a:ext cx="3468863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Языковая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игра</a:t>
            </a:r>
            <a:br>
              <a:rPr lang="ru-R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Прецедентная ситуация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061EBFE-8116-4541-A939-41520E244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315469"/>
            <a:ext cx="7225748" cy="42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73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AC6AE6-6AB0-41F7-802A-B317A943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Прецедентная ситуация</a:t>
            </a:r>
          </a:p>
        </p:txBody>
      </p:sp>
      <p:pic>
        <p:nvPicPr>
          <p:cNvPr id="5" name="Zástupný obsah 4" descr="Obsah obrázku text, toaleta&#10;&#10;Popis byl vytvořen automaticky">
            <a:extLst>
              <a:ext uri="{FF2B5EF4-FFF2-40B4-BE49-F238E27FC236}">
                <a16:creationId xmlns:a16="http://schemas.microsoft.com/office/drawing/2014/main" id="{82B12C37-2E5C-4CA6-931E-78FB1BCA9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42" y="467208"/>
            <a:ext cx="482772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40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71A1C8-8700-4F94-99FB-5F84EF42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Прецедентные имена</a:t>
            </a:r>
          </a:p>
        </p:txBody>
      </p:sp>
      <p:pic>
        <p:nvPicPr>
          <p:cNvPr id="5" name="Zástupný obsah 4" descr="Obsah obrázku text, osoba, muž&#10;&#10;Popis byl vytvořen automaticky">
            <a:extLst>
              <a:ext uri="{FF2B5EF4-FFF2-40B4-BE49-F238E27FC236}">
                <a16:creationId xmlns:a16="http://schemas.microsoft.com/office/drawing/2014/main" id="{BA492336-1AB2-488D-8B12-A159C879F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925" y="467208"/>
            <a:ext cx="5212753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07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CE4746-C492-41BB-93F2-FF064E2C1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Прецедентное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имя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BFA4DF1-C6F8-41E5-92E5-C0C596362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03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342226-754C-4B1C-A198-C7678459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Прецедентные имена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F8DF14E-BC48-4588-ABE0-2C97A73AF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414823"/>
            <a:ext cx="7225748" cy="40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11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585DF2-7DD2-49B9-84E6-14E214E5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5"/>
            <a:ext cx="2880828" cy="393553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Прецедентные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высказывания</a:t>
            </a:r>
            <a:br>
              <a:rPr lang="ru-RU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Все, что нас не убивает, делает нас сильнее.</a:t>
            </a:r>
            <a:br>
              <a:rPr lang="ru-RU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ru-RU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Если бы его хотели отравить, его бы отравили. </a:t>
            </a:r>
            <a:br>
              <a:rPr lang="ru-RU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FA63518-8E73-4171-9BB7-40DCAB3FF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59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6BF56D-AF69-4A9D-A41E-EA7061001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Обращение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к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прецедентным</a:t>
            </a:r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текстам</a:t>
            </a:r>
            <a:endParaRPr lang="en-US" sz="3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text, osoba, muž&#10;&#10;Popis byl vytvořen automaticky">
            <a:extLst>
              <a:ext uri="{FF2B5EF4-FFF2-40B4-BE49-F238E27FC236}">
                <a16:creationId xmlns:a16="http://schemas.microsoft.com/office/drawing/2014/main" id="{4A6A5029-13E2-4DAF-ADF0-AFEAA83C3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79" y="467208"/>
            <a:ext cx="404284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71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99703A-6E99-4C06-BE5D-970DA832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Парадокс. Неожиданная концовка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F456783-A861-489A-8723-4D9F24994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8627" y="467208"/>
            <a:ext cx="595335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88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C46767-577D-43DD-9571-9FCF184B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ru-RU" sz="4000">
                <a:solidFill>
                  <a:srgbClr val="FFFFFF"/>
                </a:solidFill>
              </a:rPr>
              <a:t>Мемы</a:t>
            </a:r>
            <a:endParaRPr lang="cs-CZ" sz="40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1F321C-39FA-4913-A11B-F9907436A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ru-RU" sz="1900" dirty="0"/>
              <a:t>Термин «мем» был введен в 1976 году английским биологом Ричардом </a:t>
            </a:r>
            <a:r>
              <a:rPr lang="ru-RU" sz="1900" dirty="0" err="1"/>
              <a:t>Докинзом</a:t>
            </a:r>
            <a:r>
              <a:rPr lang="ru-RU" sz="1900" dirty="0"/>
              <a:t>. Ученый сравнивает «ген» и созвучный ему «мем» (англ. </a:t>
            </a:r>
            <a:r>
              <a:rPr lang="ru-RU" sz="1900" dirty="0" err="1"/>
              <a:t>meme</a:t>
            </a:r>
            <a:r>
              <a:rPr lang="ru-RU" sz="1900" dirty="0"/>
              <a:t>, лат. </a:t>
            </a:r>
            <a:r>
              <a:rPr lang="ru-RU" sz="1900" dirty="0" err="1"/>
              <a:t>memento</a:t>
            </a:r>
            <a:r>
              <a:rPr lang="ru-RU" sz="1900" dirty="0"/>
              <a:t> «запоминать»). Ген является носителем наследственной информации, мем – культурной. И ген, и мем передаются от человека к человеку, т.е. являются репликаторами (англ. </a:t>
            </a:r>
            <a:r>
              <a:rPr lang="ru-RU" sz="1900" dirty="0" err="1"/>
              <a:t>replicators</a:t>
            </a:r>
            <a:r>
              <a:rPr lang="ru-RU" sz="1900" dirty="0"/>
              <a:t>) – объектами, копирующими сами себя. Репликация происходит благодаря закону «вирусного распространения информации».</a:t>
            </a:r>
          </a:p>
          <a:p>
            <a:r>
              <a:rPr lang="ru-RU" sz="1900" dirty="0"/>
              <a:t> Мемами могут стать картинки, видео, мелодии, идеи, высказывания и т.д. Распространение мема, по </a:t>
            </a:r>
            <a:r>
              <a:rPr lang="ru-RU" sz="1900" dirty="0" err="1"/>
              <a:t>Франсису</a:t>
            </a:r>
            <a:r>
              <a:rPr lang="ru-RU" sz="1900" dirty="0"/>
              <a:t> </a:t>
            </a:r>
            <a:r>
              <a:rPr lang="ru-RU" sz="1900" dirty="0" err="1"/>
              <a:t>Хейлингену</a:t>
            </a:r>
            <a:r>
              <a:rPr lang="ru-RU" sz="1900" dirty="0"/>
              <a:t>, проходит в четыре этапа: </a:t>
            </a:r>
            <a:r>
              <a:rPr lang="ru-RU" sz="1900" b="1" dirty="0"/>
              <a:t>ассимиляция (человек становится носителем мема), сохранение («удержание» мема в памяти), выражение (человек использует мем в речи) и трансмиссия (передача мема другому человеку). </a:t>
            </a:r>
            <a:r>
              <a:rPr lang="ru-RU" sz="1900" dirty="0"/>
              <a:t>Наиболее злободневные и быстро распространяемые мемы Ф. </a:t>
            </a:r>
            <a:r>
              <a:rPr lang="ru-RU" sz="1900" dirty="0" err="1"/>
              <a:t>Хейлинген</a:t>
            </a:r>
            <a:r>
              <a:rPr lang="ru-RU" sz="1900" dirty="0"/>
              <a:t> называет «сильными мемами» [14, с. 398 – 399].</a:t>
            </a: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818514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98A025-EFFB-4C7F-9707-33CC03ED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Неожиданная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концовка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text, osoba, snímek obrazovky&#10;&#10;Popis byl vytvořen automaticky">
            <a:extLst>
              <a:ext uri="{FF2B5EF4-FFF2-40B4-BE49-F238E27FC236}">
                <a16:creationId xmlns:a16="http://schemas.microsoft.com/office/drawing/2014/main" id="{BB38E87D-5496-4AED-906A-FC2A82BD6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87" y="467208"/>
            <a:ext cx="6421229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45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B0AC15-1287-4E97-8086-AD4F4AC12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Парадоксальная концовка</a:t>
            </a:r>
          </a:p>
        </p:txBody>
      </p:sp>
      <p:pic>
        <p:nvPicPr>
          <p:cNvPr id="4" name="Zástupný obsah 3" descr="Obsah obrázku text, narozeniny, osoba, podepsat&#10;&#10;Popis byl vytvořen automaticky">
            <a:extLst>
              <a:ext uri="{FF2B5EF4-FFF2-40B4-BE49-F238E27FC236}">
                <a16:creationId xmlns:a16="http://schemas.microsoft.com/office/drawing/2014/main" id="{73326B26-1785-44B5-86A6-8F9B4866E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927085"/>
            <a:ext cx="7225748" cy="50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07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CE46C6-963A-4A89-9A16-1527B468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Парадоксальная концовка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466410A-1AF0-4C0A-940E-842500AAC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655" y="467208"/>
            <a:ext cx="478329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945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ACF327-76E6-400D-948E-2A6D5BDAA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Парадокс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text, zelená, květina, rostlina&#10;&#10;Popis byl vytvořen automaticky">
            <a:extLst>
              <a:ext uri="{FF2B5EF4-FFF2-40B4-BE49-F238E27FC236}">
                <a16:creationId xmlns:a16="http://schemas.microsoft.com/office/drawing/2014/main" id="{B0EC5B06-AEDC-4169-835B-F3C97144F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52" y="467208"/>
            <a:ext cx="512390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86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426289-F7C5-470E-B1DC-47D06A0E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Неожиданное соединение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текста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картинки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BBD694D-EB2B-4D2A-B1CC-1CED36C2B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07" y="467208"/>
            <a:ext cx="5271989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13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73985E-9B87-403E-9577-A4A02EC73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Неожиданное соединение картинки и текста</a:t>
            </a:r>
          </a:p>
        </p:txBody>
      </p:sp>
      <p:pic>
        <p:nvPicPr>
          <p:cNvPr id="5" name="Zástupný obsah 4" descr="Obsah obrázku text, osoba, muž&#10;&#10;Popis byl vytvořen automaticky">
            <a:extLst>
              <a:ext uri="{FF2B5EF4-FFF2-40B4-BE49-F238E27FC236}">
                <a16:creationId xmlns:a16="http://schemas.microsoft.com/office/drawing/2014/main" id="{D4FC1202-31F5-4FDD-B13D-5B6EA6978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019" y="467208"/>
            <a:ext cx="599856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69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563DCE-475E-48C0-A6F0-9B681F233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Неожиданная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концовка</a:t>
            </a:r>
            <a:endParaRPr lang="en-US" sz="3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CDB4CE7-72A2-424F-8CE6-FA15054C2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98" y="467208"/>
            <a:ext cx="5301607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16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6E6EDC-3663-45E5-AFAE-7AE5217D1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Стереотипы по содержанию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AB777F3-7386-4351-8018-395000ACF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593" y="467208"/>
            <a:ext cx="5983418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90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56EFE8-F21A-4BC3-8920-674D00DB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0" y="2767106"/>
            <a:ext cx="3016609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Стереотипы по содержанию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31F12BE-A2D9-4BBC-90B1-D16F9B82D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2812" y="467208"/>
            <a:ext cx="426498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238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1770C9-5AEF-46D5-A1A5-F8DF8B2C6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80" y="2862471"/>
            <a:ext cx="3041803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Стереотип по форме</a:t>
            </a:r>
          </a:p>
        </p:txBody>
      </p:sp>
      <p:pic>
        <p:nvPicPr>
          <p:cNvPr id="16" name="Zástupný obsah 4" descr="Obsah obrázku text, savci&#10;&#10;Popis byl vytvořen automaticky">
            <a:extLst>
              <a:ext uri="{FF2B5EF4-FFF2-40B4-BE49-F238E27FC236}">
                <a16:creationId xmlns:a16="http://schemas.microsoft.com/office/drawing/2014/main" id="{A21A8AEA-09AF-4947-9F56-AAC95956F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128" y="478713"/>
            <a:ext cx="2715489" cy="2695123"/>
          </a:xfrm>
          <a:prstGeom prst="rect">
            <a:avLst/>
          </a:prstGeom>
        </p:spPr>
      </p:pic>
      <p:pic>
        <p:nvPicPr>
          <p:cNvPr id="1026" name="Picture 2" descr="Собака-качок: мем с двумя собаками - большой и маленькой. Доге и Чимс">
            <a:extLst>
              <a:ext uri="{FF2B5EF4-FFF2-40B4-BE49-F238E27FC236}">
                <a16:creationId xmlns:a16="http://schemas.microsoft.com/office/drawing/2014/main" id="{199844A9-82B1-4F68-ABBF-74E17BCA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3930" y="600636"/>
            <a:ext cx="3419533" cy="257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D84ADB2-DBBC-49F5-AE8F-DBF8F2219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07285" y="3429000"/>
            <a:ext cx="5499933" cy="288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0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047DDD-15A0-4549-96E0-ADF9A89A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82" y="456345"/>
            <a:ext cx="3111690" cy="35560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Известные мемы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36DEC9A-026B-468C-8F27-68FDEA51C4DA}"/>
              </a:ext>
            </a:extLst>
          </p:cNvPr>
          <p:cNvSpPr txBox="1"/>
          <p:nvPr/>
        </p:nvSpPr>
        <p:spPr>
          <a:xfrm>
            <a:off x="4688007" y="511389"/>
            <a:ext cx="3124284" cy="5848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dirty="0"/>
              <a:t>Первый</a:t>
            </a:r>
            <a:r>
              <a:rPr lang="en-US" sz="2000" dirty="0"/>
              <a:t> </a:t>
            </a:r>
            <a:r>
              <a:rPr lang="en-US" sz="2000" dirty="0" err="1"/>
              <a:t>кадр</a:t>
            </a:r>
            <a:r>
              <a:rPr lang="en-US" sz="2000" dirty="0"/>
              <a:t> </a:t>
            </a:r>
            <a:r>
              <a:rPr lang="en-US" sz="2000" dirty="0" err="1"/>
              <a:t>из</a:t>
            </a:r>
            <a:r>
              <a:rPr lang="en-US" sz="2000" dirty="0"/>
              <a:t> «</a:t>
            </a:r>
            <a:r>
              <a:rPr lang="en-US" sz="2000" dirty="0" err="1"/>
              <a:t>Великого</a:t>
            </a:r>
            <a:r>
              <a:rPr lang="en-US" sz="2000" dirty="0"/>
              <a:t> </a:t>
            </a:r>
            <a:r>
              <a:rPr lang="en-US" sz="2000" dirty="0" err="1"/>
              <a:t>Гетсби</a:t>
            </a:r>
            <a:r>
              <a:rPr lang="en-US" sz="2000" dirty="0"/>
              <a:t>» с </a:t>
            </a:r>
            <a:r>
              <a:rPr lang="en-US" sz="2000" dirty="0" err="1"/>
              <a:t>Леонардо</a:t>
            </a:r>
            <a:r>
              <a:rPr lang="en-US" sz="2000" dirty="0"/>
              <a:t> </a:t>
            </a:r>
            <a:r>
              <a:rPr lang="en-US" sz="2000" dirty="0" err="1"/>
              <a:t>Дикаприо</a:t>
            </a:r>
            <a:r>
              <a:rPr lang="ru-RU" sz="2000" dirty="0"/>
              <a:t>. </a:t>
            </a:r>
            <a:r>
              <a:rPr lang="en-US" sz="2000" dirty="0" err="1"/>
              <a:t>Мем</a:t>
            </a:r>
            <a:r>
              <a:rPr lang="en-US" sz="2000" dirty="0"/>
              <a:t> </a:t>
            </a:r>
            <a:r>
              <a:rPr lang="en-US" sz="2000" b="0" i="0" dirty="0">
                <a:effectLst/>
              </a:rPr>
              <a:t>с </a:t>
            </a:r>
            <a:r>
              <a:rPr lang="en-US" sz="2000" b="0" i="0" dirty="0" err="1">
                <a:effectLst/>
              </a:rPr>
              <a:t>Робертом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Дауни-младшим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стал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очень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популярным</a:t>
            </a:r>
            <a:r>
              <a:rPr lang="en-US" sz="2000" b="0" i="0" dirty="0">
                <a:effectLst/>
              </a:rPr>
              <a:t> в </a:t>
            </a:r>
            <a:r>
              <a:rPr lang="en-US" sz="2000" b="0" i="0" dirty="0" err="1">
                <a:effectLst/>
              </a:rPr>
              <a:t>сети</a:t>
            </a:r>
            <a:r>
              <a:rPr lang="en-US" sz="2000" b="0" i="0" dirty="0">
                <a:effectLst/>
              </a:rPr>
              <a:t>. </a:t>
            </a:r>
            <a:r>
              <a:rPr lang="en-US" sz="2000" b="0" i="0" dirty="0" err="1">
                <a:effectLst/>
              </a:rPr>
              <a:t>Кадр</a:t>
            </a:r>
            <a:r>
              <a:rPr lang="en-US" sz="2000" b="0" i="0" dirty="0">
                <a:effectLst/>
              </a:rPr>
              <a:t> с </a:t>
            </a:r>
            <a:r>
              <a:rPr lang="en-US" sz="2000" b="0" i="0" dirty="0" err="1">
                <a:effectLst/>
              </a:rPr>
              <a:t>актёром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взят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из</a:t>
            </a:r>
            <a:r>
              <a:rPr lang="en-US" sz="2000" b="0" i="0" dirty="0">
                <a:effectLst/>
              </a:rPr>
              <a:t> «</a:t>
            </a:r>
            <a:r>
              <a:rPr lang="en-US" sz="2000" b="0" i="0" dirty="0" err="1">
                <a:effectLst/>
              </a:rPr>
              <a:t>Мстителей</a:t>
            </a:r>
            <a:r>
              <a:rPr lang="en-US" sz="2000" b="0" i="0" dirty="0">
                <a:effectLst/>
              </a:rPr>
              <a:t>». </a:t>
            </a:r>
            <a:r>
              <a:rPr lang="ru-RU" sz="2000" dirty="0"/>
              <a:t>Следующий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кадр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из</a:t>
            </a:r>
            <a:r>
              <a:rPr lang="en-US" sz="2000" b="0" i="0" dirty="0">
                <a:effectLst/>
              </a:rPr>
              <a:t> «</a:t>
            </a:r>
            <a:r>
              <a:rPr lang="en-US" sz="2000" b="0" i="0" dirty="0" err="1">
                <a:effectLst/>
              </a:rPr>
              <a:t>Железного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человека</a:t>
            </a:r>
            <a:r>
              <a:rPr lang="en-US" sz="2000" b="0" i="0" dirty="0">
                <a:effectLst/>
              </a:rPr>
              <a:t>». </a:t>
            </a:r>
            <a:endParaRPr lang="en-US" sz="2000" dirty="0"/>
          </a:p>
        </p:txBody>
      </p:sp>
      <p:pic>
        <p:nvPicPr>
          <p:cNvPr id="5" name="Picture 6" descr="Obsah obrázku osoba, oblek, oblečený&#10;&#10;Popis byl vytvořen automaticky">
            <a:extLst>
              <a:ext uri="{FF2B5EF4-FFF2-40B4-BE49-F238E27FC236}">
                <a16:creationId xmlns:a16="http://schemas.microsoft.com/office/drawing/2014/main" id="{74BF2F40-D2E2-4943-A40A-FAB90E07C0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r="12823" b="-2"/>
          <a:stretch/>
        </p:blipFill>
        <p:spPr bwMode="auto">
          <a:xfrm>
            <a:off x="8331957" y="-10140"/>
            <a:ext cx="3860043" cy="231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bsah obrázku voda, žlutá, západ slunce, vlna&#10;&#10;Popis byl vytvořen automaticky">
            <a:extLst>
              <a:ext uri="{FF2B5EF4-FFF2-40B4-BE49-F238E27FC236}">
                <a16:creationId xmlns:a16="http://schemas.microsoft.com/office/drawing/2014/main" id="{38A292ED-5F5D-47B8-B7D0-38FC9469E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256"/>
          <a:stretch/>
        </p:blipFill>
        <p:spPr bwMode="auto">
          <a:xfrm>
            <a:off x="8331957" y="4571454"/>
            <a:ext cx="3860043" cy="22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bsah obrázku muž, osoba, zeď, pózování&#10;&#10;Popis byl vytvořen automaticky">
            <a:extLst>
              <a:ext uri="{FF2B5EF4-FFF2-40B4-BE49-F238E27FC236}">
                <a16:creationId xmlns:a16="http://schemas.microsoft.com/office/drawing/2014/main" id="{3BC680DF-FF1D-4385-9272-59C42FEDE0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787"/>
          <a:stretch/>
        </p:blipFill>
        <p:spPr bwMode="auto">
          <a:xfrm>
            <a:off x="8331957" y="2294552"/>
            <a:ext cx="3860043" cy="23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1795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76077A66-26E5-4BDD-99AC-19998AC56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CC7C8FC4-294D-4B63-9B55-1E1BF34CE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6BA2A44-9824-4572-8098-0929558CC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1000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881C908-FA5D-4DC1-BC31-59002F2CF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12437"/>
            <a:ext cx="11713464" cy="6844063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70EF6E7-F4E0-4ECC-BF0C-E00309A15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-4498"/>
            <a:ext cx="12191997" cy="6416004"/>
          </a:xfrm>
          <a:prstGeom prst="rect">
            <a:avLst/>
          </a:prstGeom>
          <a:gradFill>
            <a:gsLst>
              <a:gs pos="12000">
                <a:srgbClr val="000000">
                  <a:alpha val="63000"/>
                </a:srgb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4CABDEF-7A93-403A-BEB2-DDC0F89AB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" y="2724072"/>
            <a:ext cx="12192008" cy="4114802"/>
          </a:xfrm>
          <a:prstGeom prst="rect">
            <a:avLst/>
          </a:prstGeom>
          <a:gradFill>
            <a:gsLst>
              <a:gs pos="30000">
                <a:schemeClr val="accent1">
                  <a:alpha val="13000"/>
                </a:schemeClr>
              </a:gs>
              <a:gs pos="100000">
                <a:schemeClr val="accent1">
                  <a:alpha val="24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8D1D1AF0-0A5D-4548-869C-5A5CBCE02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0" y="446494"/>
            <a:ext cx="4026023" cy="6414505"/>
          </a:xfrm>
          <a:prstGeom prst="rect">
            <a:avLst/>
          </a:prstGeom>
          <a:gradFill>
            <a:gsLst>
              <a:gs pos="15000">
                <a:schemeClr val="accent1">
                  <a:lumMod val="75000"/>
                  <a:alpha val="29000"/>
                </a:schemeClr>
              </a:gs>
              <a:gs pos="52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51354F-2E62-448A-9587-1C3AB2FF3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40" y="548640"/>
            <a:ext cx="9928520" cy="11853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Выберите подходящий к ситуации мем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25BCEA-4EDA-4386-9DCC-2BD4C14FE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819391"/>
            <a:ext cx="2576903" cy="2181234"/>
          </a:xfrm>
          <a:prstGeom prst="rect">
            <a:avLst/>
          </a:prstGeom>
        </p:spPr>
      </p:pic>
      <p:pic>
        <p:nvPicPr>
          <p:cNvPr id="5122" name="Picture 2" descr="Мемы как явление субкультуры презентация, доклад">
            <a:extLst>
              <a:ext uri="{FF2B5EF4-FFF2-40B4-BE49-F238E27FC236}">
                <a16:creationId xmlns:a16="http://schemas.microsoft.com/office/drawing/2014/main" id="{C737461A-2655-4BD5-A5CB-66E58B9B5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6996" y="2790740"/>
            <a:ext cx="2619374" cy="218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72F04CF-8896-45B1-AD97-481B22ADF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01455" y="2819390"/>
            <a:ext cx="2572380" cy="2152584"/>
          </a:xfrm>
          <a:prstGeom prst="rect">
            <a:avLst/>
          </a:prstGeom>
        </p:spPr>
      </p:pic>
      <p:pic>
        <p:nvPicPr>
          <p:cNvPr id="5124" name="Picture 4" descr="Всем спасибо за внимание Конец презентации, Мем Тони Старк (Роберт Дауни  младший) - Рисовач .Ру">
            <a:extLst>
              <a:ext uri="{FF2B5EF4-FFF2-40B4-BE49-F238E27FC236}">
                <a16:creationId xmlns:a16="http://schemas.microsoft.com/office/drawing/2014/main" id="{7EF79993-CBAC-4144-AC8B-C6FF183F8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5870" y="2819390"/>
            <a:ext cx="2627593" cy="21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8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BE59BE-4572-4C4A-B98C-96155148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Интернет-фольклор и мем как его жанр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38E969-343D-473C-AC45-6CB6932CC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Интернет-мем является результатом творческого взаимодействия пользователей социальных сетей и не предполагает закрепленного создателя. Народность мемов подтверждает Ричард </a:t>
            </a:r>
            <a:r>
              <a:rPr lang="ru-RU" dirty="0" err="1"/>
              <a:t>Броуди</a:t>
            </a:r>
            <a:r>
              <a:rPr lang="ru-RU" dirty="0"/>
              <a:t>: «Это вирусы, объединенные свойствами прошлого мира и настоящего, и наше сознание обладает этими вирусами изначально и их можно открыть, а иногда и создать сознательно». Народность, анонимность и коллективность мемов позволила рассматривать их как жанр интернет-фольклора, существующий и распространяющийся в сети.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9149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A8AF8-08AC-450F-89F8-FAF576DA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мемов по Громовой: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F4071C-B5D1-46A1-9F1A-5B15B592D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Интернет-мемы, используемые в общении и при написании текстов возникают как элементы современного фольклора из стремления коммуниканта(-</a:t>
            </a:r>
            <a:r>
              <a:rPr lang="ru-RU" dirty="0" err="1"/>
              <a:t>ов</a:t>
            </a:r>
            <a:r>
              <a:rPr lang="ru-RU" dirty="0"/>
              <a:t>) выработать новые средства выражения, новые формы образности, новые виды обращений к незнакомым людям, новые формулы оценки явлений, ситуаций, личностей. Несомненно наличие у интернет-мемов </a:t>
            </a:r>
            <a:r>
              <a:rPr lang="ru-RU" u="sng" dirty="0"/>
              <a:t>коммуникативной, когнитивной, кумулятивной</a:t>
            </a:r>
            <a:r>
              <a:rPr lang="ru-RU" dirty="0"/>
              <a:t> функций (напр.: </a:t>
            </a:r>
            <a:r>
              <a:rPr lang="ru-RU" dirty="0" err="1"/>
              <a:t>face</a:t>
            </a:r>
            <a:r>
              <a:rPr lang="ru-RU" dirty="0"/>
              <a:t> </a:t>
            </a:r>
            <a:r>
              <a:rPr lang="ru-RU" dirty="0" err="1"/>
              <a:t>palm</a:t>
            </a:r>
            <a:r>
              <a:rPr lang="ru-RU" dirty="0"/>
              <a:t>, </a:t>
            </a:r>
            <a:r>
              <a:rPr lang="ru-RU" dirty="0" err="1"/>
              <a:t>poker</a:t>
            </a:r>
            <a:r>
              <a:rPr lang="ru-RU" dirty="0"/>
              <a:t> </a:t>
            </a:r>
            <a:r>
              <a:rPr lang="ru-RU" dirty="0" err="1"/>
              <a:t>face</a:t>
            </a:r>
            <a:r>
              <a:rPr lang="ru-RU" dirty="0"/>
              <a:t>, капитан Очевидность и др.). Очень ярко проявляется </a:t>
            </a:r>
            <a:r>
              <a:rPr lang="ru-RU" u="sng" dirty="0"/>
              <a:t>регулятивная, этническая и </a:t>
            </a:r>
            <a:r>
              <a:rPr lang="ru-RU" u="sng" dirty="0" err="1"/>
              <a:t>фатическая</a:t>
            </a:r>
            <a:r>
              <a:rPr lang="ru-RU" dirty="0"/>
              <a:t> функции. Интернет-мемы как частицы вирусной информации для «размножения и захвата» новых носителей нередко реализуют </a:t>
            </a:r>
            <a:r>
              <a:rPr lang="ru-RU" u="sng" dirty="0"/>
              <a:t>эстетическую, эмотивную, метаязыковую, магическую и карнавальную функци</a:t>
            </a:r>
            <a:r>
              <a:rPr lang="ru-RU" dirty="0"/>
              <a:t>и (напр.:  </a:t>
            </a:r>
            <a:r>
              <a:rPr lang="ru-RU" dirty="0" err="1"/>
              <a:t>Mr</a:t>
            </a:r>
            <a:r>
              <a:rPr lang="ru-RU" dirty="0"/>
              <a:t>. </a:t>
            </a:r>
            <a:r>
              <a:rPr lang="ru-RU" dirty="0" err="1"/>
              <a:t>Freeman</a:t>
            </a:r>
            <a:r>
              <a:rPr lang="ru-RU" dirty="0"/>
              <a:t>, </a:t>
            </a:r>
            <a:r>
              <a:rPr lang="ru-RU" dirty="0" err="1"/>
              <a:t>Nyan</a:t>
            </a:r>
            <a:r>
              <a:rPr lang="ru-RU" dirty="0"/>
              <a:t> </a:t>
            </a:r>
            <a:r>
              <a:rPr lang="ru-RU" dirty="0" err="1"/>
              <a:t>Cat</a:t>
            </a:r>
            <a:r>
              <a:rPr lang="ru-RU" dirty="0"/>
              <a:t>, </a:t>
            </a:r>
            <a:r>
              <a:rPr lang="ru-RU" dirty="0" err="1"/>
              <a:t>Super</a:t>
            </a:r>
            <a:r>
              <a:rPr lang="ru-RU" dirty="0"/>
              <a:t> </a:t>
            </a:r>
            <a:r>
              <a:rPr lang="ru-RU" dirty="0" err="1"/>
              <a:t>Mario</a:t>
            </a:r>
            <a:r>
              <a:rPr lang="ru-RU" dirty="0"/>
              <a:t> </a:t>
            </a:r>
            <a:r>
              <a:rPr lang="ru-RU" dirty="0" err="1"/>
              <a:t>Bros</a:t>
            </a:r>
            <a:r>
              <a:rPr lang="ru-RU" dirty="0"/>
              <a:t> и многие другие)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356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D47F22ED-3A55-4EDE-A5A8-163D82B09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184EE59-3061-456B-9FB5-98A8E0E74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39326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7E07B5E-9FB5-4C91-8BE4-6167EB58D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39326" y="1410083"/>
            <a:ext cx="6858000" cy="403783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7524947-EB09-4DD9-973B-9F75BBCD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26611" y="3576013"/>
            <a:ext cx="2526132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D30C8E25-2DD1-45C6-9F04-0F0CBF666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3" y="1396067"/>
            <a:ext cx="6858000" cy="40378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BC57EA3C-C239-4132-A618-5CBE9F896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8268" y="982780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B9ECE0-A764-46BF-AF92-700B9D4F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82" y="456345"/>
            <a:ext cx="3111690" cy="35560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 face palm </a:t>
            </a:r>
            <a:r>
              <a:rPr lang="en-US" sz="4000" dirty="0" err="1">
                <a:solidFill>
                  <a:srgbClr val="FFFFFF"/>
                </a:solidFill>
              </a:rPr>
              <a:t>фейспалм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рукалицо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82D1EEC-D59B-4E55-AC09-AA65B30079F2}"/>
              </a:ext>
            </a:extLst>
          </p:cNvPr>
          <p:cNvSpPr txBox="1"/>
          <p:nvPr/>
        </p:nvSpPr>
        <p:spPr>
          <a:xfrm>
            <a:off x="4273110" y="456345"/>
            <a:ext cx="3534770" cy="5848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 dirty="0" err="1">
                <a:effectLst/>
              </a:rPr>
              <a:t>Популярными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иллюстрациями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данного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жеста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стали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кадры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из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телесериала</a:t>
            </a:r>
            <a:r>
              <a:rPr lang="en-US" sz="2000" b="0" i="0" dirty="0">
                <a:effectLst/>
              </a:rPr>
              <a:t> «</a:t>
            </a:r>
            <a:r>
              <a:rPr lang="en-US" sz="2000" b="0" i="1" u="none" strike="noStrike" dirty="0" err="1">
                <a:effectLst/>
                <a:hlinkClick r:id="rId2" tooltip="Звёздный путь: Следующее поколение"/>
              </a:rPr>
              <a:t>Звёздный</a:t>
            </a:r>
            <a:r>
              <a:rPr lang="en-US" sz="2000" b="0" i="1" u="none" strike="noStrike" dirty="0">
                <a:effectLst/>
                <a:hlinkClick r:id="rId2" tooltip="Звёздный путь: Следующее поколение"/>
              </a:rPr>
              <a:t> </a:t>
            </a:r>
            <a:r>
              <a:rPr lang="en-US" sz="2000" b="0" i="1" u="none" strike="noStrike" dirty="0" err="1">
                <a:effectLst/>
                <a:hlinkClick r:id="rId2" tooltip="Звёздный путь: Следующее поколение"/>
              </a:rPr>
              <a:t>путь</a:t>
            </a:r>
            <a:r>
              <a:rPr lang="en-US" sz="2000" b="0" i="1" u="none" strike="noStrike" dirty="0">
                <a:effectLst/>
                <a:hlinkClick r:id="rId2" tooltip="Звёздный путь: Следующее поколение"/>
              </a:rPr>
              <a:t>. </a:t>
            </a:r>
            <a:r>
              <a:rPr lang="en-US" sz="2000" b="0" i="1" u="none" strike="noStrike" dirty="0" err="1">
                <a:effectLst/>
                <a:hlinkClick r:id="rId2" tooltip="Звёздный путь: Следующее поколение"/>
              </a:rPr>
              <a:t>Следующее</a:t>
            </a:r>
            <a:r>
              <a:rPr lang="en-US" sz="2000" b="0" i="1" u="none" strike="noStrike" dirty="0">
                <a:effectLst/>
                <a:hlinkClick r:id="rId2" tooltip="Звёздный путь: Следующее поколение"/>
              </a:rPr>
              <a:t> </a:t>
            </a:r>
            <a:r>
              <a:rPr lang="en-US" sz="2000" b="0" i="1" u="none" strike="noStrike" dirty="0" err="1">
                <a:effectLst/>
                <a:hlinkClick r:id="rId2" tooltip="Звёздный путь: Следующее поколение"/>
              </a:rPr>
              <a:t>поколение</a:t>
            </a:r>
            <a:r>
              <a:rPr lang="en-US" sz="2000" b="0" i="0" dirty="0">
                <a:effectLst/>
              </a:rPr>
              <a:t>»: </a:t>
            </a:r>
            <a:r>
              <a:rPr lang="en-US" sz="2000" b="0" i="0" dirty="0" err="1">
                <a:effectLst/>
              </a:rPr>
              <a:t>чаще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всего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используется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кадр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из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эпизода</a:t>
            </a:r>
            <a:r>
              <a:rPr lang="en-US" sz="2000" b="0" i="0" dirty="0">
                <a:effectLst/>
              </a:rPr>
              <a:t> «</a:t>
            </a:r>
            <a:r>
              <a:rPr lang="en-US" sz="2000" b="0" i="0" u="none" strike="noStrike" dirty="0">
                <a:effectLst/>
                <a:hlinkClick r:id="rId3" tooltip="en:Déjà Q"/>
              </a:rPr>
              <a:t>Deja Q</a:t>
            </a:r>
            <a:r>
              <a:rPr lang="en-US" sz="2000" b="0" i="0" dirty="0">
                <a:effectLst/>
              </a:rPr>
              <a:t>». </a:t>
            </a:r>
            <a:r>
              <a:rPr lang="en-US" sz="2000" b="0" i="0" dirty="0" err="1">
                <a:effectLst/>
              </a:rPr>
              <a:t>Вопреки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ошибочному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мнению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Капитан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u="none" strike="noStrike" dirty="0" err="1">
                <a:effectLst/>
                <a:hlinkClick r:id="rId4" tooltip="Жан-Люк Пикар"/>
              </a:rPr>
              <a:t>Жан-Люк</a:t>
            </a:r>
            <a:r>
              <a:rPr lang="en-US" sz="2000" b="0" i="0" u="none" strike="noStrike" dirty="0">
                <a:effectLst/>
                <a:hlinkClick r:id="rId4" tooltip="Жан-Люк Пикар"/>
              </a:rPr>
              <a:t> </a:t>
            </a:r>
            <a:r>
              <a:rPr lang="en-US" sz="2000" b="0" i="0" u="none" strike="noStrike" dirty="0" err="1">
                <a:effectLst/>
                <a:hlinkClick r:id="rId4" tooltip="Жан-Люк Пикар"/>
              </a:rPr>
              <a:t>Пикар</a:t>
            </a:r>
            <a:r>
              <a:rPr lang="en-US" sz="2000" b="0" i="0" dirty="0">
                <a:effectLst/>
              </a:rPr>
              <a:t> в </a:t>
            </a:r>
            <a:r>
              <a:rPr lang="en-US" sz="2000" b="0" i="0" dirty="0" err="1">
                <a:effectLst/>
              </a:rPr>
              <a:t>данной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сцене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не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закрывает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лицо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рукой</a:t>
            </a:r>
            <a:r>
              <a:rPr lang="en-US" sz="2000" b="0" i="0" dirty="0">
                <a:effectLst/>
              </a:rPr>
              <a:t> в </a:t>
            </a:r>
            <a:r>
              <a:rPr lang="en-US" sz="2000" b="0" i="0" dirty="0" err="1">
                <a:effectLst/>
              </a:rPr>
              <a:t>знак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возмущения</a:t>
            </a:r>
            <a:r>
              <a:rPr lang="en-US" sz="2000" b="0" i="0" dirty="0">
                <a:effectLst/>
              </a:rPr>
              <a:t>, а </a:t>
            </a:r>
            <a:r>
              <a:rPr lang="en-US" sz="2000" b="0" i="0" dirty="0" err="1">
                <a:effectLst/>
              </a:rPr>
              <a:t>просто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сидит</a:t>
            </a:r>
            <a:r>
              <a:rPr lang="en-US" sz="2000" b="0" i="0" dirty="0">
                <a:effectLst/>
              </a:rPr>
              <a:t> в </a:t>
            </a:r>
            <a:r>
              <a:rPr lang="en-US" sz="2000" b="0" i="0" dirty="0" err="1">
                <a:effectLst/>
              </a:rPr>
              <a:t>такой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позе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предаваясь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раздумьям</a:t>
            </a:r>
            <a:r>
              <a:rPr lang="en-US" sz="2000" b="0" i="0" dirty="0">
                <a:effectLst/>
              </a:rPr>
              <a:t>, и, </a:t>
            </a:r>
            <a:r>
              <a:rPr lang="en-US" sz="2000" b="0" i="0" dirty="0" err="1">
                <a:effectLst/>
              </a:rPr>
              <a:t>наоборот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отнимает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руку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от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лица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когда</a:t>
            </a:r>
            <a:r>
              <a:rPr lang="en-US" sz="2000" b="0" i="0" dirty="0">
                <a:effectLst/>
              </a:rPr>
              <a:t> к </a:t>
            </a:r>
            <a:r>
              <a:rPr lang="en-US" sz="2000" b="0" i="0" dirty="0" err="1">
                <a:effectLst/>
              </a:rPr>
              <a:t>нему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обращается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собеседник</a:t>
            </a:r>
            <a:r>
              <a:rPr lang="en-US" sz="2000" b="0" i="0" dirty="0">
                <a:effectLst/>
              </a:rPr>
              <a:t>. </a:t>
            </a:r>
            <a:r>
              <a:rPr lang="en-US" sz="2000" b="0" i="0" dirty="0" err="1">
                <a:effectLst/>
              </a:rPr>
              <a:t>Иные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похожие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кадры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из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данного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телесериала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как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правило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тоже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взяты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из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аналогичных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сцен</a:t>
            </a:r>
            <a:r>
              <a:rPr lang="en-US" sz="2000" b="0" i="0" dirty="0">
                <a:effectLst/>
              </a:rPr>
              <a:t>.</a:t>
            </a:r>
            <a:endParaRPr lang="en-US" sz="2000" dirty="0"/>
          </a:p>
        </p:txBody>
      </p:sp>
      <p:pic>
        <p:nvPicPr>
          <p:cNvPr id="2052" name="Picture 4" descr="Facepalm-Meme-04 | Engineer Abroad">
            <a:extLst>
              <a:ext uri="{FF2B5EF4-FFF2-40B4-BE49-F238E27FC236}">
                <a16:creationId xmlns:a16="http://schemas.microsoft.com/office/drawing/2014/main" id="{C6EF93C5-4C0C-49E9-9863-5527E66C1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7987" y="896238"/>
            <a:ext cx="2322922" cy="14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Фейспалм (Facepalm) - происхождение мема Рукалицо">
            <a:extLst>
              <a:ext uri="{FF2B5EF4-FFF2-40B4-BE49-F238E27FC236}">
                <a16:creationId xmlns:a16="http://schemas.microsoft.com/office/drawing/2014/main" id="{E317C6B6-3B5B-4463-BBEC-6B26C9EE94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07982" y="2685061"/>
            <a:ext cx="2262932" cy="148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Фейспалм (Facepalm) - происхождение мема Рукалицо">
            <a:extLst>
              <a:ext uri="{FF2B5EF4-FFF2-40B4-BE49-F238E27FC236}">
                <a16:creationId xmlns:a16="http://schemas.microsoft.com/office/drawing/2014/main" id="{76AF400B-AC9D-46E6-8E72-D8B60736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8966" y="4514362"/>
            <a:ext cx="2420964" cy="14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048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Obsah obrázku osoba, muž, interiér&#10;&#10;Popis byl vytvořen automaticky">
            <a:extLst>
              <a:ext uri="{FF2B5EF4-FFF2-40B4-BE49-F238E27FC236}">
                <a16:creationId xmlns:a16="http://schemas.microsoft.com/office/drawing/2014/main" id="{88845529-BFF4-44D7-B4D3-9A1EB449F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1"/>
          <a:stretch/>
        </p:blipFill>
        <p:spPr bwMode="auto">
          <a:xfrm>
            <a:off x="1" y="1"/>
            <a:ext cx="4038603" cy="52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acepalm — Википедия">
            <a:extLst>
              <a:ext uri="{FF2B5EF4-FFF2-40B4-BE49-F238E27FC236}">
                <a16:creationId xmlns:a16="http://schemas.microsoft.com/office/drawing/2014/main" id="{C72BE8AB-753D-4E42-AB2C-B4738B6E1F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9" r="33084"/>
          <a:stretch/>
        </p:blipFill>
        <p:spPr bwMode="auto">
          <a:xfrm>
            <a:off x="4038600" y="1"/>
            <a:ext cx="4076700" cy="527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68F877-5F3A-460F-8C72-0213FAA1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5588000"/>
            <a:ext cx="6867277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фейспалм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0B708BB-B5EE-4527-BDB3-2CD93B7E1F77}"/>
              </a:ext>
            </a:extLst>
          </p:cNvPr>
          <p:cNvSpPr txBox="1"/>
          <p:nvPr/>
        </p:nvSpPr>
        <p:spPr>
          <a:xfrm>
            <a:off x="8211845" y="1349406"/>
            <a:ext cx="389729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используется в ответ на некомпетентность или глупость собеседника, иногда используется как знак окончания диалога в виду его бессмысленности. Также используется как реакция на глупую, неудобную ситуацию или проигрыш, вина в котором лежит на других участниках.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11557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1694</Words>
  <Application>Microsoft Office PowerPoint</Application>
  <PresentationFormat>Širokoúhlá obrazovka</PresentationFormat>
  <Paragraphs>87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Тема Office</vt:lpstr>
      <vt:lpstr>Мемы как прецедентный феномен</vt:lpstr>
      <vt:lpstr>Культура  — это набор кодов, которые предписывают человеку определённое поведение с присущими ему переживаниями и мыслями, управляя им, оказывая на него воздействие.</vt:lpstr>
      <vt:lpstr>Мем –меметика /Ген-генетика</vt:lpstr>
      <vt:lpstr>Мемы</vt:lpstr>
      <vt:lpstr>Известные мемы</vt:lpstr>
      <vt:lpstr>Интернет-фольклор и мем как его жанр</vt:lpstr>
      <vt:lpstr>Функции мемов по Громовой:</vt:lpstr>
      <vt:lpstr> face palm фейспалм рукалицо</vt:lpstr>
      <vt:lpstr>фейспалм</vt:lpstr>
      <vt:lpstr>Типы мемов</vt:lpstr>
      <vt:lpstr>Универсальные и узкоцелевые мемы</vt:lpstr>
      <vt:lpstr>Согласны ли вы с мнением М. Громовой?</vt:lpstr>
      <vt:lpstr>Происхождение мемов</vt:lpstr>
      <vt:lpstr>Мемы и прецедентность</vt:lpstr>
      <vt:lpstr>Источники для мемов: сильные и актуальные</vt:lpstr>
      <vt:lpstr>Что посмотреть и почитать?</vt:lpstr>
      <vt:lpstr>Превед, медвед!</vt:lpstr>
      <vt:lpstr>Кто мы? Чего мы хотим? Когда мы хотим?</vt:lpstr>
      <vt:lpstr>Шаблон мема https://www.meme-arsenal.com/create/chose?tag=%D0%BA%D1%82%D0%BE%20%D0%BC%D1%8B</vt:lpstr>
      <vt:lpstr>Кто мы?</vt:lpstr>
      <vt:lpstr>Кто мы?</vt:lpstr>
      <vt:lpstr>Неверный парень</vt:lpstr>
      <vt:lpstr>Неверный парень</vt:lpstr>
      <vt:lpstr>Как тебе такое, Илон Маск?</vt:lpstr>
      <vt:lpstr> Я/ МЫ</vt:lpstr>
      <vt:lpstr>Котики. Наташ, ты спишь…</vt:lpstr>
      <vt:lpstr>Prezentace aplikace PowerPoint</vt:lpstr>
      <vt:lpstr>На чем строятся мемы? Языковая игра</vt:lpstr>
      <vt:lpstr>Языковая игра</vt:lpstr>
      <vt:lpstr>Языковая игра</vt:lpstr>
      <vt:lpstr>Языковая игра Прецедентное высказывание  (Суворов, Соловьев)  Мы русские, с нами Бог!</vt:lpstr>
      <vt:lpstr>Языковая игра Прецедентная ситуация</vt:lpstr>
      <vt:lpstr>Прецедентная ситуация</vt:lpstr>
      <vt:lpstr>Прецедентные имена</vt:lpstr>
      <vt:lpstr>Прецедентное имя</vt:lpstr>
      <vt:lpstr>Прецедентные имена</vt:lpstr>
      <vt:lpstr>Прецедентные высказывания Все, что нас не убивает, делает нас сильнее. Если бы его хотели отравить, его бы отравили.  </vt:lpstr>
      <vt:lpstr>Обращение к прецедентным текстам</vt:lpstr>
      <vt:lpstr>Парадокс. Неожиданная концовка</vt:lpstr>
      <vt:lpstr>Неожиданная концовка</vt:lpstr>
      <vt:lpstr>Парадоксальная концовка</vt:lpstr>
      <vt:lpstr>Парадоксальная концовка</vt:lpstr>
      <vt:lpstr>Парадокс</vt:lpstr>
      <vt:lpstr>Неожиданное соединение текста и картинки</vt:lpstr>
      <vt:lpstr>Неожиданное соединение картинки и текста</vt:lpstr>
      <vt:lpstr>Неожиданная концовка</vt:lpstr>
      <vt:lpstr>Стереотипы по содержанию</vt:lpstr>
      <vt:lpstr>Стереотипы по содержанию</vt:lpstr>
      <vt:lpstr>Стереотип по форме</vt:lpstr>
      <vt:lpstr>Выберите подходящий к ситуации мем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Мемы как прецедентный феномен</dc:title>
  <dc:creator>Olga Berger</dc:creator>
  <cp:lastModifiedBy>Olga Berger</cp:lastModifiedBy>
  <cp:revision>32</cp:revision>
  <dcterms:created xsi:type="dcterms:W3CDTF">2020-05-07T09:54:27Z</dcterms:created>
  <dcterms:modified xsi:type="dcterms:W3CDTF">2021-04-29T11:42:01Z</dcterms:modified>
</cp:coreProperties>
</file>