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2479-4959-4300-A5EB-7AB2D196B38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0F57-3461-4959-902D-8B554EA6DC8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35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2479-4959-4300-A5EB-7AB2D196B38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0F57-3461-4959-902D-8B554EA6D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17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2479-4959-4300-A5EB-7AB2D196B38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0F57-3461-4959-902D-8B554EA6D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7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2479-4959-4300-A5EB-7AB2D196B38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0F57-3461-4959-902D-8B554EA6D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32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2479-4959-4300-A5EB-7AB2D196B38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0F57-3461-4959-902D-8B554EA6DC8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03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2479-4959-4300-A5EB-7AB2D196B38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0F57-3461-4959-902D-8B554EA6D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07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2479-4959-4300-A5EB-7AB2D196B38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0F57-3461-4959-902D-8B554EA6D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70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2479-4959-4300-A5EB-7AB2D196B38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0F57-3461-4959-902D-8B554EA6D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45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2479-4959-4300-A5EB-7AB2D196B38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0F57-3461-4959-902D-8B554EA6D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79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ECB2479-4959-4300-A5EB-7AB2D196B38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A10F57-3461-4959-902D-8B554EA6D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09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2479-4959-4300-A5EB-7AB2D196B38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0F57-3461-4959-902D-8B554EA6DC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0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CB2479-4959-4300-A5EB-7AB2D196B381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CA10F57-3461-4959-902D-8B554EA6DC8C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59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521E67-6B3B-432E-B4C1-805A5F7649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Přechodníky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FFB5DB-EDF6-4F28-87A9-EC3F99804C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89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A414B-D2A3-40C4-885C-8A00C1597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učiva, motivace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95A572-64B9-4A6C-9914-1612AE408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máme řadu ustrnulých tvarů (vsedě, vleže, vyjma, nehledě na to…., nedbaje, nevyjímaje, počínaje, soudě, chtě nechtě, vstávaje lehaje, tak říkajíc, zahrnujíc v to, počínaje…  a konče…..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jsou to základová slova pro některá přídavná jména slovesná (kropící, přiběhnuvší, procitnuvší,…)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zdroj jazykové komiky (</a:t>
            </a:r>
            <a:r>
              <a:rPr lang="cs-CZ" dirty="0" err="1"/>
              <a:t>chca</a:t>
            </a:r>
            <a:r>
              <a:rPr lang="cs-CZ" dirty="0"/>
              <a:t> </a:t>
            </a:r>
            <a:r>
              <a:rPr lang="cs-CZ" dirty="0" err="1"/>
              <a:t>nechca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manifestace intelektuální vyspělosti (užívám přechodníky, abych ukázal, že jsem dobrý)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je typickou formou vyjádření doplňku (když poznáš přechodník, máš jistotu, že máš co do činění s doplňkem→ pravidlo forma je bližší než obsah, takovouto „účelnost“ žáci poměrně rádi chápou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objektivní jazykové důvody</a:t>
            </a:r>
          </a:p>
          <a:p>
            <a:pPr marL="0" indent="0">
              <a:buNone/>
            </a:pPr>
            <a:r>
              <a:rPr lang="cs-CZ" dirty="0"/>
              <a:t>	- potřeba kondenzovat vyjádření nevětnou konstrukcí</a:t>
            </a:r>
          </a:p>
          <a:p>
            <a:pPr marL="0" indent="0">
              <a:buNone/>
            </a:pPr>
            <a:r>
              <a:rPr lang="cs-CZ" dirty="0"/>
              <a:t>	- cizí jazyky – analogie s anglickými participii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504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5908E-C960-4DC2-ADC2-7100E8A02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414FEC-A2B8-4756-8ADF-A4C88515F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cs-CZ" dirty="0"/>
              <a:t>	- vyjadřování současnosti dvou dějů → přechodník přítomný (Přecházejíce po nástupišti, živě diskutovali o současné migrační vlně.)</a:t>
            </a:r>
          </a:p>
          <a:p>
            <a:pPr marL="201168" lvl="1" indent="0">
              <a:buNone/>
            </a:pPr>
            <a:r>
              <a:rPr lang="cs-CZ" dirty="0"/>
              <a:t>	- vyjadřování následnosti dvou dějů → přechodník minulý (Potrestav syna, zasunul otec řemen zpátky do kalhot.)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kulturní důvody – jazyk není dorozumívací nástroj na  jednu generaci), jeho třeba chápat jako kód propojující delší časové úseky, tj. rozvíjíme i prostředky na periferii jazyka</a:t>
            </a:r>
          </a:p>
        </p:txBody>
      </p:sp>
    </p:spTree>
    <p:extLst>
      <p:ext uri="{BB962C8B-B14F-4D97-AF65-F5344CB8AC3E}">
        <p14:creationId xmlns:p14="http://schemas.microsoft.com/office/powerpoint/2010/main" val="3041102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3A799-38C7-4903-97DF-4035D17A1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pro výuku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84A6F3-E39A-4266-8E48-5516F9D3B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žák určí podmět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rozpozná souslednost/ následnost dvou dějů (ověříme tak, že napřed v souvětí, poté u věty jednoduché s přechodníkovou konstrukcí nahradíme oba děje barevnými proužky/ dvěma podélnými předměty; buď jsou vzhledem k sobě nad sebou (děje současné), nebo jeden následuje za druhým (děje nesoučasné)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rozliší dokonavé  a nedokonavé sloveso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přiměřená porce intelektu a jazykové kreativity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2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823E6F-E210-4DE4-8DDB-B9EFAA6A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užití přechodníků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53AE41-CADD-4E46-9458-B2F64560D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děj vyjádřený přechodníkem musí míst stejný podmět s dějem vyjádřeným slovesem v určitém tvaru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přechodník přítomný tvoříme od sloves nedokonavých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přechodník minulý tvoříme od sloves dokonavých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nerozvinutý čárkou neoddělujeme, rozvitý zpravidla ano (ve škole vždy</a:t>
            </a:r>
            <a:r>
              <a:rPr lang="cs-CZ" dirty="0">
                <a:sym typeface="Wingdings" panose="05000000000000000000" pitchFamily="2" charset="2"/>
              </a:rPr>
              <a:t>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467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F77C3-189B-432F-AA35-8545F782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Algoritmus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FBE6EF-FC29-4EBB-9A98-8226B5C44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Trénujeme souvětí o dvou  větách a posuzujeme, jestli mají společný podmět.</a:t>
            </a:r>
          </a:p>
          <a:p>
            <a:r>
              <a:rPr lang="cs-CZ" dirty="0"/>
              <a:t>2. Ukazujeme si, zda se jedná o současně probíhající dva děje, nebo o děje probíhající po sobě (může následovat bod čtyři, pak teprve tři).</a:t>
            </a:r>
          </a:p>
          <a:p>
            <a:r>
              <a:rPr lang="cs-CZ" dirty="0"/>
              <a:t>3. Seznámíme žáky s typickými koncovkami obou přechodníků</a:t>
            </a:r>
          </a:p>
          <a:p>
            <a:pPr lvl="1"/>
            <a:r>
              <a:rPr lang="cs-CZ" dirty="0"/>
              <a:t>a) přechodník přítomný (od sloves nedokonavých)</a:t>
            </a:r>
          </a:p>
          <a:p>
            <a:pPr marL="201168" lvl="1" indent="0">
              <a:buNone/>
            </a:pPr>
            <a:r>
              <a:rPr lang="cs-CZ" dirty="0"/>
              <a:t>        M </a:t>
            </a:r>
            <a:r>
              <a:rPr lang="cs-CZ" dirty="0" err="1"/>
              <a:t>sg</a:t>
            </a:r>
            <a:r>
              <a:rPr lang="cs-CZ" dirty="0"/>
              <a:t>: -a, -e (nesa, maže)</a:t>
            </a:r>
          </a:p>
          <a:p>
            <a:pPr marL="201168" lvl="1" indent="0">
              <a:buNone/>
            </a:pPr>
            <a:r>
              <a:rPr lang="cs-CZ" dirty="0"/>
              <a:t>        F, N </a:t>
            </a:r>
            <a:r>
              <a:rPr lang="cs-CZ" dirty="0" err="1"/>
              <a:t>sg</a:t>
            </a:r>
            <a:r>
              <a:rPr lang="cs-CZ" dirty="0"/>
              <a:t>.: - </a:t>
            </a:r>
            <a:r>
              <a:rPr lang="cs-CZ" dirty="0" err="1"/>
              <a:t>ouc</a:t>
            </a:r>
            <a:r>
              <a:rPr lang="cs-CZ" dirty="0"/>
              <a:t>,- </a:t>
            </a:r>
            <a:r>
              <a:rPr lang="cs-CZ" dirty="0" err="1"/>
              <a:t>íc</a:t>
            </a:r>
            <a:r>
              <a:rPr lang="cs-CZ" dirty="0"/>
              <a:t> (nesouc, mažíc)</a:t>
            </a:r>
          </a:p>
          <a:p>
            <a:pPr marL="201168" lvl="1" indent="0">
              <a:buNone/>
            </a:pPr>
            <a:r>
              <a:rPr lang="cs-CZ" dirty="0"/>
              <a:t>        M, F, N </a:t>
            </a:r>
            <a:r>
              <a:rPr lang="cs-CZ" dirty="0" err="1"/>
              <a:t>pl</a:t>
            </a:r>
            <a:r>
              <a:rPr lang="cs-CZ" dirty="0"/>
              <a:t>.: - </a:t>
            </a:r>
            <a:r>
              <a:rPr lang="cs-CZ" dirty="0" err="1"/>
              <a:t>ouce</a:t>
            </a:r>
            <a:r>
              <a:rPr lang="cs-CZ" dirty="0"/>
              <a:t>, -</a:t>
            </a:r>
            <a:r>
              <a:rPr lang="cs-CZ" dirty="0" err="1"/>
              <a:t>íce</a:t>
            </a:r>
            <a:r>
              <a:rPr lang="cs-CZ" dirty="0"/>
              <a:t> (nesouce, mažíce)   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624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FBB62-E32E-479A-8D57-827495ED9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07F0C8-24C2-4D0D-8894-A169F20FF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" lvl="1" indent="0">
              <a:buNone/>
            </a:pPr>
            <a:r>
              <a:rPr lang="cs-CZ" dirty="0"/>
              <a:t>    b) přechodník minulý (od sloves dokonavých)</a:t>
            </a:r>
          </a:p>
          <a:p>
            <a:pPr marL="201168" lvl="1" indent="0">
              <a:buNone/>
            </a:pPr>
            <a:r>
              <a:rPr lang="cs-CZ" dirty="0"/>
              <a:t>         M </a:t>
            </a:r>
            <a:r>
              <a:rPr lang="cs-CZ" dirty="0" err="1"/>
              <a:t>sg</a:t>
            </a:r>
            <a:r>
              <a:rPr lang="cs-CZ" dirty="0"/>
              <a:t>.: Ø, -v (přines, dozpívav)</a:t>
            </a:r>
          </a:p>
          <a:p>
            <a:pPr marL="201168" lvl="1" indent="0">
              <a:buNone/>
            </a:pPr>
            <a:r>
              <a:rPr lang="cs-CZ" dirty="0"/>
              <a:t>         F, N </a:t>
            </a:r>
            <a:r>
              <a:rPr lang="cs-CZ" dirty="0" err="1"/>
              <a:t>sg</a:t>
            </a:r>
            <a:r>
              <a:rPr lang="cs-CZ" dirty="0"/>
              <a:t>.: -</a:t>
            </a:r>
            <a:r>
              <a:rPr lang="cs-CZ" dirty="0" err="1"/>
              <a:t>ši</a:t>
            </a:r>
            <a:r>
              <a:rPr lang="cs-CZ" dirty="0"/>
              <a:t>,-vši (přinesši, dozpívavši)</a:t>
            </a:r>
          </a:p>
          <a:p>
            <a:pPr marL="201168" lvl="1" indent="0">
              <a:buNone/>
            </a:pPr>
            <a:r>
              <a:rPr lang="cs-CZ" dirty="0"/>
              <a:t>         M, F, N </a:t>
            </a:r>
            <a:r>
              <a:rPr lang="cs-CZ" dirty="0" err="1"/>
              <a:t>pl</a:t>
            </a:r>
            <a:r>
              <a:rPr lang="cs-CZ" dirty="0"/>
              <a:t>. –</a:t>
            </a:r>
            <a:r>
              <a:rPr lang="cs-CZ" dirty="0" err="1"/>
              <a:t>še</a:t>
            </a:r>
            <a:r>
              <a:rPr lang="cs-CZ" dirty="0"/>
              <a:t>, -vše (přinesše, dozpívavše)</a:t>
            </a:r>
          </a:p>
          <a:p>
            <a:pPr marL="201168" lvl="1" indent="0">
              <a:buNone/>
            </a:pPr>
            <a:endParaRPr lang="cs-CZ" dirty="0"/>
          </a:p>
          <a:p>
            <a:pPr marL="201168" lvl="1" indent="0">
              <a:buNone/>
            </a:pPr>
            <a:r>
              <a:rPr lang="cs-CZ" dirty="0"/>
              <a:t>4. Předkládáme kondenzované větné celky s přechodníkovou konstrukcí, nahrazujeme je konstrukcemi nekondenzovanými</a:t>
            </a:r>
          </a:p>
          <a:p>
            <a:pPr marL="544068" lvl="1" indent="-342900">
              <a:buAutoNum type="alphaLcParenR"/>
            </a:pPr>
            <a:r>
              <a:rPr lang="cs-CZ" dirty="0"/>
              <a:t>děje současné pomocí spojovacího výrazu </a:t>
            </a:r>
            <a:r>
              <a:rPr lang="cs-CZ" u="sng" dirty="0"/>
              <a:t>zatímco</a:t>
            </a:r>
            <a:r>
              <a:rPr lang="cs-CZ" dirty="0"/>
              <a:t> (→ přechodník přítomný)</a:t>
            </a:r>
          </a:p>
          <a:p>
            <a:pPr marL="544068" lvl="1" indent="-342900">
              <a:buAutoNum type="alphaLcParenR"/>
            </a:pPr>
            <a:r>
              <a:rPr lang="cs-CZ" dirty="0"/>
              <a:t>děje po sobě jdoucí pomocí spojovacích výrazů </a:t>
            </a:r>
            <a:r>
              <a:rPr lang="cs-CZ" u="sng" dirty="0"/>
              <a:t>když, nejdříve … potom, pak</a:t>
            </a:r>
            <a:r>
              <a:rPr lang="cs-CZ" dirty="0"/>
              <a:t> (→ přechodník minulý)</a:t>
            </a:r>
          </a:p>
          <a:p>
            <a:pPr marL="201168" lvl="1" indent="0">
              <a:buNone/>
            </a:pPr>
            <a:r>
              <a:rPr lang="cs-CZ" dirty="0"/>
              <a:t>5. Provádíme  kondenzaci větné struktury s pomocí vhodného přechodníku (začínáme přítomným - zprvu cvičně nahrazujeme první,  poté druhé sloveso, později dětem vysvětlíme, že přechodníkem se nahrazuje spíše děj méně podstatný)</a:t>
            </a:r>
          </a:p>
        </p:txBody>
      </p:sp>
    </p:spTree>
    <p:extLst>
      <p:ext uri="{BB962C8B-B14F-4D97-AF65-F5344CB8AC3E}">
        <p14:creationId xmlns:p14="http://schemas.microsoft.com/office/powerpoint/2010/main" val="1630112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FC5D51-B2C4-4D85-BA17-DDE108E60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F6442A-2C83-43A1-A5CD-F146115D6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třít</a:t>
            </a:r>
            <a:r>
              <a:rPr lang="cs-CZ" dirty="0"/>
              <a:t>: tra, trouc, trouce/ tře, </a:t>
            </a:r>
            <a:r>
              <a:rPr lang="cs-CZ" dirty="0" err="1"/>
              <a:t>tříc</a:t>
            </a:r>
            <a:r>
              <a:rPr lang="cs-CZ" dirty="0"/>
              <a:t>, </a:t>
            </a:r>
            <a:r>
              <a:rPr lang="cs-CZ" dirty="0" err="1"/>
              <a:t>tříce</a:t>
            </a: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být</a:t>
            </a:r>
            <a:r>
              <a:rPr lang="cs-CZ" dirty="0"/>
              <a:t>: jsa, jsou, jsouce/ byv, byvši, byvše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jmenovat, obětovat, absolvovat, habilitovat, prezentovat, separovat</a:t>
            </a:r>
            <a:r>
              <a:rPr lang="cs-CZ" dirty="0"/>
              <a:t>, … - slovesa obouvidová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vidět</a:t>
            </a:r>
            <a:r>
              <a:rPr lang="cs-CZ" dirty="0"/>
              <a:t> – vida, vidouc, vidouce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jíst</a:t>
            </a:r>
            <a:r>
              <a:rPr lang="cs-CZ" dirty="0"/>
              <a:t> – jeda, jedouc, jedouce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jít</a:t>
            </a:r>
            <a:r>
              <a:rPr lang="cs-CZ" dirty="0"/>
              <a:t> – jda, jdouc, jdouce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dojít</a:t>
            </a:r>
            <a:r>
              <a:rPr lang="cs-CZ" dirty="0"/>
              <a:t> – došed, došedši, došedše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dojet</a:t>
            </a:r>
            <a:r>
              <a:rPr lang="cs-CZ" dirty="0"/>
              <a:t> – dojev, dojevši, </a:t>
            </a:r>
            <a:r>
              <a:rPr lang="cs-CZ" dirty="0" err="1"/>
              <a:t>doojevše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661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B9EC1-4EDE-4C2B-A442-245985882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DCD7D2-C5F9-4DEC-A413-2C10C4780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mizet </a:t>
            </a:r>
            <a:r>
              <a:rPr lang="cs-CZ" dirty="0"/>
              <a:t>– mize, mizíc, mizíce/ mizeje, mizejíc, mizejíce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dokonavá slovesa podle vzoru tiskne</a:t>
            </a:r>
            <a:r>
              <a:rPr lang="cs-CZ" dirty="0"/>
              <a:t> – tvoří dnes přechodník minulý s vkladným -nu- jako slovesa vzoru mine : doběhnuv,…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dokonavá slovesa vzoru začne, pomocný vzor tne</a:t>
            </a:r>
            <a:r>
              <a:rPr lang="cs-CZ" dirty="0"/>
              <a:t> – mají tvary dvojí: zajav, zajavši, zajavše/ zajmuv, zajmuvši, zajmuvše</a:t>
            </a:r>
          </a:p>
        </p:txBody>
      </p:sp>
    </p:spTree>
    <p:extLst>
      <p:ext uri="{BB962C8B-B14F-4D97-AF65-F5344CB8AC3E}">
        <p14:creationId xmlns:p14="http://schemas.microsoft.com/office/powerpoint/2010/main" val="31263511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</TotalTime>
  <Words>707</Words>
  <Application>Microsoft Office PowerPoint</Application>
  <PresentationFormat>Širokoúhlá obrazovka</PresentationFormat>
  <Paragraphs>55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Retrospektiva</vt:lpstr>
      <vt:lpstr>Přechodníky</vt:lpstr>
      <vt:lpstr>Význam učiva, motivace</vt:lpstr>
      <vt:lpstr> </vt:lpstr>
      <vt:lpstr>Předpoklady pro výuku</vt:lpstr>
      <vt:lpstr>Podmínky užití přechodníků</vt:lpstr>
      <vt:lpstr>Algoritmus</vt:lpstr>
      <vt:lpstr> </vt:lpstr>
      <vt:lpstr>Výjimky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Přechodníky</dc:title>
  <dc:creator>Vlastimil Čech</dc:creator>
  <cp:lastModifiedBy>Vlastimil Čech</cp:lastModifiedBy>
  <cp:revision>12</cp:revision>
  <dcterms:created xsi:type="dcterms:W3CDTF">2021-04-22T11:20:29Z</dcterms:created>
  <dcterms:modified xsi:type="dcterms:W3CDTF">2021-04-22T13:16:35Z</dcterms:modified>
</cp:coreProperties>
</file>