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45079-60FF-403A-8021-C08815A93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274102-93BB-4782-AF89-F425FCE08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F3E467-748B-46A2-A369-D7BF0DF1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D1C5-9614-455E-965D-13CA7DF23FE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FB0462-CACA-4CEC-84CF-5B3F4DB2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6D05BC-A64C-4878-88E0-57CA9EC0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EBD-791C-4833-9D7C-FCCC85859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20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9D527-60E2-4EA8-AA76-03CDA0AE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86DBD0E-A537-4916-921E-EE41FDBDD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6DC544-E7E7-4AA7-B98A-37FE73E8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D1C5-9614-455E-965D-13CA7DF23FE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067D01-4979-455B-B02E-09FC8E9F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47B093-C3F2-4C7F-A58D-E99539D0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EBD-791C-4833-9D7C-FCCC85859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91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2E2EF0-1FF5-4FC0-8E08-467CC7E84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D2081A-1510-412E-A6AE-A4B892652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BF00C3-4D09-445E-A03F-32A53798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D1C5-9614-455E-965D-13CA7DF23FE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459616-2026-48FD-B597-FC756ABC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4CC6CC-C63F-4A64-B1BF-FF0CA3F7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EBD-791C-4833-9D7C-FCCC85859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36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B3DC5-B800-49D8-8F9C-F5369436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599A5-E3A7-41C1-8AD3-FB70673C0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028700-0280-47B1-B55D-54A1FD5F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D1C5-9614-455E-965D-13CA7DF23FE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FDE7BB-4426-4508-825C-FB04F8D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8810A-DF9A-4E26-97E7-E9E40856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EBD-791C-4833-9D7C-FCCC85859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00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0EAC1-E3C4-4940-9AF0-B4D6C7FF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13BAD7-D0D4-434E-B766-6A3C694B0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576C43-EEF5-40E6-97D5-BE5AC2B6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D1C5-9614-455E-965D-13CA7DF23FE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5C2397-B0A9-4134-9394-5A43F5A5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ADF672-4F22-4784-B1CA-12EA2430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EBD-791C-4833-9D7C-FCCC85859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1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86B9E-4921-4689-A727-D801051B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64E7D-3473-40CB-8A2C-0ADE42BEC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A0263C-80C7-4AB9-A596-C333B2288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52D3D7-8F72-4185-87DE-C8A91B41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D1C5-9614-455E-965D-13CA7DF23FE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465A34-6571-4F40-96AF-B2DE013E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913D45-C6C8-4752-A082-A3D9399A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EBD-791C-4833-9D7C-FCCC85859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22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70382-F9E2-4A3F-85E0-49038E2B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962913-2BFA-45DF-9215-ADA3CC297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C371B6-CCDC-40FF-A1B7-603EF0ADE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E0D8D3-61DE-4272-BFE7-91528F28B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CDE1D7-2A23-4413-8B6C-722DC3176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D2E2481-D1BC-435C-99D5-0B2DBF89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D1C5-9614-455E-965D-13CA7DF23FE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54901C6-BA62-472C-A3BA-2BCE48A4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3B9E57-D74D-4FB4-AF40-7CCB88AF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EBD-791C-4833-9D7C-FCCC85859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1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ADFD1-17A7-4EDD-9E64-587B3B9F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CA1D7E0-434C-4CF5-B215-BE8CA576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D1C5-9614-455E-965D-13CA7DF23FE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0B572D-C0BB-4A21-A79A-52674123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C51BA6-9B93-4001-85D8-D8FB6A3D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EBD-791C-4833-9D7C-FCCC85859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13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BB45A1-311D-45AE-AAA9-0D03A7CF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D1C5-9614-455E-965D-13CA7DF23FE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33F5D7-4AC5-4092-B4CF-9861ABC0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0F1D1A-C120-4D4D-801C-A8EE55A1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EBD-791C-4833-9D7C-FCCC85859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11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A2BBD-1768-4A24-BFE5-341D59E6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98F59C-1901-49D5-B67E-14C3EFA2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6304B7-6B28-4949-926C-DA8459A75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279446-298F-46B0-97CC-05375DF7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D1C5-9614-455E-965D-13CA7DF23FE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42A684-B85E-4002-B6F9-DF2D97E1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F884C2-D46A-48FE-AFBE-56BE5524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EBD-791C-4833-9D7C-FCCC85859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4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9AE3C-342D-4FF4-98F7-A139F76D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36A6F67-80CD-4E89-9A56-335D40CFA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D378D9-46D3-4E38-AE82-00E1AD0B1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C27FB2-B4E3-4EA3-85D6-47087695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D1C5-9614-455E-965D-13CA7DF23FE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98D295-B8EF-4DCB-8E5E-35CC3074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288CBA-D49D-4D7E-9F93-43B593B0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EBD-791C-4833-9D7C-FCCC85859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01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8C855EE-A100-44F5-8D4B-07AD6058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693080-572D-41BB-A1B7-4947C81A2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05DF3E-9760-4B4D-B572-1CBE2E09C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D1C5-9614-455E-965D-13CA7DF23FE1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5700E7-1F77-414A-8994-951543931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5A3D33-1F9E-438C-8B49-AC7C81707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0EBD-791C-4833-9D7C-FCCC85859A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48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atro, interiér, zeď, strop&#10;&#10;Popis byl vytvořen automaticky">
            <a:extLst>
              <a:ext uri="{FF2B5EF4-FFF2-40B4-BE49-F238E27FC236}">
                <a16:creationId xmlns:a16="http://schemas.microsoft.com/office/drawing/2014/main" id="{848DDFAA-FEAC-4B12-8AC8-3C4C98D7E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0FC156-00BF-47B4-BE0E-2487F6191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cs-CZ" sz="5600"/>
              <a:t>Výtvarné umění v brněnských galeriích a muzeích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1FA007-F94D-40AC-B729-E97DB6F02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cs-CZ"/>
              <a:t>Výtvarná kultura Brna II</a:t>
            </a:r>
          </a:p>
        </p:txBody>
      </p:sp>
    </p:spTree>
    <p:extLst>
      <p:ext uri="{BB962C8B-B14F-4D97-AF65-F5344CB8AC3E}">
        <p14:creationId xmlns:p14="http://schemas.microsoft.com/office/powerpoint/2010/main" val="1721731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521CAC-6F41-4243-9F9D-EFA323CC6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r="28174" b="1"/>
          <a:stretch/>
        </p:blipFill>
        <p:spPr>
          <a:xfrm>
            <a:off x="7147211" y="239905"/>
            <a:ext cx="4740918" cy="637818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192A64C-6490-40EC-A49F-03C7FEAA2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7" y="1282986"/>
            <a:ext cx="6071141" cy="429202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8EDAC6B-E9BB-4F85-8EDC-FEA47D8F28E0}"/>
              </a:ext>
            </a:extLst>
          </p:cNvPr>
          <p:cNvSpPr txBox="1"/>
          <p:nvPr/>
        </p:nvSpPr>
        <p:spPr>
          <a:xfrm>
            <a:off x="1639460" y="1098320"/>
            <a:ext cx="2684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Galerie a kavárna </a:t>
            </a:r>
            <a:r>
              <a:rPr lang="cs-CZ" sz="1800" dirty="0" err="1"/>
              <a:t>Industra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05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3E8E0A-076C-4207-9359-DABC6195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Vzpomínka na zaniklé galerie</a:t>
            </a:r>
          </a:p>
        </p:txBody>
      </p:sp>
      <p:pic>
        <p:nvPicPr>
          <p:cNvPr id="7" name="Obrázek 6" descr="Obsah obrázku strop, interiér, zeď, patro&#10;&#10;Popis byl vytvořen automaticky">
            <a:extLst>
              <a:ext uri="{FF2B5EF4-FFF2-40B4-BE49-F238E27FC236}">
                <a16:creationId xmlns:a16="http://schemas.microsoft.com/office/drawing/2014/main" id="{CE1FB2A8-6940-4BD3-B95D-EA1584ECD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36805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5" name="Obrázek 4" descr="Obsah obrázku text, budova, exteriér, ulice&#10;&#10;Popis byl vytvořen automaticky">
            <a:extLst>
              <a:ext uri="{FF2B5EF4-FFF2-40B4-BE49-F238E27FC236}">
                <a16:creationId xmlns:a16="http://schemas.microsoft.com/office/drawing/2014/main" id="{0BBDF311-5729-4715-B952-5E9E76223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1" r="1" b="19520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9" name="Obrázek 8" descr="Obsah obrázku patro, interiér, zeď, stojící&#10;&#10;Popis byl vytvořen automaticky">
            <a:extLst>
              <a:ext uri="{FF2B5EF4-FFF2-40B4-BE49-F238E27FC236}">
                <a16:creationId xmlns:a16="http://schemas.microsoft.com/office/drawing/2014/main" id="{3A06CB5D-057A-4722-96FE-CF5D3500F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5" r="1" b="13406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7CE70E-6009-4085-848D-109A61C2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r>
              <a:rPr lang="cs-CZ" sz="2000" dirty="0" err="1"/>
              <a:t>Ars</a:t>
            </a:r>
            <a:r>
              <a:rPr lang="cs-CZ" sz="2000" dirty="0"/>
              <a:t> (Veselá 39)</a:t>
            </a:r>
          </a:p>
          <a:p>
            <a:r>
              <a:rPr lang="cs-CZ" sz="2000" dirty="0"/>
              <a:t>Aspekt (Údolní 13, dole foto z výstavy M. Gabriela)</a:t>
            </a:r>
          </a:p>
          <a:p>
            <a:r>
              <a:rPr lang="cs-CZ" sz="2000" dirty="0"/>
              <a:t>Galerie Brno (Veselá 14)</a:t>
            </a:r>
          </a:p>
          <a:p>
            <a:r>
              <a:rPr lang="cs-CZ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1715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0D6772-5550-42D5-B8BC-CDE2836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B0DD1-0F30-4B7E-A6DC-3DDA7D5B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text, zeď, interiér, místnost&#10;&#10;Popis byl vytvořen automaticky">
            <a:extLst>
              <a:ext uri="{FF2B5EF4-FFF2-40B4-BE49-F238E27FC236}">
                <a16:creationId xmlns:a16="http://schemas.microsoft.com/office/drawing/2014/main" id="{9185B976-1BA0-4FE6-BBB5-1179C9DA3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 b="2342"/>
          <a:stretch/>
        </p:blipFill>
        <p:spPr>
          <a:xfrm>
            <a:off x="-182880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ACD330-A6A0-4CE7-81BF-B57F16EC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60" y="1958952"/>
            <a:ext cx="4155825" cy="4072044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Další možnosti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8DC390-363C-413A-9BE8-0D65D68C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203" y="1958952"/>
            <a:ext cx="6295700" cy="4072044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Muzea: Moravské zemské (též Památník Leoše Janáčka, viz foto), Diecézní, romské kultury, Technické…</a:t>
            </a:r>
          </a:p>
          <a:p>
            <a:r>
              <a:rPr lang="cs-CZ" sz="2000" dirty="0">
                <a:solidFill>
                  <a:srgbClr val="FFFFFF"/>
                </a:solidFill>
              </a:rPr>
              <a:t>Knihovny a další kulturní instituce, úřady městských částí</a:t>
            </a:r>
          </a:p>
          <a:p>
            <a:r>
              <a:rPr lang="cs-CZ" sz="2000" dirty="0">
                <a:solidFill>
                  <a:srgbClr val="FFFFFF"/>
                </a:solidFill>
              </a:rPr>
              <a:t>Křížová chodba Nové radnice (magistrát)</a:t>
            </a:r>
          </a:p>
          <a:p>
            <a:r>
              <a:rPr lang="cs-CZ" sz="2000" dirty="0">
                <a:solidFill>
                  <a:srgbClr val="FFFFFF"/>
                </a:solidFill>
              </a:rPr>
              <a:t>Galerie vysokých škol, např. Pitevna</a:t>
            </a:r>
          </a:p>
          <a:p>
            <a:r>
              <a:rPr lang="cs-CZ" sz="2000" dirty="0">
                <a:solidFill>
                  <a:srgbClr val="FFFFFF"/>
                </a:solidFill>
              </a:rPr>
              <a:t>Soukromé prodejní galerie</a:t>
            </a:r>
          </a:p>
          <a:p>
            <a:r>
              <a:rPr lang="cs-CZ" sz="2000" dirty="0">
                <a:solidFill>
                  <a:srgbClr val="FFFFFF"/>
                </a:solidFill>
              </a:rPr>
              <a:t>Další soukromé galerie, např. Art </a:t>
            </a:r>
            <a:r>
              <a:rPr lang="cs-CZ" sz="2000" dirty="0" err="1">
                <a:solidFill>
                  <a:srgbClr val="FFFFFF"/>
                </a:solidFill>
              </a:rPr>
              <a:t>Gallery</a:t>
            </a:r>
            <a:r>
              <a:rPr lang="cs-CZ" sz="2000" dirty="0">
                <a:solidFill>
                  <a:srgbClr val="FFFFFF"/>
                </a:solidFill>
              </a:rPr>
              <a:t> (Veveří 8)</a:t>
            </a:r>
          </a:p>
          <a:p>
            <a:r>
              <a:rPr lang="cs-CZ" sz="2000" dirty="0">
                <a:solidFill>
                  <a:srgbClr val="FFFFFF"/>
                </a:solidFill>
              </a:rPr>
              <a:t>Galerijní minimalismus: Umakart</a:t>
            </a:r>
          </a:p>
        </p:txBody>
      </p:sp>
    </p:spTree>
    <p:extLst>
      <p:ext uri="{BB962C8B-B14F-4D97-AF65-F5344CB8AC3E}">
        <p14:creationId xmlns:p14="http://schemas.microsoft.com/office/powerpoint/2010/main" val="9695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rázek 6" descr="Obsah obrázku text, exteriér, silnice, osoba&#10;&#10;Popis byl vytvořen automaticky">
            <a:extLst>
              <a:ext uri="{FF2B5EF4-FFF2-40B4-BE49-F238E27FC236}">
                <a16:creationId xmlns:a16="http://schemas.microsoft.com/office/drawing/2014/main" id="{9396AA6F-570B-47A9-A5D1-CF7994B90D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r="6953" b="-1"/>
          <a:stretch/>
        </p:blipFill>
        <p:spPr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text, obchod&#10;&#10;Popis byl vytvořen automaticky">
            <a:extLst>
              <a:ext uri="{FF2B5EF4-FFF2-40B4-BE49-F238E27FC236}">
                <a16:creationId xmlns:a16="http://schemas.microsoft.com/office/drawing/2014/main" id="{55A12E9B-5E4F-4CD4-8AA0-8D6D92FBC6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r="11567" b="1"/>
          <a:stretch/>
        </p:blipFill>
        <p:spPr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12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D296E-D188-49AA-B678-96A1073C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97" y="1657343"/>
            <a:ext cx="5144589" cy="1325563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„Městská galerie pod širým nebem“ na Cejlu a v okolí</a:t>
            </a:r>
            <a:br>
              <a:rPr lang="cs-CZ" sz="3600" dirty="0"/>
            </a:br>
            <a:r>
              <a:rPr lang="cs-CZ" sz="1600" dirty="0">
                <a:solidFill>
                  <a:schemeClr val="bg1"/>
                </a:solidFill>
              </a:rPr>
              <a:t>-</a:t>
            </a:r>
            <a:br>
              <a:rPr lang="cs-CZ" sz="3600" dirty="0"/>
            </a:br>
            <a:r>
              <a:rPr lang="cs-CZ" sz="2800" dirty="0"/>
              <a:t>První čtyři nástěnné malby z r. 2020 zde foto: Fr. Skála, </a:t>
            </a:r>
            <a:r>
              <a:rPr lang="cs-CZ" sz="2800" i="1" dirty="0"/>
              <a:t>Osudové ohlédnutí</a:t>
            </a:r>
            <a:br>
              <a:rPr lang="cs-CZ" sz="2800" i="1" dirty="0"/>
            </a:br>
            <a:r>
              <a:rPr lang="cs-CZ" sz="2800" dirty="0"/>
              <a:t>na štítové zdi Úrazové nemocnice</a:t>
            </a:r>
          </a:p>
        </p:txBody>
      </p:sp>
      <p:pic>
        <p:nvPicPr>
          <p:cNvPr id="4" name="Obrázek 3" descr="Obsah obrázku text, budova, exteriér&#10;&#10;Popis byl vytvořen automaticky">
            <a:extLst>
              <a:ext uri="{FF2B5EF4-FFF2-40B4-BE49-F238E27FC236}">
                <a16:creationId xmlns:a16="http://schemas.microsoft.com/office/drawing/2014/main" id="{8B949B41-EB13-451B-98E5-E9FDB25AC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67" y="1"/>
            <a:ext cx="4575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1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bloha, exteriér, budova, silnice&#10;&#10;Popis byl vytvořen automaticky">
            <a:extLst>
              <a:ext uri="{FF2B5EF4-FFF2-40B4-BE49-F238E27FC236}">
                <a16:creationId xmlns:a16="http://schemas.microsoft.com/office/drawing/2014/main" id="{4464D457-77BF-4DF3-9B73-015BC59C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2" r="-1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5C6C1C-3AE3-49C8-AE02-AE48CBB9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Moravská galerie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21020-FEAB-4A34-8D94-367DBB6D8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Františkovo (Moravské muzeum) založeno 1818</a:t>
            </a:r>
          </a:p>
          <a:p>
            <a:r>
              <a:rPr lang="cs-CZ" altLang="cs-CZ" sz="2000" dirty="0">
                <a:solidFill>
                  <a:srgbClr val="FFFFFF"/>
                </a:solidFill>
              </a:rPr>
              <a:t>Uměleckoprůmyslové muzeum založeno 1873</a:t>
            </a:r>
          </a:p>
          <a:p>
            <a:r>
              <a:rPr lang="cs-CZ" sz="2000" dirty="0">
                <a:solidFill>
                  <a:srgbClr val="FFFFFF"/>
                </a:solidFill>
              </a:rPr>
              <a:t>Moravská galerie založena 1961</a:t>
            </a:r>
          </a:p>
          <a:p>
            <a:r>
              <a:rPr lang="cs-CZ" sz="2000" dirty="0" err="1">
                <a:solidFill>
                  <a:srgbClr val="FFFFFF"/>
                </a:solidFill>
              </a:rPr>
              <a:t>Umprum</a:t>
            </a:r>
            <a:r>
              <a:rPr lang="cs-CZ" sz="2000" dirty="0">
                <a:solidFill>
                  <a:srgbClr val="FFFFFF"/>
                </a:solidFill>
              </a:rPr>
              <a:t>, Místodržitelský palác, Pražákův palác</a:t>
            </a:r>
          </a:p>
          <a:p>
            <a:r>
              <a:rPr lang="cs-CZ" sz="2000" dirty="0">
                <a:solidFill>
                  <a:srgbClr val="FFFFFF"/>
                </a:solidFill>
              </a:rPr>
              <a:t>Spravuje Jurkovičovu vilu a dům Josefa Hoffmanna v Brtnici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A85828-FDD5-4FFF-AB8E-F8885C398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4" r="1" b="1905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304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text, noviny&#10;&#10;Popis byl vytvořen automaticky">
            <a:extLst>
              <a:ext uri="{FF2B5EF4-FFF2-40B4-BE49-F238E27FC236}">
                <a16:creationId xmlns:a16="http://schemas.microsoft.com/office/drawing/2014/main" id="{8CE4DC8C-57FF-4AD7-B3BC-3340C3DCC6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0572E79-D903-4DA0-83F4-6BCB29D53A98}"/>
              </a:ext>
            </a:extLst>
          </p:cNvPr>
          <p:cNvSpPr txBox="1"/>
          <p:nvPr/>
        </p:nvSpPr>
        <p:spPr>
          <a:xfrm>
            <a:off x="377364" y="1059320"/>
            <a:ext cx="22674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Bienále grafického designu bylo založeno 1963, první proběhlo 1964. Jeho 29. ročník je z r. 2020 odložen na r. 2022.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2178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AE2208-0C93-4BE4-A1B9-865E9F4C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Muzeum města Brna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9E8376-7DD6-43BB-85B7-35C036907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2589"/>
            <a:ext cx="3888527" cy="3694373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Založeno 1896 (</a:t>
            </a:r>
            <a:r>
              <a:rPr lang="cs-CZ" sz="2000" dirty="0" err="1"/>
              <a:t>Gomperzova</a:t>
            </a:r>
            <a:r>
              <a:rPr lang="cs-CZ" sz="2000" dirty="0"/>
              <a:t> galerie), 1900</a:t>
            </a:r>
          </a:p>
          <a:p>
            <a:r>
              <a:rPr lang="cs-CZ" sz="2000" dirty="0"/>
              <a:t>Otevřeno 1904 (Nová radnice, Městský dvůr)</a:t>
            </a:r>
          </a:p>
          <a:p>
            <a:r>
              <a:rPr lang="cs-CZ" sz="2000" dirty="0"/>
              <a:t>Sídlo na Špilberku od 1960</a:t>
            </a:r>
          </a:p>
          <a:p>
            <a:r>
              <a:rPr lang="cs-CZ" sz="2000" dirty="0"/>
              <a:t>Měnínská brána</a:t>
            </a:r>
          </a:p>
          <a:p>
            <a:r>
              <a:rPr lang="cs-CZ" sz="2000" dirty="0"/>
              <a:t>Spravuje vilu Tugendhat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1800" dirty="0"/>
              <a:t>Foto: pohled do stálé expozice malířství a sochařství v Brně</a:t>
            </a:r>
            <a:r>
              <a:rPr lang="cs-CZ" sz="1800" i="1" dirty="0"/>
              <a:t>, Od renesanci po modernu </a:t>
            </a:r>
            <a:r>
              <a:rPr lang="cs-CZ" sz="1800" dirty="0"/>
              <a:t>a </a:t>
            </a:r>
            <a:r>
              <a:rPr lang="cs-CZ" sz="1800" i="1" dirty="0"/>
              <a:t>Od moderny po současnost</a:t>
            </a:r>
          </a:p>
        </p:txBody>
      </p:sp>
      <p:pic>
        <p:nvPicPr>
          <p:cNvPr id="5" name="Obrázek 4" descr="Obsah obrázku interiér, zeď, patro, zdobené&#10;&#10;Popis byl vytvořen automaticky">
            <a:extLst>
              <a:ext uri="{FF2B5EF4-FFF2-40B4-BE49-F238E27FC236}">
                <a16:creationId xmlns:a16="http://schemas.microsoft.com/office/drawing/2014/main" id="{574702D2-C821-44FC-A06E-C0948A669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r="9579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Obrázek 6" descr="Obsah obrázku patro&#10;&#10;Popis byl vytvořen automaticky">
            <a:extLst>
              <a:ext uri="{FF2B5EF4-FFF2-40B4-BE49-F238E27FC236}">
                <a16:creationId xmlns:a16="http://schemas.microsoft.com/office/drawing/2014/main" id="{54FF7A70-894B-40A5-BD13-C0682E845F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r="2" b="2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288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interiér, patro&#10;&#10;Popis byl vytvořen automaticky">
            <a:extLst>
              <a:ext uri="{FF2B5EF4-FFF2-40B4-BE49-F238E27FC236}">
                <a16:creationId xmlns:a16="http://schemas.microsoft.com/office/drawing/2014/main" id="{2C64BAD6-0E9B-4C16-B1F9-A012E5603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6720"/>
          <a:stretch/>
        </p:blipFill>
        <p:spPr>
          <a:xfrm>
            <a:off x="0" y="0"/>
            <a:ext cx="8450297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F458CAC-BE99-4A57-BA38-0C917E35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60" y="237292"/>
            <a:ext cx="5251316" cy="162763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Dům umění města Brna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63BCD9-F91D-4E12-8FC1-F458A63F9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102219"/>
            <a:ext cx="3603170" cy="395717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Založen 1945</a:t>
            </a:r>
          </a:p>
          <a:p>
            <a:r>
              <a:rPr lang="cs-CZ" altLang="cs-CZ" sz="2000" dirty="0">
                <a:solidFill>
                  <a:srgbClr val="FFFFFF"/>
                </a:solidFill>
              </a:rPr>
              <a:t>Jubilejní dům umělců otevřen 1911</a:t>
            </a:r>
          </a:p>
          <a:p>
            <a:r>
              <a:rPr lang="cs-CZ" sz="2000" dirty="0">
                <a:solidFill>
                  <a:srgbClr val="FFFFFF"/>
                </a:solidFill>
              </a:rPr>
              <a:t>1958 přibyly výstavní prostory v Domě pánů z Kunštátu</a:t>
            </a:r>
          </a:p>
        </p:txBody>
      </p:sp>
      <p:pic>
        <p:nvPicPr>
          <p:cNvPr id="5" name="Obrázek 4" descr="Obsah obrázku exteriér, strom, obloha, budova&#10;&#10;Popis byl vytvořen automaticky">
            <a:extLst>
              <a:ext uri="{FF2B5EF4-FFF2-40B4-BE49-F238E27FC236}">
                <a16:creationId xmlns:a16="http://schemas.microsoft.com/office/drawing/2014/main" id="{CE3E06D9-7171-49F9-9BB6-7E1E3E58B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r="23989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433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FA3762-E86D-4E0F-A8B8-D67B70F5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cs-CZ" sz="3400" dirty="0">
                <a:solidFill>
                  <a:srgbClr val="FF0000"/>
                </a:solidFill>
              </a:rPr>
              <a:t>Galerie Turistického informačního centra (TIC)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4EFA8-1F0B-4D60-A64C-E61CA3E83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cs-CZ" sz="2000" dirty="0"/>
              <a:t>Galerie mladých</a:t>
            </a:r>
          </a:p>
          <a:p>
            <a:r>
              <a:rPr lang="cs-CZ" sz="2000" dirty="0"/>
              <a:t>Galerie U dobrého pastýře</a:t>
            </a:r>
          </a:p>
          <a:p>
            <a:r>
              <a:rPr lang="cs-CZ" sz="2000" dirty="0"/>
              <a:t>Galerie Kontext</a:t>
            </a:r>
          </a:p>
        </p:txBody>
      </p:sp>
      <p:pic>
        <p:nvPicPr>
          <p:cNvPr id="5" name="Obrázek 4" descr="Obsah obrázku budova, exteriér, scéna, směr&#10;&#10;Popis byl vytvořen automaticky">
            <a:extLst>
              <a:ext uri="{FF2B5EF4-FFF2-40B4-BE49-F238E27FC236}">
                <a16:creationId xmlns:a16="http://schemas.microsoft.com/office/drawing/2014/main" id="{700AC837-F0B6-4B60-ACDF-E3592B7A1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 r="-1" b="2135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4BCDFD-4837-4152-B762-153A32F921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8" b="11058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691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budova, exteriér, obloha, silnice&#10;&#10;Popis byl vytvořen automaticky">
            <a:extLst>
              <a:ext uri="{FF2B5EF4-FFF2-40B4-BE49-F238E27FC236}">
                <a16:creationId xmlns:a16="http://schemas.microsoft.com/office/drawing/2014/main" id="{8F85F164-F4D0-4639-936E-58CD7D19A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6" b="400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1EBC9F-5152-4446-8757-7B2F9F0A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Fait </a:t>
            </a:r>
            <a:r>
              <a:rPr lang="cs-CZ" dirty="0" err="1">
                <a:solidFill>
                  <a:srgbClr val="FF0000"/>
                </a:solidFill>
              </a:rPr>
              <a:t>Gallery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C0804-E3A2-4BA1-BCD3-2A03F4165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647825"/>
          </a:xfrm>
        </p:spPr>
        <p:txBody>
          <a:bodyPr>
            <a:normAutofit/>
          </a:bodyPr>
          <a:lstStyle/>
          <a:p>
            <a:r>
              <a:rPr lang="cs-CZ" sz="1700" dirty="0"/>
              <a:t>Sběratel umění Igor Fait</a:t>
            </a:r>
          </a:p>
          <a:p>
            <a:r>
              <a:rPr lang="cs-CZ" sz="1700" dirty="0"/>
              <a:t>Založena 2012, původně sídlila v areálu VUT v Králově Poli</a:t>
            </a:r>
          </a:p>
          <a:p>
            <a:r>
              <a:rPr lang="cs-CZ" sz="1700" dirty="0"/>
              <a:t>Od 2016 ve Vaňkovce, kde vystřídala </a:t>
            </a:r>
            <a:r>
              <a:rPr lang="cs-CZ" sz="1700" dirty="0" err="1"/>
              <a:t>Wanieck</a:t>
            </a:r>
            <a:r>
              <a:rPr lang="cs-CZ" sz="1700" dirty="0"/>
              <a:t> </a:t>
            </a:r>
            <a:r>
              <a:rPr lang="cs-CZ" sz="1700" dirty="0" err="1"/>
              <a:t>Gallery</a:t>
            </a:r>
            <a:endParaRPr lang="cs-CZ" sz="1700" dirty="0"/>
          </a:p>
          <a:p>
            <a:r>
              <a:rPr lang="cs-CZ" sz="1700" dirty="0"/>
              <a:t>Tři výstavní prostory v bývalé průmyslové hale</a:t>
            </a:r>
          </a:p>
        </p:txBody>
      </p:sp>
    </p:spTree>
    <p:extLst>
      <p:ext uri="{BB962C8B-B14F-4D97-AF65-F5344CB8AC3E}">
        <p14:creationId xmlns:p14="http://schemas.microsoft.com/office/powerpoint/2010/main" val="327269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ázek 4" descr="Obsah obrázku interiér, několik&#10;&#10;Popis byl vytvořen automaticky">
            <a:extLst>
              <a:ext uri="{FF2B5EF4-FFF2-40B4-BE49-F238E27FC236}">
                <a16:creationId xmlns:a16="http://schemas.microsoft.com/office/drawing/2014/main" id="{CBF9D5BB-8856-4412-84EF-D52F39B62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r="26829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Obrázek 2" descr="Obsah obrázku text, sklad&#10;&#10;Popis byl vytvořen automaticky">
            <a:extLst>
              <a:ext uri="{FF2B5EF4-FFF2-40B4-BE49-F238E27FC236}">
                <a16:creationId xmlns:a16="http://schemas.microsoft.com/office/drawing/2014/main" id="{3304D7B0-99C8-47D5-A3D1-F64F1C99C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23406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4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A2F211-5A41-4108-B770-F643FBC6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3700" dirty="0">
                <a:solidFill>
                  <a:srgbClr val="FF0000"/>
                </a:solidFill>
              </a:rPr>
              <a:t>Další galerie v </a:t>
            </a:r>
            <a:r>
              <a:rPr lang="cs-CZ" sz="3700" dirty="0" err="1">
                <a:solidFill>
                  <a:srgbClr val="FF0000"/>
                </a:solidFill>
              </a:rPr>
              <a:t>bý-valých</a:t>
            </a:r>
            <a:r>
              <a:rPr lang="cs-CZ" sz="3700" dirty="0">
                <a:solidFill>
                  <a:srgbClr val="FF0000"/>
                </a:solidFill>
              </a:rPr>
              <a:t> </a:t>
            </a:r>
            <a:r>
              <a:rPr lang="cs-CZ" sz="3700" dirty="0" err="1">
                <a:solidFill>
                  <a:srgbClr val="FF0000"/>
                </a:solidFill>
              </a:rPr>
              <a:t>průmys-lových</a:t>
            </a:r>
            <a:r>
              <a:rPr lang="cs-CZ" sz="3700" dirty="0">
                <a:solidFill>
                  <a:srgbClr val="FF0000"/>
                </a:solidFill>
              </a:rPr>
              <a:t> objektech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2C496D-0D3F-46DE-8FD1-4ADE1060D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cs-CZ" sz="2000" dirty="0" err="1"/>
              <a:t>Industra</a:t>
            </a:r>
            <a:r>
              <a:rPr lang="cs-CZ" sz="2000" dirty="0"/>
              <a:t> (v areálu mrazíren Rover)</a:t>
            </a:r>
          </a:p>
          <a:p>
            <a:r>
              <a:rPr lang="cs-CZ" sz="2000" dirty="0"/>
              <a:t>Artikle (poblíž, Masná 9) </a:t>
            </a:r>
          </a:p>
        </p:txBody>
      </p:sp>
      <p:pic>
        <p:nvPicPr>
          <p:cNvPr id="5" name="Obrázek 4" descr="Obsah obrázku text, budova, exteriér, obchod&#10;&#10;Popis byl vytvořen automaticky">
            <a:extLst>
              <a:ext uri="{FF2B5EF4-FFF2-40B4-BE49-F238E27FC236}">
                <a16:creationId xmlns:a16="http://schemas.microsoft.com/office/drawing/2014/main" id="{E4D5DBEB-78ED-4062-B725-8863EDFCE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r="16224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21239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343</Words>
  <Application>Microsoft Office PowerPoint</Application>
  <PresentationFormat>Širokoúhlá obrazovka</PresentationFormat>
  <Paragraphs>48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Meiryo</vt:lpstr>
      <vt:lpstr>Arial</vt:lpstr>
      <vt:lpstr>Calibri</vt:lpstr>
      <vt:lpstr>Calibri Light</vt:lpstr>
      <vt:lpstr>Motiv Office</vt:lpstr>
      <vt:lpstr>Výtvarné umění v brněnských galeriích a muzeích</vt:lpstr>
      <vt:lpstr>Moravská galerie</vt:lpstr>
      <vt:lpstr>Prezentace aplikace PowerPoint</vt:lpstr>
      <vt:lpstr>Muzeum města Brna</vt:lpstr>
      <vt:lpstr>Dům umění města Brna</vt:lpstr>
      <vt:lpstr>Galerie Turistického informačního centra (TIC)</vt:lpstr>
      <vt:lpstr>Fait Gallery</vt:lpstr>
      <vt:lpstr>Prezentace aplikace PowerPoint</vt:lpstr>
      <vt:lpstr>Další galerie v bý-valých průmys-lových objektech</vt:lpstr>
      <vt:lpstr>Prezentace aplikace PowerPoint</vt:lpstr>
      <vt:lpstr>Vzpomínka na zaniklé galerie</vt:lpstr>
      <vt:lpstr>Další možnosti</vt:lpstr>
      <vt:lpstr>Prezentace aplikace PowerPoint</vt:lpstr>
      <vt:lpstr>„Městská galerie pod širým nebem“ na Cejlu a v okolí - První čtyři nástěnné malby z r. 2020 zde foto: Fr. Skála, Osudové ohlédnutí na štítové zdi Úrazové nemocnice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Výtvarné umění v brněnských galeriích a muzeích</dc:title>
  <dc:creator>Aleš Filip</dc:creator>
  <cp:lastModifiedBy>Aleš Filip</cp:lastModifiedBy>
  <cp:revision>11</cp:revision>
  <dcterms:created xsi:type="dcterms:W3CDTF">2021-03-18T11:31:04Z</dcterms:created>
  <dcterms:modified xsi:type="dcterms:W3CDTF">2021-03-25T16:35:15Z</dcterms:modified>
</cp:coreProperties>
</file>