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 b="def" i="def"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선"/>
          <p:cNvSpPr/>
          <p:nvPr/>
        </p:nvSpPr>
        <p:spPr>
          <a:xfrm>
            <a:off x="1066800" y="6680200"/>
            <a:ext cx="22252676" cy="182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</a:p>
        </p:txBody>
      </p:sp>
      <p:sp>
        <p:nvSpPr>
          <p:cNvPr id="13" name="제목 텍스트"/>
          <p:cNvSpPr txBox="1"/>
          <p:nvPr>
            <p:ph type="title"/>
          </p:nvPr>
        </p:nvSpPr>
        <p:spPr>
          <a:xfrm>
            <a:off x="1066800" y="1854200"/>
            <a:ext cx="22237700" cy="4470400"/>
          </a:xfrm>
          <a:prstGeom prst="rect">
            <a:avLst/>
          </a:prstGeom>
        </p:spPr>
        <p:txBody>
          <a:bodyPr/>
          <a:lstStyle/>
          <a:p>
            <a:pPr/>
            <a:r>
              <a:t>제목 텍스트</a:t>
            </a:r>
          </a:p>
        </p:txBody>
      </p:sp>
      <p:sp>
        <p:nvSpPr>
          <p:cNvPr id="14" name="본문 첫 번째 줄…"/>
          <p:cNvSpPr txBox="1"/>
          <p:nvPr>
            <p:ph type="body" sz="quarter" idx="1"/>
          </p:nvPr>
        </p:nvSpPr>
        <p:spPr>
          <a:xfrm>
            <a:off x="1066800" y="7048500"/>
            <a:ext cx="22237700" cy="1435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5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647700">
              <a:spcBef>
                <a:spcPts val="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2" name="“여기에 인용을 입력하십시오.”"/>
          <p:cNvSpPr txBox="1"/>
          <p:nvPr>
            <p:ph type="body" sz="quarter" idx="22"/>
          </p:nvPr>
        </p:nvSpPr>
        <p:spPr>
          <a:xfrm>
            <a:off x="2387600" y="6030926"/>
            <a:ext cx="19621500" cy="1006448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647700">
              <a:spcBef>
                <a:spcPts val="3400"/>
              </a:spcBef>
              <a:buSzTx/>
              <a:buFontTx/>
              <a:buNone/>
              <a:defRPr sz="5600"/>
            </a:lvl1pPr>
          </a:lstStyle>
          <a:p>
            <a:pPr/>
            <a:r>
              <a:t>“여기에 인용을 입력하십시오.”</a:t>
            </a:r>
          </a:p>
        </p:txBody>
      </p:sp>
      <p:sp>
        <p:nvSpPr>
          <p:cNvPr id="103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이미지"/>
          <p:cNvSpPr/>
          <p:nvPr>
            <p:ph type="pic" idx="21"/>
          </p:nvPr>
        </p:nvSpPr>
        <p:spPr>
          <a:xfrm>
            <a:off x="-12700" y="-25400"/>
            <a:ext cx="24384000" cy="177743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1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선"/>
          <p:cNvSpPr/>
          <p:nvPr/>
        </p:nvSpPr>
        <p:spPr>
          <a:xfrm>
            <a:off x="14147800" y="11214100"/>
            <a:ext cx="0" cy="200043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</a:p>
        </p:txBody>
      </p:sp>
      <p:sp>
        <p:nvSpPr>
          <p:cNvPr id="23" name="이미지"/>
          <p:cNvSpPr/>
          <p:nvPr>
            <p:ph type="pic" idx="21"/>
          </p:nvPr>
        </p:nvSpPr>
        <p:spPr>
          <a:xfrm>
            <a:off x="-88900" y="-38100"/>
            <a:ext cx="35966400" cy="21882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4" name="제목 텍스트"/>
          <p:cNvSpPr txBox="1"/>
          <p:nvPr>
            <p:ph type="title"/>
          </p:nvPr>
        </p:nvSpPr>
        <p:spPr>
          <a:xfrm>
            <a:off x="2641600" y="10947400"/>
            <a:ext cx="10858500" cy="23876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/>
            <a:r>
              <a:t>제목 텍스트</a:t>
            </a:r>
          </a:p>
        </p:txBody>
      </p:sp>
      <p:sp>
        <p:nvSpPr>
          <p:cNvPr id="25" name="본문 첫 번째 줄…"/>
          <p:cNvSpPr txBox="1"/>
          <p:nvPr>
            <p:ph type="body" sz="quarter" idx="1"/>
          </p:nvPr>
        </p:nvSpPr>
        <p:spPr>
          <a:xfrm>
            <a:off x="14719300" y="11938000"/>
            <a:ext cx="9283700" cy="711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6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제목 텍스트"/>
          <p:cNvSpPr txBox="1"/>
          <p:nvPr>
            <p:ph type="title"/>
          </p:nvPr>
        </p:nvSpPr>
        <p:spPr>
          <a:xfrm>
            <a:off x="1066800" y="4622800"/>
            <a:ext cx="22237700" cy="4470400"/>
          </a:xfrm>
          <a:prstGeom prst="rect">
            <a:avLst/>
          </a:prstGeom>
        </p:spPr>
        <p:txBody>
          <a:bodyPr anchor="ctr"/>
          <a:lstStyle/>
          <a:p>
            <a:pPr/>
            <a:r>
              <a:t>제목 텍스트</a:t>
            </a:r>
          </a:p>
        </p:txBody>
      </p:sp>
      <p:sp>
        <p:nvSpPr>
          <p:cNvPr id="34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선"/>
          <p:cNvSpPr/>
          <p:nvPr/>
        </p:nvSpPr>
        <p:spPr>
          <a:xfrm>
            <a:off x="1066800" y="6845300"/>
            <a:ext cx="10002141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</a:p>
        </p:txBody>
      </p:sp>
      <p:sp>
        <p:nvSpPr>
          <p:cNvPr id="42" name="이미지"/>
          <p:cNvSpPr/>
          <p:nvPr>
            <p:ph type="pic" idx="21"/>
          </p:nvPr>
        </p:nvSpPr>
        <p:spPr>
          <a:xfrm>
            <a:off x="9867900" y="-12700"/>
            <a:ext cx="20929600" cy="13982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" name="제목 텍스트"/>
          <p:cNvSpPr txBox="1"/>
          <p:nvPr>
            <p:ph type="title"/>
          </p:nvPr>
        </p:nvSpPr>
        <p:spPr>
          <a:xfrm>
            <a:off x="1066800" y="2019300"/>
            <a:ext cx="10007600" cy="4470400"/>
          </a:xfrm>
          <a:prstGeom prst="rect">
            <a:avLst/>
          </a:prstGeom>
        </p:spPr>
        <p:txBody>
          <a:bodyPr/>
          <a:lstStyle/>
          <a:p>
            <a:pPr/>
            <a:r>
              <a:t>제목 텍스트</a:t>
            </a:r>
          </a:p>
        </p:txBody>
      </p:sp>
      <p:sp>
        <p:nvSpPr>
          <p:cNvPr id="44" name="본문 첫 번째 줄…"/>
          <p:cNvSpPr txBox="1"/>
          <p:nvPr>
            <p:ph type="body" sz="quarter" idx="1"/>
          </p:nvPr>
        </p:nvSpPr>
        <p:spPr>
          <a:xfrm>
            <a:off x="1066800" y="7213600"/>
            <a:ext cx="10007600" cy="4470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5" name="슬라이드 번호"/>
          <p:cNvSpPr txBox="1"/>
          <p:nvPr>
            <p:ph type="sldNum" sz="quarter" idx="2"/>
          </p:nvPr>
        </p:nvSpPr>
        <p:spPr>
          <a:xfrm>
            <a:off x="952499" y="12985800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제목 텍스트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제목 텍스트</a:t>
            </a:r>
          </a:p>
        </p:txBody>
      </p:sp>
      <p:sp>
        <p:nvSpPr>
          <p:cNvPr id="53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제목 텍스트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제목 텍스트</a:t>
            </a:r>
          </a:p>
        </p:txBody>
      </p:sp>
      <p:sp>
        <p:nvSpPr>
          <p:cNvPr id="61" name="본문 첫 번째 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2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선"/>
          <p:cNvSpPr/>
          <p:nvPr/>
        </p:nvSpPr>
        <p:spPr>
          <a:xfrm>
            <a:off x="1066800" y="2768600"/>
            <a:ext cx="9512612" cy="18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</a:p>
        </p:txBody>
      </p:sp>
      <p:sp>
        <p:nvSpPr>
          <p:cNvPr id="70" name="이미지"/>
          <p:cNvSpPr/>
          <p:nvPr>
            <p:ph type="pic" idx="21"/>
          </p:nvPr>
        </p:nvSpPr>
        <p:spPr>
          <a:xfrm>
            <a:off x="12052300" y="-1016000"/>
            <a:ext cx="12788900" cy="19037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1" name="제목 텍스트"/>
          <p:cNvSpPr txBox="1"/>
          <p:nvPr>
            <p:ph type="title"/>
          </p:nvPr>
        </p:nvSpPr>
        <p:spPr>
          <a:xfrm>
            <a:off x="1066800" y="469900"/>
            <a:ext cx="9525000" cy="1968500"/>
          </a:xfrm>
          <a:prstGeom prst="rect">
            <a:avLst/>
          </a:prstGeom>
        </p:spPr>
        <p:txBody>
          <a:bodyPr/>
          <a:lstStyle/>
          <a:p>
            <a:pPr/>
            <a:r>
              <a:t>제목 텍스트</a:t>
            </a:r>
          </a:p>
        </p:txBody>
      </p:sp>
      <p:sp>
        <p:nvSpPr>
          <p:cNvPr id="72" name="본문 첫 번째 줄…"/>
          <p:cNvSpPr txBox="1"/>
          <p:nvPr>
            <p:ph type="body" sz="half" idx="1"/>
          </p:nvPr>
        </p:nvSpPr>
        <p:spPr>
          <a:xfrm>
            <a:off x="1066800" y="3124200"/>
            <a:ext cx="9525000" cy="937260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3" name="슬라이드 번호"/>
          <p:cNvSpPr txBox="1"/>
          <p:nvPr>
            <p:ph type="sldNum" sz="quarter" idx="2"/>
          </p:nvPr>
        </p:nvSpPr>
        <p:spPr>
          <a:xfrm>
            <a:off x="957643" y="12985800"/>
            <a:ext cx="368504" cy="3746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본문 첫 번째 줄…"/>
          <p:cNvSpPr txBox="1"/>
          <p:nvPr>
            <p:ph type="body" idx="1"/>
          </p:nvPr>
        </p:nvSpPr>
        <p:spPr>
          <a:xfrm>
            <a:off x="1663700" y="1244600"/>
            <a:ext cx="21031200" cy="11201400"/>
          </a:xfrm>
          <a:prstGeom prst="rect">
            <a:avLst/>
          </a:prstGeom>
        </p:spPr>
        <p:txBody>
          <a:bodyPr/>
          <a:lstStyle/>
          <a:p>
            <a:pPr/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81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선"/>
          <p:cNvSpPr/>
          <p:nvPr/>
        </p:nvSpPr>
        <p:spPr>
          <a:xfrm flipH="1">
            <a:off x="15811739" y="711200"/>
            <a:ext cx="1" cy="1114360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</a:p>
        </p:txBody>
      </p:sp>
      <p:sp>
        <p:nvSpPr>
          <p:cNvPr id="89" name="선"/>
          <p:cNvSpPr/>
          <p:nvPr/>
        </p:nvSpPr>
        <p:spPr>
          <a:xfrm>
            <a:off x="15811500" y="6277570"/>
            <a:ext cx="7763085" cy="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</a:p>
        </p:txBody>
      </p:sp>
      <p:sp>
        <p:nvSpPr>
          <p:cNvPr id="90" name="이미지"/>
          <p:cNvSpPr/>
          <p:nvPr>
            <p:ph type="pic" sz="quarter" idx="21"/>
          </p:nvPr>
        </p:nvSpPr>
        <p:spPr>
          <a:xfrm>
            <a:off x="15930593" y="6426200"/>
            <a:ext cx="9151185" cy="610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이미지"/>
          <p:cNvSpPr/>
          <p:nvPr>
            <p:ph type="pic" sz="half" idx="22"/>
          </p:nvPr>
        </p:nvSpPr>
        <p:spPr>
          <a:xfrm>
            <a:off x="15900400" y="-152400"/>
            <a:ext cx="7785100" cy="115951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이미지"/>
          <p:cNvSpPr/>
          <p:nvPr>
            <p:ph type="pic" idx="23"/>
          </p:nvPr>
        </p:nvSpPr>
        <p:spPr>
          <a:xfrm>
            <a:off x="622300" y="711200"/>
            <a:ext cx="15544800" cy="11328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본문 첫 번째 줄…"/>
          <p:cNvSpPr txBox="1"/>
          <p:nvPr>
            <p:ph type="body" sz="quarter" idx="1"/>
          </p:nvPr>
        </p:nvSpPr>
        <p:spPr>
          <a:xfrm>
            <a:off x="977900" y="12179300"/>
            <a:ext cx="14579600" cy="1320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선"/>
          <p:cNvSpPr/>
          <p:nvPr/>
        </p:nvSpPr>
        <p:spPr>
          <a:xfrm>
            <a:off x="1066800" y="2768600"/>
            <a:ext cx="22252698" cy="182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</a:p>
        </p:txBody>
      </p:sp>
      <p:sp>
        <p:nvSpPr>
          <p:cNvPr id="3" name="제목 텍스트"/>
          <p:cNvSpPr txBox="1"/>
          <p:nvPr>
            <p:ph type="title"/>
          </p:nvPr>
        </p:nvSpPr>
        <p:spPr>
          <a:xfrm>
            <a:off x="1066800" y="469900"/>
            <a:ext cx="22237700" cy="196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제목 텍스트</a:t>
            </a:r>
          </a:p>
        </p:txBody>
      </p:sp>
      <p:sp>
        <p:nvSpPr>
          <p:cNvPr id="4" name="본문 첫 번째 줄…"/>
          <p:cNvSpPr txBox="1"/>
          <p:nvPr>
            <p:ph type="body" idx="1"/>
          </p:nvPr>
        </p:nvSpPr>
        <p:spPr>
          <a:xfrm>
            <a:off x="1066800" y="3124200"/>
            <a:ext cx="22237700" cy="937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" name="슬라이드 번호"/>
          <p:cNvSpPr txBox="1"/>
          <p:nvPr>
            <p:ph type="sldNum" sz="quarter" idx="2"/>
          </p:nvPr>
        </p:nvSpPr>
        <p:spPr>
          <a:xfrm>
            <a:off x="23216221" y="1298580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https://www.youtube.com/embed/xqDw5ySTiQg?feature=oembed" TargetMode="External"/><Relationship Id="rId3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이미지" descr="이미지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1089" r="0" b="11089"/>
          <a:stretch>
            <a:fillRect/>
          </a:stretch>
        </p:blipFill>
        <p:spPr>
          <a:xfrm>
            <a:off x="0" y="0"/>
            <a:ext cx="24384001" cy="10680700"/>
          </a:xfrm>
          <a:prstGeom prst="rect">
            <a:avLst/>
          </a:prstGeom>
        </p:spPr>
      </p:pic>
      <p:sp>
        <p:nvSpPr>
          <p:cNvPr id="128" name="Korean Language Cla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Korean Language Class </a:t>
            </a:r>
          </a:p>
        </p:txBody>
      </p:sp>
      <p:sp>
        <p:nvSpPr>
          <p:cNvPr id="129" name="백지윤 Jiyun Baek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백지윤 Jiyun Baek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스크린샷 2021-04-22 오전 5.39.13.png" descr="스크린샷 2021-04-22 오전 5.39.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1627" y="3884672"/>
            <a:ext cx="23038568" cy="6899028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선"/>
          <p:cNvSpPr/>
          <p:nvPr/>
        </p:nvSpPr>
        <p:spPr>
          <a:xfrm flipV="1">
            <a:off x="4513583" y="4859669"/>
            <a:ext cx="720931" cy="1201442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7" name="While eating rice, (I) watch TV"/>
          <p:cNvSpPr txBox="1"/>
          <p:nvPr/>
        </p:nvSpPr>
        <p:spPr>
          <a:xfrm>
            <a:off x="1774883" y="6132763"/>
            <a:ext cx="8125461" cy="84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While eating rice, (I) watch TV</a:t>
            </a:r>
          </a:p>
        </p:txBody>
      </p:sp>
      <p:sp>
        <p:nvSpPr>
          <p:cNvPr id="158" name="나는"/>
          <p:cNvSpPr txBox="1"/>
          <p:nvPr/>
        </p:nvSpPr>
        <p:spPr>
          <a:xfrm>
            <a:off x="4695276" y="4477537"/>
            <a:ext cx="121285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나는</a:t>
            </a:r>
          </a:p>
        </p:txBody>
      </p:sp>
      <p:sp>
        <p:nvSpPr>
          <p:cNvPr id="159" name="선"/>
          <p:cNvSpPr/>
          <p:nvPr/>
        </p:nvSpPr>
        <p:spPr>
          <a:xfrm flipV="1">
            <a:off x="4513583" y="7379133"/>
            <a:ext cx="720931" cy="1201442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0" name="I drink coffee and then I eat ice-cream"/>
          <p:cNvSpPr txBox="1"/>
          <p:nvPr/>
        </p:nvSpPr>
        <p:spPr>
          <a:xfrm>
            <a:off x="1725166" y="8613948"/>
            <a:ext cx="10431146" cy="84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 drink coffee and then I eat ice-cream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he sentence final end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sentence</a:t>
            </a:r>
            <a:r>
              <a:t> </a:t>
            </a:r>
            <a:r>
              <a:rPr b="1">
                <a:solidFill>
                  <a:srgbClr val="F399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final ending</a:t>
            </a:r>
          </a:p>
        </p:txBody>
      </p:sp>
      <p:sp>
        <p:nvSpPr>
          <p:cNvPr id="163" name="Non-sentence final endings &amp; sentence-final endings…"/>
          <p:cNvSpPr txBox="1"/>
          <p:nvPr>
            <p:ph type="body" idx="1"/>
          </p:nvPr>
        </p:nvSpPr>
        <p:spPr>
          <a:xfrm>
            <a:off x="1066800" y="3124200"/>
            <a:ext cx="22237700" cy="8669896"/>
          </a:xfrm>
          <a:prstGeom prst="rect">
            <a:avLst/>
          </a:prstGeom>
        </p:spPr>
        <p:txBody>
          <a:bodyPr/>
          <a:lstStyle/>
          <a:p>
            <a:pPr/>
            <a:r>
              <a:t>Non-sentence final endings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t>&amp;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sentence-final endings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/>
            <a:r>
              <a:t>Six speech level: the speaker’s interpersonal relationship with addresses or attitude toward them</a:t>
            </a:r>
            <a:br/>
            <a:r>
              <a:t>ex) social meaning such as intimacy ad formality of the situation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스크린샷 2021-04-22 오전 6.06.50.png" descr="스크린샷 2021-04-22 오전 6.06.50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813"/>
          <a:stretch>
            <a:fillRect/>
          </a:stretch>
        </p:blipFill>
        <p:spPr>
          <a:xfrm>
            <a:off x="1045170" y="2768004"/>
            <a:ext cx="22293823" cy="8180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021-04-22 오전 6.08.42.png" descr="스크린샷 2021-04-22 오전 6.08.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750" y="3680869"/>
            <a:ext cx="23656500" cy="5936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스크린샷 2021-04-22 오전 6.09.01.png" descr="스크린샷 2021-04-22 오전 6.09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225" y="5229668"/>
            <a:ext cx="22804414" cy="4168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원 타원형" descr="원 타원형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77965" y="5422145"/>
            <a:ext cx="840366" cy="832769"/>
          </a:xfrm>
          <a:prstGeom prst="rect">
            <a:avLst/>
          </a:prstGeom>
        </p:spPr>
      </p:pic>
      <p:sp>
        <p:nvSpPr>
          <p:cNvPr id="172" name="앉읍시다"/>
          <p:cNvSpPr txBox="1"/>
          <p:nvPr/>
        </p:nvSpPr>
        <p:spPr>
          <a:xfrm>
            <a:off x="5031466" y="6426199"/>
            <a:ext cx="231140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앉읍시다</a:t>
            </a:r>
          </a:p>
        </p:txBody>
      </p:sp>
      <p:sp>
        <p:nvSpPr>
          <p:cNvPr id="173" name="앉아요"/>
          <p:cNvSpPr txBox="1"/>
          <p:nvPr/>
        </p:nvSpPr>
        <p:spPr>
          <a:xfrm>
            <a:off x="15060286" y="6426199"/>
            <a:ext cx="176212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앉아요</a:t>
            </a:r>
          </a:p>
        </p:txBody>
      </p:sp>
      <p:sp>
        <p:nvSpPr>
          <p:cNvPr id="174" name="앉아"/>
          <p:cNvSpPr txBox="1"/>
          <p:nvPr/>
        </p:nvSpPr>
        <p:spPr>
          <a:xfrm>
            <a:off x="5580741" y="7647989"/>
            <a:ext cx="121285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앉아</a:t>
            </a:r>
          </a:p>
        </p:txBody>
      </p:sp>
      <p:sp>
        <p:nvSpPr>
          <p:cNvPr id="175" name="앉자"/>
          <p:cNvSpPr txBox="1"/>
          <p:nvPr/>
        </p:nvSpPr>
        <p:spPr>
          <a:xfrm>
            <a:off x="15334924" y="7647989"/>
            <a:ext cx="121285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앉자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6362" y="1241078"/>
            <a:ext cx="19971276" cy="112338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37450" y="1225778"/>
            <a:ext cx="16909100" cy="11264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7672" y="1095547"/>
            <a:ext cx="17148656" cy="115249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4284" y="977555"/>
            <a:ext cx="17615432" cy="117608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텍스트"/>
          <p:cNvSpPr txBox="1"/>
          <p:nvPr/>
        </p:nvSpPr>
        <p:spPr>
          <a:xfrm>
            <a:off x="11310937" y="6426199"/>
            <a:ext cx="1762126" cy="863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pic>
        <p:nvPicPr>
          <p:cNvPr id="186" name="North Koreans Answer The Most Googled Questions About North Korea" descr="North Koreans Answer The Most Googled Questions About North Korea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North Koreans Answer The Most Googled Questions About North Korea" aiw:author="Liberty in North Korea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18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8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he Ending Form for verbs and adjectiv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Ending Form for verbs and adjectives</a:t>
            </a:r>
          </a:p>
        </p:txBody>
      </p:sp>
      <p:sp>
        <p:nvSpPr>
          <p:cNvPr id="132" name="Including nuance of tense, aspect, speech levels etc.…"/>
          <p:cNvSpPr txBox="1"/>
          <p:nvPr>
            <p:ph type="body" sz="half" idx="1"/>
          </p:nvPr>
        </p:nvSpPr>
        <p:spPr>
          <a:xfrm>
            <a:off x="1066800" y="3124200"/>
            <a:ext cx="22237700" cy="5011789"/>
          </a:xfrm>
          <a:prstGeom prst="rect">
            <a:avLst/>
          </a:prstGeom>
        </p:spPr>
        <p:txBody>
          <a:bodyPr/>
          <a:lstStyle/>
          <a:p>
            <a:pPr/>
            <a:r>
              <a:t>Including nuance of tense, aspect, speech levels etc.</a:t>
            </a:r>
          </a:p>
          <a:p>
            <a:pPr/>
            <a:r>
              <a:rPr b="1">
                <a:solidFill>
                  <a:srgbClr val="5E96E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Pre-final endings</a:t>
            </a:r>
            <a:r>
              <a:t> &amp; </a:t>
            </a:r>
            <a:r>
              <a:rPr b="1">
                <a:solidFill>
                  <a:srgbClr val="F399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final ending</a:t>
            </a:r>
            <a:r>
              <a:rPr b="1">
                <a:solidFill>
                  <a:srgbClr val="E14F4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t>depending on where they placed in verb or adjective</a:t>
            </a:r>
            <a:br/>
            <a:r>
              <a:t>ex) </a:t>
            </a:r>
            <a:r>
              <a:rPr>
                <a:solidFill>
                  <a:srgbClr val="424242"/>
                </a:solidFill>
              </a:rPr>
              <a:t>행복합니</a:t>
            </a:r>
            <a:r>
              <a:rPr b="1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다 </a:t>
            </a:r>
            <a:r>
              <a:t>(I am) happy </a:t>
            </a:r>
            <a:r>
              <a:rPr>
                <a:solidFill>
                  <a:srgbClr val="ACACAC"/>
                </a:solidFill>
              </a:rPr>
              <a:t>[haeng-bog-hab-ni-da]</a:t>
            </a:r>
            <a:br/>
            <a:r>
              <a:rPr>
                <a:solidFill>
                  <a:srgbClr val="424242"/>
                </a:solidFill>
              </a:rPr>
              <a:t>가르치</a:t>
            </a:r>
            <a:r>
              <a:rPr b="1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시</a:t>
            </a:r>
            <a:r>
              <a:rPr>
                <a:solidFill>
                  <a:srgbClr val="424242"/>
                </a:solidFill>
              </a:rPr>
              <a:t>다</a:t>
            </a:r>
            <a:r>
              <a:rPr b="1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t>teach </a:t>
            </a:r>
            <a:r>
              <a:rPr>
                <a:solidFill>
                  <a:srgbClr val="ACACAC"/>
                </a:solidFill>
              </a:rPr>
              <a:t>[ga-leu-chi-si-da]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he pre-final ending -(으)시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</a:t>
            </a:r>
            <a:r>
              <a:rPr b="1">
                <a:solidFill>
                  <a:srgbClr val="5E96E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pre-final ending</a:t>
            </a:r>
            <a:r>
              <a:t> -(으)시 </a:t>
            </a:r>
          </a:p>
        </p:txBody>
      </p:sp>
      <p:sp>
        <p:nvSpPr>
          <p:cNvPr id="135" name="Inflectional element between the stem and final ending…"/>
          <p:cNvSpPr txBox="1"/>
          <p:nvPr>
            <p:ph type="body" idx="1"/>
          </p:nvPr>
        </p:nvSpPr>
        <p:spPr>
          <a:xfrm>
            <a:off x="1066800" y="3124200"/>
            <a:ext cx="22237700" cy="10331626"/>
          </a:xfrm>
          <a:prstGeom prst="rect">
            <a:avLst/>
          </a:prstGeom>
        </p:spPr>
        <p:txBody>
          <a:bodyPr/>
          <a:lstStyle/>
          <a:p>
            <a:pPr/>
            <a:r>
              <a:t>Inflectional element between the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stem</a:t>
            </a:r>
            <a:r>
              <a:t> and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final ending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/>
            <a:r>
              <a:t>Respectful, honorific suffix</a:t>
            </a:r>
          </a:p>
          <a:p>
            <a:pPr/>
            <a:r>
              <a:t>Form is changing depending on whether it is after a </a:t>
            </a:r>
            <a:r>
              <a:rPr b="1">
                <a:solidFill>
                  <a:srgbClr val="E14F4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consonant</a:t>
            </a:r>
            <a:r>
              <a:t> or a </a:t>
            </a:r>
            <a:r>
              <a:rPr b="1">
                <a:solidFill>
                  <a:srgbClr val="AC88D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vowel.</a:t>
            </a:r>
            <a:br/>
            <a:r>
              <a:t>Not depending on if it is adjectives or verbs.</a:t>
            </a:r>
          </a:p>
          <a:p>
            <a:pPr>
              <a:defRPr b="1">
                <a:solidFill>
                  <a:srgbClr val="AC88D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solidFill>
                  <a:srgbClr val="747474"/>
                </a:solidFill>
              </a:rPr>
              <a:t>After ends in a</a:t>
            </a:r>
            <a:r>
              <a:t> </a:t>
            </a:r>
            <a:r>
              <a:rPr>
                <a:solidFill>
                  <a:srgbClr val="E14F48"/>
                </a:solidFill>
              </a:rPr>
              <a:t>consonant</a:t>
            </a:r>
            <a:r>
              <a:rPr>
                <a:solidFill>
                  <a:srgbClr val="747474"/>
                </a:solidFill>
              </a:rPr>
              <a:t>, </a:t>
            </a:r>
            <a:r>
              <a:rPr b="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rPr>
              <a:t>-으시 </a:t>
            </a:r>
            <a:r>
              <a:rPr b="0">
                <a:solidFill>
                  <a:srgbClr val="CBCBCB"/>
                </a:solidFill>
                <a:latin typeface="+mn-lt"/>
                <a:ea typeface="+mn-ea"/>
                <a:cs typeface="+mn-cs"/>
                <a:sym typeface="Helvetica Neue Light"/>
              </a:rPr>
              <a:t>[eu-si]   </a:t>
            </a:r>
            <a:br>
              <a:rPr b="0">
                <a:solidFill>
                  <a:srgbClr val="CBCBCB"/>
                </a:solidFill>
                <a:latin typeface="+mn-lt"/>
                <a:ea typeface="+mn-ea"/>
                <a:cs typeface="+mn-cs"/>
                <a:sym typeface="Helvetica Neue Light"/>
              </a:rPr>
            </a:br>
            <a:r>
              <a:rPr b="0">
                <a:solidFill>
                  <a:srgbClr val="424242"/>
                </a:solidFill>
                <a:latin typeface="+mn-lt"/>
                <a:ea typeface="+mn-ea"/>
                <a:cs typeface="+mn-cs"/>
                <a:sym typeface="Helvetica Neue Light"/>
              </a:rPr>
              <a:t>ex) </a:t>
            </a:r>
            <a:r>
              <a:rPr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Light"/>
              </a:rPr>
              <a:t>찾</a:t>
            </a:r>
            <a:r>
              <a:rPr>
                <a:solidFill>
                  <a:srgbClr val="000000"/>
                </a:solidFill>
              </a:rPr>
              <a:t>으시</a:t>
            </a:r>
            <a:r>
              <a:rPr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Light"/>
              </a:rPr>
              <a:t>다</a:t>
            </a:r>
            <a:r>
              <a:rPr b="0">
                <a:solidFill>
                  <a:srgbClr val="424242"/>
                </a:solidFill>
                <a:latin typeface="+mn-lt"/>
                <a:ea typeface="+mn-ea"/>
                <a:cs typeface="+mn-cs"/>
                <a:sym typeface="Helvetica Neue Light"/>
              </a:rPr>
              <a:t> look for </a:t>
            </a:r>
            <a:r>
              <a:rPr b="0">
                <a:solidFill>
                  <a:srgbClr val="CBCBCB"/>
                </a:solidFill>
                <a:latin typeface="+mn-lt"/>
                <a:ea typeface="+mn-ea"/>
                <a:cs typeface="+mn-cs"/>
                <a:sym typeface="Helvetica Neue Light"/>
              </a:rPr>
              <a:t>[chaj-eu-si-da]</a:t>
            </a:r>
            <a:br>
              <a:rPr b="0">
                <a:solidFill>
                  <a:srgbClr val="CBCBCB"/>
                </a:solidFill>
                <a:latin typeface="+mn-lt"/>
                <a:ea typeface="+mn-ea"/>
                <a:cs typeface="+mn-cs"/>
                <a:sym typeface="Helvetica Neue Light"/>
              </a:rPr>
            </a:br>
            <a:br>
              <a:rPr b="0" sz="1000">
                <a:solidFill>
                  <a:srgbClr val="CBCBCB"/>
                </a:solidFill>
                <a:latin typeface="+mn-lt"/>
                <a:ea typeface="+mn-ea"/>
                <a:cs typeface="+mn-cs"/>
                <a:sym typeface="Helvetica Neue Light"/>
              </a:rPr>
            </a:br>
            <a:r>
              <a:rPr>
                <a:solidFill>
                  <a:srgbClr val="747474"/>
                </a:solidFill>
              </a:rPr>
              <a:t>After ends in a</a:t>
            </a:r>
            <a:r>
              <a:t> vowel</a:t>
            </a:r>
            <a:r>
              <a:rPr>
                <a:solidFill>
                  <a:srgbClr val="747474"/>
                </a:solidFill>
              </a:rPr>
              <a:t>, </a:t>
            </a:r>
            <a:r>
              <a:rPr b="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rPr>
              <a:t>-시 </a:t>
            </a:r>
            <a:r>
              <a:rPr b="0">
                <a:solidFill>
                  <a:srgbClr val="CBCBCB"/>
                </a:solidFill>
                <a:latin typeface="+mn-lt"/>
                <a:ea typeface="+mn-ea"/>
                <a:cs typeface="+mn-cs"/>
                <a:sym typeface="Helvetica Neue Light"/>
              </a:rPr>
              <a:t>[si]   </a:t>
            </a:r>
            <a:br>
              <a:rPr b="0">
                <a:solidFill>
                  <a:srgbClr val="CBCBCB"/>
                </a:solidFill>
                <a:latin typeface="+mn-lt"/>
                <a:ea typeface="+mn-ea"/>
                <a:cs typeface="+mn-cs"/>
                <a:sym typeface="Helvetica Neue Light"/>
              </a:rPr>
            </a:br>
            <a:r>
              <a:rPr b="0">
                <a:solidFill>
                  <a:srgbClr val="424242"/>
                </a:solidFill>
                <a:latin typeface="+mn-lt"/>
                <a:ea typeface="+mn-ea"/>
                <a:cs typeface="+mn-cs"/>
                <a:sym typeface="Helvetica Neue Light"/>
              </a:rPr>
              <a:t>ex) </a:t>
            </a:r>
            <a:r>
              <a:rPr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Light"/>
              </a:rPr>
              <a:t>가</a:t>
            </a:r>
            <a:r>
              <a:rPr>
                <a:solidFill>
                  <a:srgbClr val="000000"/>
                </a:solidFill>
              </a:rPr>
              <a:t>시</a:t>
            </a:r>
            <a:r>
              <a:rPr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Light"/>
              </a:rPr>
              <a:t>다</a:t>
            </a:r>
            <a:r>
              <a:rPr b="0">
                <a:solidFill>
                  <a:srgbClr val="424242"/>
                </a:solidFill>
                <a:latin typeface="+mn-lt"/>
                <a:ea typeface="+mn-ea"/>
                <a:cs typeface="+mn-cs"/>
                <a:sym typeface="Helvetica Neue Light"/>
              </a:rPr>
              <a:t> go </a:t>
            </a:r>
            <a:r>
              <a:rPr b="0">
                <a:solidFill>
                  <a:srgbClr val="CBCBCB"/>
                </a:solidFill>
                <a:latin typeface="+mn-lt"/>
                <a:ea typeface="+mn-ea"/>
                <a:cs typeface="+mn-cs"/>
                <a:sym typeface="Helvetica Neue Light"/>
              </a:rPr>
              <a:t>[ga-si-da]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he pre-final ending 겠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</a:t>
            </a:r>
            <a:r>
              <a:rPr b="1">
                <a:solidFill>
                  <a:srgbClr val="5E96E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pre-final ending</a:t>
            </a:r>
            <a:r>
              <a:t> 겠</a:t>
            </a:r>
          </a:p>
        </p:txBody>
      </p:sp>
      <p:sp>
        <p:nvSpPr>
          <p:cNvPr id="138" name="“Will” in English…"/>
          <p:cNvSpPr txBox="1"/>
          <p:nvPr>
            <p:ph type="body" idx="1"/>
          </p:nvPr>
        </p:nvSpPr>
        <p:spPr>
          <a:xfrm>
            <a:off x="1066800" y="3124200"/>
            <a:ext cx="22237700" cy="10331626"/>
          </a:xfrm>
          <a:prstGeom prst="rect">
            <a:avLst/>
          </a:prstGeom>
        </p:spPr>
        <p:txBody>
          <a:bodyPr/>
          <a:lstStyle/>
          <a:p>
            <a:pPr/>
            <a:r>
              <a:t>“Will” in English</a:t>
            </a:r>
          </a:p>
          <a:p>
            <a:pPr/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겠</a:t>
            </a:r>
            <a:r>
              <a:t> expresses the speaker’s intentions</a:t>
            </a:r>
            <a:br/>
            <a:r>
              <a:rPr>
                <a:solidFill>
                  <a:srgbClr val="424242"/>
                </a:solidFill>
              </a:rPr>
              <a:t>ex) </a:t>
            </a:r>
            <a:r>
              <a:rPr>
                <a:solidFill>
                  <a:srgbClr val="000000"/>
                </a:solidFill>
              </a:rPr>
              <a:t>열심히 공부하</a:t>
            </a:r>
            <a:r>
              <a:rPr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겠</a:t>
            </a:r>
            <a:r>
              <a:rPr>
                <a:solidFill>
                  <a:srgbClr val="000000"/>
                </a:solidFill>
              </a:rPr>
              <a:t>습니다</a:t>
            </a:r>
            <a:r>
              <a:rPr>
                <a:solidFill>
                  <a:srgbClr val="424242"/>
                </a:solidFill>
              </a:rPr>
              <a:t> (l) </a:t>
            </a:r>
            <a:r>
              <a:rPr b="1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will</a:t>
            </a:r>
            <a:r>
              <a:rPr>
                <a:solidFill>
                  <a:srgbClr val="424242"/>
                </a:solidFill>
              </a:rPr>
              <a:t> study hard </a:t>
            </a:r>
            <a:r>
              <a:rPr>
                <a:solidFill>
                  <a:srgbClr val="CBCBCB"/>
                </a:solidFill>
              </a:rPr>
              <a:t>[yeol-sim-hi gong-bu-ha-gess-seub-ni-da]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/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겠</a:t>
            </a:r>
            <a:r>
              <a:t> asks the listener’s intentions</a:t>
            </a:r>
            <a:br/>
            <a:r>
              <a:rPr>
                <a:solidFill>
                  <a:srgbClr val="424242"/>
                </a:solidFill>
              </a:rPr>
              <a:t>ex)</a:t>
            </a:r>
            <a:r>
              <a:rPr>
                <a:solidFill>
                  <a:srgbClr val="000000"/>
                </a:solidFill>
              </a:rPr>
              <a:t> 어디로 가시</a:t>
            </a:r>
            <a:r>
              <a:rPr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겠</a:t>
            </a:r>
            <a:r>
              <a:rPr>
                <a:solidFill>
                  <a:srgbClr val="000000"/>
                </a:solidFill>
              </a:rPr>
              <a:t>습니까?</a:t>
            </a:r>
            <a:r>
              <a:rPr>
                <a:solidFill>
                  <a:srgbClr val="424242"/>
                </a:solidFill>
              </a:rPr>
              <a:t> Where </a:t>
            </a:r>
            <a:r>
              <a:rPr b="1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will</a:t>
            </a:r>
            <a:r>
              <a:rPr>
                <a:solidFill>
                  <a:srgbClr val="424242"/>
                </a:solidFill>
              </a:rPr>
              <a:t> (you) go? </a:t>
            </a:r>
            <a:r>
              <a:rPr>
                <a:solidFill>
                  <a:srgbClr val="CBCBCB"/>
                </a:solidFill>
              </a:rPr>
              <a:t>[eo-di-lo ga-si-gess-seub-ni-kka?]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he pre-final ending 겠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</a:t>
            </a:r>
            <a:r>
              <a:rPr b="1">
                <a:solidFill>
                  <a:srgbClr val="5E96E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pre-final ending</a:t>
            </a:r>
            <a:r>
              <a:t> 겠</a:t>
            </a:r>
          </a:p>
        </p:txBody>
      </p:sp>
      <p:sp>
        <p:nvSpPr>
          <p:cNvPr id="141" name="“I guess/think” or “do you think that…” in English…"/>
          <p:cNvSpPr txBox="1"/>
          <p:nvPr>
            <p:ph type="body" idx="1"/>
          </p:nvPr>
        </p:nvSpPr>
        <p:spPr>
          <a:xfrm>
            <a:off x="1066800" y="3124200"/>
            <a:ext cx="22237700" cy="10331626"/>
          </a:xfrm>
          <a:prstGeom prst="rect">
            <a:avLst/>
          </a:prstGeom>
        </p:spPr>
        <p:txBody>
          <a:bodyPr/>
          <a:lstStyle/>
          <a:p>
            <a:pPr/>
            <a:r>
              <a:t>“I guess/think” or “do you think that…” in English</a:t>
            </a:r>
          </a:p>
          <a:p>
            <a:pPr/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겠</a:t>
            </a:r>
            <a:r>
              <a:t> indicates the speaker’s conjecture</a:t>
            </a:r>
            <a:br/>
            <a:r>
              <a:rPr>
                <a:solidFill>
                  <a:srgbClr val="424242"/>
                </a:solidFill>
              </a:rPr>
              <a:t>ex) </a:t>
            </a:r>
            <a:r>
              <a:rPr>
                <a:solidFill>
                  <a:srgbClr val="000000"/>
                </a:solidFill>
              </a:rPr>
              <a:t>내일 시험이 어렵</a:t>
            </a:r>
            <a:r>
              <a:rPr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겠</a:t>
            </a:r>
            <a:r>
              <a:rPr>
                <a:solidFill>
                  <a:srgbClr val="000000"/>
                </a:solidFill>
              </a:rPr>
              <a:t>어요 </a:t>
            </a:r>
            <a:r>
              <a:rPr>
                <a:solidFill>
                  <a:srgbClr val="424242"/>
                </a:solidFill>
              </a:rPr>
              <a:t>(I </a:t>
            </a:r>
            <a:r>
              <a:rPr b="1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guess that</a:t>
            </a:r>
            <a:r>
              <a:rPr>
                <a:solidFill>
                  <a:srgbClr val="424242"/>
                </a:solidFill>
              </a:rPr>
              <a:t>) tomorrow’s test will be difficult </a:t>
            </a:r>
            <a:br>
              <a:rPr>
                <a:solidFill>
                  <a:srgbClr val="424242"/>
                </a:solidFill>
              </a:rPr>
            </a:br>
            <a:r>
              <a:rPr>
                <a:solidFill>
                  <a:srgbClr val="CBCBCB"/>
                </a:solidFill>
              </a:rPr>
              <a:t>[nae-il si-heom-i eo-lyeob-gess-eo-yo]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/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겠</a:t>
            </a:r>
            <a:r>
              <a:t> asks the listener’s idea</a:t>
            </a:r>
            <a:br/>
            <a:r>
              <a:rPr>
                <a:solidFill>
                  <a:srgbClr val="424242"/>
                </a:solidFill>
              </a:rPr>
              <a:t>ex)</a:t>
            </a:r>
            <a:r>
              <a:rPr>
                <a:solidFill>
                  <a:srgbClr val="000000"/>
                </a:solidFill>
              </a:rPr>
              <a:t> 내일 시험이 어렵</a:t>
            </a:r>
            <a:r>
              <a:rPr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겠</a:t>
            </a:r>
            <a:r>
              <a:rPr>
                <a:solidFill>
                  <a:srgbClr val="000000"/>
                </a:solidFill>
              </a:rPr>
              <a:t>어요?</a:t>
            </a:r>
            <a:r>
              <a:rPr>
                <a:solidFill>
                  <a:srgbClr val="424242"/>
                </a:solidFill>
              </a:rPr>
              <a:t> (Do you think that) tomorrow’s test will be difficult?</a:t>
            </a:r>
            <a:br>
              <a:rPr>
                <a:solidFill>
                  <a:srgbClr val="424242"/>
                </a:solidFill>
              </a:rPr>
            </a:br>
            <a:r>
              <a:rPr>
                <a:solidFill>
                  <a:srgbClr val="CBCBCB"/>
                </a:solidFill>
              </a:rPr>
              <a:t>[nae-il si-heom-i eo-lyeob-gess-eo-yo?]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스크린샷 2021-04-22 오전 5.36.11.png" descr="스크린샷 2021-04-22 오전 5.36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3107" y="2727508"/>
            <a:ext cx="22557786" cy="9541798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건너시다"/>
          <p:cNvSpPr txBox="1"/>
          <p:nvPr/>
        </p:nvSpPr>
        <p:spPr>
          <a:xfrm>
            <a:off x="12941487" y="8196801"/>
            <a:ext cx="231140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건너시다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스크린샷 2021-04-22 오전 5.36.11.png" descr="스크린샷 2021-04-22 오전 5.36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7649" y="822452"/>
            <a:ext cx="15036977" cy="6360545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Form is changing depending on whether it is after a consonant or a vowel. Not depending on if it is adjectives or verbs.…"/>
          <p:cNvSpPr txBox="1"/>
          <p:nvPr/>
        </p:nvSpPr>
        <p:spPr>
          <a:xfrm>
            <a:off x="754395" y="6869180"/>
            <a:ext cx="21485861" cy="5810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5000" indent="-635000" algn="l">
              <a:spcBef>
                <a:spcPts val="5900"/>
              </a:spcBef>
              <a:buSzPct val="75000"/>
              <a:buFont typeface="Helvetica Neue"/>
              <a:buChar char="•"/>
              <a:defRPr>
                <a:solidFill>
                  <a:srgbClr val="747474"/>
                </a:solidFill>
              </a:defRPr>
            </a:pPr>
            <a:r>
              <a:t>Form is changing depending on whether it is after a </a:t>
            </a:r>
            <a:r>
              <a:rPr b="1">
                <a:solidFill>
                  <a:srgbClr val="E14F4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consonant</a:t>
            </a:r>
            <a:r>
              <a:t> or a </a:t>
            </a:r>
            <a:r>
              <a:rPr b="1">
                <a:solidFill>
                  <a:srgbClr val="AC88D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vowel.</a:t>
            </a:r>
            <a:br/>
            <a:r>
              <a:t>Not depending on if it is adjectives or verbs.</a:t>
            </a:r>
          </a:p>
          <a:p>
            <a:pPr marL="635000" indent="-635000" algn="l">
              <a:spcBef>
                <a:spcPts val="5900"/>
              </a:spcBef>
              <a:buSzPct val="75000"/>
              <a:buFont typeface="Helvetica Neue"/>
              <a:buChar char="•"/>
              <a:defRPr b="1">
                <a:solidFill>
                  <a:srgbClr val="AC88D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solidFill>
                  <a:srgbClr val="747474"/>
                </a:solidFill>
              </a:rPr>
              <a:t>After ends in a</a:t>
            </a:r>
            <a:r>
              <a:t> </a:t>
            </a:r>
            <a:r>
              <a:rPr>
                <a:solidFill>
                  <a:srgbClr val="E14F48"/>
                </a:solidFill>
              </a:rPr>
              <a:t>consonant</a:t>
            </a:r>
            <a:r>
              <a:rPr>
                <a:solidFill>
                  <a:srgbClr val="747474"/>
                </a:solidFill>
              </a:rPr>
              <a:t>, </a:t>
            </a:r>
            <a:r>
              <a:rPr b="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rPr>
              <a:t>-으시 </a:t>
            </a:r>
            <a:r>
              <a:rPr b="0">
                <a:solidFill>
                  <a:srgbClr val="CBCBCB"/>
                </a:solidFill>
                <a:latin typeface="+mn-lt"/>
                <a:ea typeface="+mn-ea"/>
                <a:cs typeface="+mn-cs"/>
                <a:sym typeface="Helvetica Neue Light"/>
              </a:rPr>
              <a:t>[eu-si]   </a:t>
            </a:r>
            <a:br>
              <a:rPr b="0">
                <a:solidFill>
                  <a:srgbClr val="CBCBCB"/>
                </a:solidFill>
                <a:latin typeface="+mn-lt"/>
                <a:ea typeface="+mn-ea"/>
                <a:cs typeface="+mn-cs"/>
                <a:sym typeface="Helvetica Neue Light"/>
              </a:rPr>
            </a:br>
            <a:r>
              <a:rPr b="0">
                <a:solidFill>
                  <a:srgbClr val="424242"/>
                </a:solidFill>
                <a:latin typeface="+mn-lt"/>
                <a:ea typeface="+mn-ea"/>
                <a:cs typeface="+mn-cs"/>
                <a:sym typeface="Helvetica Neue Light"/>
              </a:rPr>
              <a:t>ex) </a:t>
            </a:r>
            <a:r>
              <a:rPr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Light"/>
              </a:rPr>
              <a:t>찾</a:t>
            </a:r>
            <a:r>
              <a:rPr>
                <a:solidFill>
                  <a:srgbClr val="000000"/>
                </a:solidFill>
              </a:rPr>
              <a:t>으시</a:t>
            </a:r>
            <a:r>
              <a:rPr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Light"/>
              </a:rPr>
              <a:t>다</a:t>
            </a:r>
            <a:r>
              <a:rPr b="0">
                <a:solidFill>
                  <a:srgbClr val="424242"/>
                </a:solidFill>
                <a:latin typeface="+mn-lt"/>
                <a:ea typeface="+mn-ea"/>
                <a:cs typeface="+mn-cs"/>
                <a:sym typeface="Helvetica Neue Light"/>
              </a:rPr>
              <a:t> look for </a:t>
            </a:r>
            <a:r>
              <a:rPr b="0">
                <a:solidFill>
                  <a:srgbClr val="CBCBCB"/>
                </a:solidFill>
                <a:latin typeface="+mn-lt"/>
                <a:ea typeface="+mn-ea"/>
                <a:cs typeface="+mn-cs"/>
                <a:sym typeface="Helvetica Neue Light"/>
              </a:rPr>
              <a:t>[chaj-eu-si-da]</a:t>
            </a:r>
            <a:br>
              <a:rPr b="0">
                <a:solidFill>
                  <a:srgbClr val="CBCBCB"/>
                </a:solidFill>
                <a:latin typeface="+mn-lt"/>
                <a:ea typeface="+mn-ea"/>
                <a:cs typeface="+mn-cs"/>
                <a:sym typeface="Helvetica Neue Light"/>
              </a:rPr>
            </a:br>
            <a:br>
              <a:rPr b="0" sz="1000">
                <a:solidFill>
                  <a:srgbClr val="CBCBCB"/>
                </a:solidFill>
                <a:latin typeface="+mn-lt"/>
                <a:ea typeface="+mn-ea"/>
                <a:cs typeface="+mn-cs"/>
                <a:sym typeface="Helvetica Neue Light"/>
              </a:rPr>
            </a:br>
            <a:r>
              <a:rPr>
                <a:solidFill>
                  <a:srgbClr val="747474"/>
                </a:solidFill>
              </a:rPr>
              <a:t>After ends in a</a:t>
            </a:r>
            <a:r>
              <a:t> vowel</a:t>
            </a:r>
            <a:r>
              <a:rPr>
                <a:solidFill>
                  <a:srgbClr val="747474"/>
                </a:solidFill>
              </a:rPr>
              <a:t>, </a:t>
            </a:r>
            <a:r>
              <a:rPr b="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rPr>
              <a:t>-시 </a:t>
            </a:r>
            <a:r>
              <a:rPr b="0">
                <a:solidFill>
                  <a:srgbClr val="CBCBCB"/>
                </a:solidFill>
                <a:latin typeface="+mn-lt"/>
                <a:ea typeface="+mn-ea"/>
                <a:cs typeface="+mn-cs"/>
                <a:sym typeface="Helvetica Neue Light"/>
              </a:rPr>
              <a:t>[si]   </a:t>
            </a:r>
            <a:br>
              <a:rPr b="0">
                <a:solidFill>
                  <a:srgbClr val="CBCBCB"/>
                </a:solidFill>
                <a:latin typeface="+mn-lt"/>
                <a:ea typeface="+mn-ea"/>
                <a:cs typeface="+mn-cs"/>
                <a:sym typeface="Helvetica Neue Light"/>
              </a:rPr>
            </a:br>
            <a:r>
              <a:rPr b="0">
                <a:solidFill>
                  <a:srgbClr val="424242"/>
                </a:solidFill>
                <a:latin typeface="+mn-lt"/>
                <a:ea typeface="+mn-ea"/>
                <a:cs typeface="+mn-cs"/>
                <a:sym typeface="Helvetica Neue Light"/>
              </a:rPr>
              <a:t>ex) </a:t>
            </a:r>
            <a:r>
              <a:rPr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Light"/>
              </a:rPr>
              <a:t>가</a:t>
            </a:r>
            <a:r>
              <a:rPr>
                <a:solidFill>
                  <a:srgbClr val="000000"/>
                </a:solidFill>
              </a:rPr>
              <a:t>시</a:t>
            </a:r>
            <a:r>
              <a:rPr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Light"/>
              </a:rPr>
              <a:t>다</a:t>
            </a:r>
            <a:r>
              <a:rPr b="0">
                <a:solidFill>
                  <a:srgbClr val="424242"/>
                </a:solidFill>
                <a:latin typeface="+mn-lt"/>
                <a:ea typeface="+mn-ea"/>
                <a:cs typeface="+mn-cs"/>
                <a:sym typeface="Helvetica Neue Light"/>
              </a:rPr>
              <a:t> go </a:t>
            </a:r>
            <a:r>
              <a:rPr b="0">
                <a:solidFill>
                  <a:srgbClr val="CBCBCB"/>
                </a:solidFill>
                <a:latin typeface="+mn-lt"/>
                <a:ea typeface="+mn-ea"/>
                <a:cs typeface="+mn-cs"/>
                <a:sym typeface="Helvetica Neue Light"/>
              </a:rPr>
              <a:t>[ga-si-da]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스크린샷 2021-04-22 오전 5.37.04.png" descr="스크린샷 2021-04-22 오전 5.37.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040" y="3450053"/>
            <a:ext cx="23833920" cy="6815894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Will (you) watch the movie"/>
          <p:cNvSpPr txBox="1"/>
          <p:nvPr/>
        </p:nvSpPr>
        <p:spPr>
          <a:xfrm>
            <a:off x="3523693" y="6429059"/>
            <a:ext cx="7345681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Will</a:t>
            </a:r>
            <a:r>
              <a:t> (you) watch the movie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he non-sentence final end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non-sentence</a:t>
            </a:r>
            <a:r>
              <a:t> </a:t>
            </a:r>
            <a:r>
              <a:rPr b="1">
                <a:solidFill>
                  <a:srgbClr val="F399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final ending</a:t>
            </a:r>
          </a:p>
        </p:txBody>
      </p:sp>
      <p:sp>
        <p:nvSpPr>
          <p:cNvPr id="153" name="Non-sentence final endings &amp; sentence-final endings ex) -다…"/>
          <p:cNvSpPr txBox="1"/>
          <p:nvPr>
            <p:ph type="body" idx="1"/>
          </p:nvPr>
        </p:nvSpPr>
        <p:spPr>
          <a:xfrm>
            <a:off x="1066800" y="3124200"/>
            <a:ext cx="22237700" cy="9496588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Non-sentence final endings </a:t>
            </a:r>
            <a:r>
              <a:t>&amp; sentence-final endings ex) -다</a:t>
            </a:r>
          </a:p>
          <a:p>
            <a:pPr/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-고</a:t>
            </a:r>
            <a:r>
              <a:t> and then </a:t>
            </a:r>
            <a:r>
              <a:rPr>
                <a:solidFill>
                  <a:srgbClr val="CBCBCB"/>
                </a:solidFill>
              </a:rPr>
              <a:t>[go]</a:t>
            </a:r>
            <a:endParaRPr>
              <a:solidFill>
                <a:srgbClr val="CBCBCB"/>
              </a:solidFill>
            </a:endParaRPr>
          </a:p>
          <a:p>
            <a:pPr/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-어/아서</a:t>
            </a:r>
            <a:r>
              <a:t> because </a:t>
            </a:r>
            <a:r>
              <a:rPr>
                <a:solidFill>
                  <a:srgbClr val="CBCBCB"/>
                </a:solidFill>
              </a:rPr>
              <a:t>[eo/a-seo]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/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-으면서</a:t>
            </a:r>
            <a:r>
              <a:t> while </a:t>
            </a:r>
            <a:r>
              <a:rPr>
                <a:solidFill>
                  <a:srgbClr val="CBCBCB"/>
                </a:solidFill>
              </a:rPr>
              <a:t>[eu-myeon-seo]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/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-지만</a:t>
            </a:r>
            <a:r>
              <a:t> although </a:t>
            </a:r>
            <a:r>
              <a:rPr>
                <a:solidFill>
                  <a:srgbClr val="CBCBCB"/>
                </a:solidFill>
              </a:rPr>
              <a:t>[gi-man]</a:t>
            </a:r>
            <a:endParaRPr>
              <a:solidFill>
                <a:srgbClr val="CBCBCB"/>
              </a:solidFill>
            </a:endParaRPr>
          </a:p>
          <a:p>
            <a:pPr/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-도록</a:t>
            </a:r>
            <a:r>
              <a:t> in order to </a:t>
            </a:r>
            <a:r>
              <a:rPr>
                <a:solidFill>
                  <a:srgbClr val="CBCBCB"/>
                </a:solidFill>
              </a:rPr>
              <a:t>[do-rok]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