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5" r:id="rId8"/>
    <p:sldId id="262" r:id="rId9"/>
    <p:sldId id="266" r:id="rId10"/>
    <p:sldId id="264" r:id="rId11"/>
    <p:sldId id="267" r:id="rId12"/>
    <p:sldId id="268" r:id="rId13"/>
    <p:sldId id="263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10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97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375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80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25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23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59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59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00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95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83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40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38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48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7AE790B-88A5-417D-9ACB-CEA83740E3AA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6F31F80-1D8D-43BF-9645-65A1DA706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8613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bTUQHkBiWM&amp;ab_channel=EatSleepDreamEnglish" TargetMode="External"/><Relationship Id="rId2" Type="http://schemas.openxmlformats.org/officeDocument/2006/relationships/hyperlink" Target="https://www.voquent.com/voice-actors/find/?search=search&amp;search=Search&amp;uniqueAccent%5b%5d=1117&amp;free-text=&amp;voice-id-input=&amp;&amp;pagen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CEyulxp8up0&amp;ab_channel=EnglishLikeANative" TargetMode="External"/><Relationship Id="rId4" Type="http://schemas.openxmlformats.org/officeDocument/2006/relationships/hyperlink" Target="https://www.youtube.com/watch?v=L-EHQSbAXRk&amp;ab_channel=Luke%27sEnglishPodcast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lagb-education.org/wp-content/uploads/2016/01/manchester.pdf" TargetMode="External"/><Relationship Id="rId3" Type="http://schemas.openxmlformats.org/officeDocument/2006/relationships/hyperlink" Target="https://www.theguardian.com/uk-news/2021/oct/01/ya-cheekeh-monkeh-recording-manchester-accent-diversity" TargetMode="External"/><Relationship Id="rId7" Type="http://schemas.openxmlformats.org/officeDocument/2006/relationships/hyperlink" Target="https://www.atlasobscura.com/articles/demonyms-linguistics-nicknames" TargetMode="External"/><Relationship Id="rId2" Type="http://schemas.openxmlformats.org/officeDocument/2006/relationships/hyperlink" Target="https://www.mmu.ac.uk/news-and-events/news/story/?id=36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vtropes.org/pmwiki/pmwiki.php/UsefulNotes/BritishAccents" TargetMode="External"/><Relationship Id="rId5" Type="http://schemas.openxmlformats.org/officeDocument/2006/relationships/hyperlink" Target="https://www.dynamicdialects.ac.uk/accent-map/" TargetMode="External"/><Relationship Id="rId4" Type="http://schemas.openxmlformats.org/officeDocument/2006/relationships/hyperlink" Target="https://www.bl.uk/collection-items/manchester-accent-stan-and-vera-working-life-before-world-war-two" TargetMode="External"/><Relationship Id="rId9" Type="http://schemas.openxmlformats.org/officeDocument/2006/relationships/hyperlink" Target="http://usir.salford.ac.uk/id/eprint/37766/1/Howley_2015_PhDThesis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How to speak Manc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</a:t>
            </a:r>
            <a:r>
              <a:rPr lang="cs-CZ" dirty="0" smtClean="0"/>
              <a:t>Martina Ez-Zahrany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58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Manc</a:t>
            </a:r>
            <a:r>
              <a:rPr lang="en-GB" dirty="0" smtClean="0"/>
              <a:t> x </a:t>
            </a:r>
            <a:r>
              <a:rPr lang="en-GB" dirty="0" smtClean="0"/>
              <a:t>RP</a:t>
            </a:r>
            <a:r>
              <a:rPr lang="cs-CZ" dirty="0"/>
              <a:t> </a:t>
            </a:r>
            <a:r>
              <a:rPr lang="cs-CZ" dirty="0" smtClean="0"/>
              <a:t>(vowels)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 /ʌ/ vowel</a:t>
            </a:r>
          </a:p>
          <a:p>
            <a:r>
              <a:rPr lang="cs-CZ" dirty="0" smtClean="0"/>
              <a:t>/u:/ in book, look, cook</a:t>
            </a:r>
          </a:p>
          <a:p>
            <a:r>
              <a:rPr lang="cs-CZ" dirty="0" smtClean="0"/>
              <a:t>No /a:/ vowel</a:t>
            </a:r>
          </a:p>
          <a:p>
            <a:r>
              <a:rPr lang="cs-CZ" dirty="0" smtClean="0"/>
              <a:t>Nasality (twang)</a:t>
            </a:r>
          </a:p>
          <a:p>
            <a:r>
              <a:rPr lang="cs-CZ" dirty="0" smtClean="0"/>
              <a:t>Final –y (in words like really) realised as /e/ instead of RP /i:/</a:t>
            </a:r>
          </a:p>
        </p:txBody>
      </p:sp>
    </p:spTree>
    <p:extLst>
      <p:ext uri="{BB962C8B-B14F-4D97-AF65-F5344CB8AC3E}">
        <p14:creationId xmlns:p14="http://schemas.microsoft.com/office/powerpoint/2010/main" val="900861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Manc x </a:t>
            </a:r>
            <a:r>
              <a:rPr lang="cs-CZ" dirty="0" smtClean="0"/>
              <a:t>RP (consonants)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T-glottalization </a:t>
            </a:r>
            <a:r>
              <a:rPr lang="cs-CZ" dirty="0"/>
              <a:t>/</a:t>
            </a:r>
            <a:r>
              <a:rPr lang="cs-CZ" dirty="0" smtClean="0"/>
              <a:t>ʔ/ as in </a:t>
            </a:r>
            <a:r>
              <a:rPr lang="cs-CZ" i="1" dirty="0" smtClean="0"/>
              <a:t>get out of</a:t>
            </a:r>
            <a:r>
              <a:rPr lang="cs-CZ" dirty="0" smtClean="0"/>
              <a:t>, </a:t>
            </a:r>
            <a:r>
              <a:rPr lang="cs-CZ" i="1" dirty="0" smtClean="0"/>
              <a:t>alright</a:t>
            </a:r>
          </a:p>
          <a:p>
            <a:r>
              <a:rPr lang="cs-CZ" dirty="0" smtClean="0"/>
              <a:t>Final</a:t>
            </a:r>
            <a:r>
              <a:rPr lang="cs-CZ" i="1" dirty="0" smtClean="0"/>
              <a:t> /</a:t>
            </a:r>
            <a:r>
              <a:rPr lang="cs-CZ" dirty="0" smtClean="0"/>
              <a:t>ŋ/ as in </a:t>
            </a:r>
            <a:r>
              <a:rPr lang="cs-CZ" i="1" dirty="0" smtClean="0"/>
              <a:t>thing, long </a:t>
            </a:r>
            <a:r>
              <a:rPr lang="cs-CZ" dirty="0"/>
              <a:t>realised as /</a:t>
            </a:r>
            <a:r>
              <a:rPr lang="cs-CZ" dirty="0" smtClean="0"/>
              <a:t>ŋg/</a:t>
            </a:r>
          </a:p>
          <a:p>
            <a:r>
              <a:rPr lang="cs-CZ" dirty="0" smtClean="0"/>
              <a:t>H-dropping word initial as in </a:t>
            </a:r>
            <a:r>
              <a:rPr lang="cs-CZ" i="1" dirty="0" smtClean="0"/>
              <a:t>hand /</a:t>
            </a:r>
            <a:r>
              <a:rPr lang="cs-CZ" dirty="0" smtClean="0"/>
              <a:t>ænd</a:t>
            </a:r>
            <a:r>
              <a:rPr lang="cs-CZ" dirty="0" smtClean="0"/>
              <a:t>/</a:t>
            </a:r>
          </a:p>
          <a:p>
            <a:r>
              <a:rPr lang="cs-CZ" dirty="0" smtClean="0"/>
              <a:t>Th-fronting – three=free (homophones)</a:t>
            </a:r>
            <a:endParaRPr lang="cs-CZ" dirty="0" smtClean="0"/>
          </a:p>
          <a:p>
            <a:endParaRPr lang="cs-CZ" i="1" dirty="0"/>
          </a:p>
          <a:p>
            <a:r>
              <a:rPr lang="cs-CZ" dirty="0" smtClean="0"/>
              <a:t>Non-rhotic in comparison </a:t>
            </a:r>
            <a:r>
              <a:rPr lang="cs-CZ" dirty="0" smtClean="0"/>
              <a:t>to some other </a:t>
            </a:r>
            <a:r>
              <a:rPr lang="cs-CZ" dirty="0" smtClean="0"/>
              <a:t>accents in the same </a:t>
            </a:r>
            <a:r>
              <a:rPr lang="cs-CZ" dirty="0" smtClean="0"/>
              <a:t>area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200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Grammatical features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RP: I was sitting	x	Manc: I was stood</a:t>
            </a:r>
          </a:p>
          <a:p>
            <a:r>
              <a:rPr lang="cs-CZ" dirty="0" smtClean="0"/>
              <a:t>RP: I was, he/she was		x	Manc: I were, he/she were</a:t>
            </a:r>
          </a:p>
          <a:p>
            <a:r>
              <a:rPr lang="cs-CZ" dirty="0" smtClean="0"/>
              <a:t>Tag: </a:t>
            </a:r>
            <a:r>
              <a:rPr lang="cs-CZ" i="1" dirty="0" smtClean="0"/>
              <a:t>innit</a:t>
            </a:r>
          </a:p>
          <a:p>
            <a:r>
              <a:rPr lang="cs-CZ" dirty="0" smtClean="0"/>
              <a:t>RP: You have written/He has taken	x	Manc: You have wrote/He has took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181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Manc slang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Rhyming slang (compare to Cockney)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Newton Heath = teeth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Salford Docks = socks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Kahoot</a:t>
            </a:r>
          </a:p>
          <a:p>
            <a:r>
              <a:rPr lang="cs-CZ" dirty="0" smtClean="0"/>
              <a:t>Manc slang in a poem (by Manc poet Argh Kid)</a:t>
            </a:r>
          </a:p>
          <a:p>
            <a:pPr marL="0" indent="0">
              <a:buNone/>
            </a:pPr>
            <a:r>
              <a:rPr lang="cs-CZ" dirty="0"/>
              <a:t>https://www.manchestereveningnews.co.uk/news/greater-manchester-news/argh-kid-national-poetry-day-11991211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72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Where can you </a:t>
            </a:r>
            <a:r>
              <a:rPr lang="cs-CZ" dirty="0" smtClean="0"/>
              <a:t>hear/listen to </a:t>
            </a:r>
            <a:r>
              <a:rPr lang="cs-CZ" dirty="0" smtClean="0"/>
              <a:t>Manc?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Coronation Street (soap opera)</a:t>
            </a:r>
          </a:p>
          <a:p>
            <a:r>
              <a:rPr lang="cs-CZ" dirty="0" smtClean="0"/>
              <a:t>Shameless (comedy)</a:t>
            </a:r>
          </a:p>
          <a:p>
            <a:r>
              <a:rPr lang="cs-CZ" dirty="0" smtClean="0"/>
              <a:t>Life on Mars </a:t>
            </a:r>
            <a:r>
              <a:rPr lang="cs-CZ" dirty="0" smtClean="0"/>
              <a:t>(BBC crime </a:t>
            </a:r>
            <a:r>
              <a:rPr lang="cs-CZ" dirty="0" smtClean="0"/>
              <a:t>drama</a:t>
            </a:r>
            <a:r>
              <a:rPr lang="cs-CZ" dirty="0" smtClean="0"/>
              <a:t>)</a:t>
            </a:r>
          </a:p>
          <a:p>
            <a:r>
              <a:rPr lang="cs-CZ" dirty="0" smtClean="0"/>
              <a:t>Ideal (BBC sitcom)</a:t>
            </a:r>
          </a:p>
          <a:p>
            <a:endParaRPr lang="cs-CZ" dirty="0"/>
          </a:p>
          <a:p>
            <a:r>
              <a:rPr lang="cs-CZ" dirty="0" smtClean="0"/>
              <a:t>VOQUENT – database of voices, voice actors according to accents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://www.voquent.com/voice-actors/find/?search=search&amp;search=Search&amp;uniqueAccent[]=1117&amp;free-text=&amp;voice-id-input=&amp;&amp;</a:t>
            </a:r>
            <a:r>
              <a:rPr lang="cs-CZ" dirty="0" smtClean="0">
                <a:hlinkClick r:id="rId2"/>
              </a:rPr>
              <a:t>pagenum=1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YT: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Learn Liam Gallagher‘s Mancunian Accent (Eat Sleep Dream English)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www.youtube.com/watch?v=ibTUQHkBiWM&amp;ab_channel=EatSleepDreamEnglish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746. Karl Pilkington‘s 3-Minute Wonders / Manchester Accent (Luke‘s </a:t>
            </a:r>
            <a:r>
              <a:rPr lang="cs-CZ" dirty="0"/>
              <a:t>English </a:t>
            </a:r>
            <a:r>
              <a:rPr lang="cs-CZ" dirty="0" smtClean="0"/>
              <a:t>Podcast)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www.youtube.com/watch?v=L-EHQSbAXRk&amp;ab_channel=Luke%27sEnglishPodcast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Lancashire vs Yorkshire Accent, Culture, and Making Tea (English Like a Native)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www.youtube.com/watch?v=CEyulxp8up0&amp;ab_channel=EnglishLikeANative</a:t>
            </a: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08890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500" dirty="0" smtClean="0"/>
              <a:t>Sources: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://www.mmu.ac.uk/news-and-events/news/story/?</a:t>
            </a:r>
            <a:r>
              <a:rPr lang="cs-CZ" dirty="0" smtClean="0">
                <a:hlinkClick r:id="rId2"/>
              </a:rPr>
              <a:t>id=3687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www.theguardian.com/uk-news/2021/oct/01/ya-cheekeh-monkeh-recording-manchester-accent-diversity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www.bl.uk/collection-items/manchester-accent-stan-and-vera-working-life-before-world-war-two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https://www.dynamicdialects.ac.uk/accent-map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tvtropes.org/pmwiki/pmwiki.php/UsefulNotes/BritishAccents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www.atlasobscura.com/articles/demonyms-linguistics-nicknames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lagb-education.org/wp-content/uploads/2016/01/manchester.pdf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9"/>
              </a:rPr>
              <a:t>http://</a:t>
            </a:r>
            <a:r>
              <a:rPr lang="cs-CZ" dirty="0" smtClean="0">
                <a:hlinkClick r:id="rId9"/>
              </a:rPr>
              <a:t>usir.salford.ac.uk/id/eprint/37766/1/Howley_2015_PhDThesis.pdf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Wells</a:t>
            </a:r>
            <a:r>
              <a:rPr lang="cs-CZ" dirty="0" smtClean="0"/>
              <a:t>, J.C.  </a:t>
            </a:r>
            <a:r>
              <a:rPr lang="cs-CZ" i="1" dirty="0" smtClean="0"/>
              <a:t>Accents of English </a:t>
            </a:r>
            <a:r>
              <a:rPr lang="cs-CZ" i="1" dirty="0" smtClean="0"/>
              <a:t>2. </a:t>
            </a:r>
            <a:r>
              <a:rPr lang="cs-CZ" i="1" dirty="0" smtClean="0"/>
              <a:t>The British </a:t>
            </a:r>
            <a:r>
              <a:rPr lang="cs-CZ" i="1" dirty="0" smtClean="0"/>
              <a:t>Isles</a:t>
            </a:r>
          </a:p>
          <a:p>
            <a:pPr marL="0" indent="0">
              <a:buNone/>
            </a:pPr>
            <a:r>
              <a:rPr lang="cs-CZ" dirty="0" smtClean="0"/>
              <a:t>Trudgill, P</a:t>
            </a:r>
            <a:r>
              <a:rPr lang="cs-CZ" i="1" dirty="0" smtClean="0"/>
              <a:t>. The Dialects of England</a:t>
            </a:r>
          </a:p>
          <a:p>
            <a:pPr marL="0" indent="0">
              <a:buNone/>
            </a:pPr>
            <a:r>
              <a:rPr lang="cs-CZ" dirty="0" smtClean="0"/>
              <a:t>Hughes, A., Trudgill, P., Watt, D</a:t>
            </a:r>
            <a:r>
              <a:rPr lang="cs-CZ" i="1" dirty="0" smtClean="0"/>
              <a:t>. English Accents &amp; Dialects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2872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Thank you for your attention!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191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152525"/>
            <a:ext cx="10515600" cy="44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Today is </a:t>
            </a:r>
            <a:r>
              <a:rPr lang="en-US" dirty="0" err="1" smtClean="0"/>
              <a:t>gonna</a:t>
            </a:r>
            <a:r>
              <a:rPr lang="en-US" dirty="0" smtClean="0"/>
              <a:t> be the day that they're </a:t>
            </a:r>
            <a:r>
              <a:rPr lang="en-US" dirty="0" err="1" smtClean="0"/>
              <a:t>gonna</a:t>
            </a:r>
            <a:r>
              <a:rPr lang="en-US" dirty="0" smtClean="0"/>
              <a:t> throw it back to you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By now you </a:t>
            </a:r>
            <a:r>
              <a:rPr lang="en-US" dirty="0" err="1" smtClean="0"/>
              <a:t>shoulda</a:t>
            </a:r>
            <a:r>
              <a:rPr lang="en-US" dirty="0" smtClean="0"/>
              <a:t>, somehow, </a:t>
            </a:r>
            <a:r>
              <a:rPr lang="en-US" dirty="0" err="1" smtClean="0"/>
              <a:t>realised</a:t>
            </a:r>
            <a:r>
              <a:rPr lang="en-US" dirty="0" smtClean="0"/>
              <a:t> what you </a:t>
            </a:r>
            <a:r>
              <a:rPr lang="en-US" dirty="0" err="1" smtClean="0"/>
              <a:t>gotta</a:t>
            </a:r>
            <a:r>
              <a:rPr lang="en-US" dirty="0" smtClean="0"/>
              <a:t> do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I don't believe that anybody feels the way I do about you </a:t>
            </a:r>
            <a:r>
              <a:rPr lang="en-US" dirty="0" smtClean="0"/>
              <a:t>now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Who is the interpret?</a:t>
            </a:r>
          </a:p>
        </p:txBody>
      </p:sp>
    </p:spTree>
    <p:extLst>
      <p:ext uri="{BB962C8B-B14F-4D97-AF65-F5344CB8AC3E}">
        <p14:creationId xmlns:p14="http://schemas.microsoft.com/office/powerpoint/2010/main" val="242756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253" y="365125"/>
            <a:ext cx="10094626" cy="1325563"/>
          </a:xfrm>
        </p:spPr>
        <p:txBody>
          <a:bodyPr/>
          <a:lstStyle/>
          <a:p>
            <a:pPr algn="ctr"/>
            <a:r>
              <a:rPr lang="cs-CZ" dirty="0" smtClean="0"/>
              <a:t>OASIS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449" y="2387820"/>
            <a:ext cx="3307127" cy="247715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020" y="2575862"/>
            <a:ext cx="4339480" cy="22891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76734" y="5750147"/>
            <a:ext cx="5516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Liam </a:t>
            </a:r>
            <a:r>
              <a:rPr lang="en-GB" dirty="0" smtClean="0"/>
              <a:t>&amp; Noel </a:t>
            </a:r>
            <a:r>
              <a:rPr lang="cs-CZ" dirty="0" smtClean="0"/>
              <a:t>Gallagher</a:t>
            </a:r>
          </a:p>
          <a:p>
            <a:r>
              <a:rPr lang="cs-CZ" dirty="0" smtClean="0"/>
              <a:t>Manchester-born singers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87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873" y="1981200"/>
            <a:ext cx="3271927" cy="4670038"/>
          </a:xfrm>
        </p:spPr>
      </p:pic>
      <p:sp>
        <p:nvSpPr>
          <p:cNvPr id="2" name="TextBox 1"/>
          <p:cNvSpPr txBox="1"/>
          <p:nvPr/>
        </p:nvSpPr>
        <p:spPr>
          <a:xfrm>
            <a:off x="838200" y="2933700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Manchester</a:t>
            </a:r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8940800" y="2985532"/>
            <a:ext cx="238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North West England</a:t>
            </a:r>
            <a:endParaRPr lang="cs-CZ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1374" y="3303032"/>
            <a:ext cx="3927462" cy="13959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2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Mancunian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BrE	</a:t>
            </a:r>
            <a:r>
              <a:rPr lang="cs-CZ" dirty="0"/>
              <a:t>/mæŋˈkjuː.ni.ən</a:t>
            </a:r>
            <a:r>
              <a:rPr lang="cs-CZ" dirty="0" smtClean="0"/>
              <a:t>/</a:t>
            </a:r>
            <a:endParaRPr lang="en-GB" dirty="0" smtClean="0"/>
          </a:p>
          <a:p>
            <a:r>
              <a:rPr lang="cs-CZ" dirty="0" smtClean="0"/>
              <a:t>Irregular </a:t>
            </a:r>
            <a:r>
              <a:rPr lang="en-GB" b="1" dirty="0" err="1" smtClean="0"/>
              <a:t>demonym</a:t>
            </a:r>
            <a:r>
              <a:rPr lang="cs-CZ" dirty="0" smtClean="0"/>
              <a:t> (= a term describing inhabitants of a particular place)</a:t>
            </a:r>
          </a:p>
          <a:p>
            <a:pPr marL="0" indent="0">
              <a:buNone/>
            </a:pPr>
            <a:r>
              <a:rPr lang="cs-CZ" dirty="0" smtClean="0"/>
              <a:t>	(compare: Liverpool – Liverpudlian, Glasgow – Glaswegian, Newcastle – Geordie, etc.)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i="1" dirty="0" smtClean="0"/>
              <a:t>N  	</a:t>
            </a:r>
            <a:r>
              <a:rPr lang="en-US" dirty="0" smtClean="0"/>
              <a:t>a </a:t>
            </a:r>
            <a:r>
              <a:rPr lang="en-US" dirty="0"/>
              <a:t>person from Manchester in north-west </a:t>
            </a:r>
            <a:r>
              <a:rPr lang="en-US" dirty="0" smtClean="0"/>
              <a:t>England</a:t>
            </a:r>
            <a:endParaRPr lang="cs-CZ" dirty="0" smtClean="0"/>
          </a:p>
          <a:p>
            <a:r>
              <a:rPr lang="cs-CZ" i="1" dirty="0" smtClean="0"/>
              <a:t>Adj. 	</a:t>
            </a:r>
            <a:r>
              <a:rPr lang="en-US" dirty="0"/>
              <a:t>from or connected with the city of Manchester in north-west </a:t>
            </a:r>
            <a:r>
              <a:rPr lang="en-US" dirty="0" smtClean="0"/>
              <a:t>England</a:t>
            </a:r>
            <a:r>
              <a:rPr lang="cs-CZ" dirty="0" smtClean="0"/>
              <a:t> (e.g. M. singer)</a:t>
            </a:r>
          </a:p>
          <a:p>
            <a:endParaRPr lang="cs-CZ" i="1" dirty="0"/>
          </a:p>
          <a:p>
            <a:r>
              <a:rPr lang="cs-CZ" dirty="0" smtClean="0"/>
              <a:t>Latin word for the area „Mancunium“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02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603287"/>
            <a:ext cx="10554574" cy="3636511"/>
          </a:xfrm>
        </p:spPr>
        <p:txBody>
          <a:bodyPr/>
          <a:lstStyle/>
          <a:p>
            <a:r>
              <a:rPr lang="en-GB" dirty="0" smtClean="0"/>
              <a:t>Roman fort </a:t>
            </a:r>
            <a:r>
              <a:rPr lang="en-GB" dirty="0" err="1" smtClean="0"/>
              <a:t>Mamucium</a:t>
            </a:r>
            <a:r>
              <a:rPr lang="en-GB" dirty="0" smtClean="0"/>
              <a:t>  - AD 79</a:t>
            </a:r>
          </a:p>
          <a:p>
            <a:r>
              <a:rPr lang="en-GB" dirty="0" smtClean="0"/>
              <a:t>6</a:t>
            </a:r>
            <a:r>
              <a:rPr lang="en-GB" baseline="30000" dirty="0" smtClean="0"/>
              <a:t>th</a:t>
            </a:r>
            <a:r>
              <a:rPr lang="en-GB" dirty="0" smtClean="0"/>
              <a:t>, 7</a:t>
            </a:r>
            <a:r>
              <a:rPr lang="en-GB" baseline="30000" dirty="0" smtClean="0"/>
              <a:t>th</a:t>
            </a:r>
            <a:r>
              <a:rPr lang="en-GB" dirty="0" smtClean="0"/>
              <a:t> century</a:t>
            </a:r>
            <a:r>
              <a:rPr lang="cs-CZ" dirty="0" smtClean="0"/>
              <a:t> -</a:t>
            </a:r>
            <a:r>
              <a:rPr lang="en-GB" dirty="0" smtClean="0"/>
              <a:t> Northumbria</a:t>
            </a:r>
          </a:p>
          <a:p>
            <a:r>
              <a:rPr lang="en-GB" dirty="0" smtClean="0"/>
              <a:t>Britons, Angles, Danes</a:t>
            </a:r>
            <a:endParaRPr lang="cs-CZ" dirty="0" smtClean="0"/>
          </a:p>
          <a:p>
            <a:r>
              <a:rPr lang="cs-CZ" dirty="0" smtClean="0"/>
              <a:t>14th cent. – Flemish weavers</a:t>
            </a:r>
          </a:p>
          <a:p>
            <a:r>
              <a:rPr lang="cs-CZ" dirty="0" smtClean="0"/>
              <a:t>16th cent. – wool trade</a:t>
            </a:r>
          </a:p>
          <a:p>
            <a:r>
              <a:rPr lang="cs-CZ" dirty="0" smtClean="0"/>
              <a:t>Industrial Revolution – cotton-mills, cotton import</a:t>
            </a:r>
          </a:p>
          <a:p>
            <a:r>
              <a:rPr lang="cs-CZ" dirty="0"/>
              <a:t>Transport – Bridgewater Canal 1761, Liverpool and Manchester Railway 1830 </a:t>
            </a:r>
            <a:endParaRPr lang="cs-CZ" dirty="0" smtClean="0"/>
          </a:p>
          <a:p>
            <a:endParaRPr lang="en-GB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26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'Cottonopolis' – population explosion – Irish 15% in 1851, Scottish 2% in 1871, Welsh</a:t>
            </a:r>
          </a:p>
          <a:p>
            <a:r>
              <a:rPr lang="cs-CZ" dirty="0" smtClean="0"/>
              <a:t>Jewish immigrants from Central and Eastern Europe</a:t>
            </a:r>
          </a:p>
          <a:p>
            <a:r>
              <a:rPr lang="cs-CZ" dirty="0" smtClean="0"/>
              <a:t>Germans, Italians</a:t>
            </a:r>
          </a:p>
          <a:p>
            <a:r>
              <a:rPr lang="cs-CZ" dirty="0" smtClean="0"/>
              <a:t>Manchester Ship Canal 1894 – workers from Africa, Asia, Middle East, Scandinavia</a:t>
            </a:r>
          </a:p>
          <a:p>
            <a:r>
              <a:rPr lang="cs-CZ" dirty="0" smtClean="0"/>
              <a:t>Chinatown – second in the UK, third largest in Europe</a:t>
            </a:r>
          </a:p>
          <a:p>
            <a:r>
              <a:rPr lang="cs-CZ" dirty="0" smtClean="0"/>
              <a:t>Asian </a:t>
            </a:r>
            <a:r>
              <a:rPr lang="cs-CZ" dirty="0" smtClean="0"/>
              <a:t>community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68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North vs South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Great Vowel Shift – North less affected</a:t>
            </a:r>
          </a:p>
          <a:p>
            <a:r>
              <a:rPr lang="cs-CZ" dirty="0"/>
              <a:t>Foot x </a:t>
            </a:r>
            <a:r>
              <a:rPr lang="cs-CZ" dirty="0" smtClean="0"/>
              <a:t>strut split (South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/</a:t>
            </a:r>
            <a:r>
              <a:rPr lang="cs-CZ" dirty="0" smtClean="0"/>
              <a:t>ʌ/ x /ʊ</a:t>
            </a:r>
            <a:r>
              <a:rPr lang="cs-CZ" dirty="0"/>
              <a:t>/	as in </a:t>
            </a:r>
            <a:r>
              <a:rPr lang="cs-CZ" i="1" dirty="0"/>
              <a:t>b</a:t>
            </a:r>
            <a:r>
              <a:rPr lang="cs-CZ" i="1" u="sng" dirty="0" smtClean="0"/>
              <a:t>u</a:t>
            </a:r>
            <a:r>
              <a:rPr lang="cs-CZ" i="1" dirty="0" smtClean="0"/>
              <a:t>tter</a:t>
            </a:r>
            <a:r>
              <a:rPr lang="cs-CZ" i="1" dirty="0"/>
              <a:t>, </a:t>
            </a:r>
            <a:r>
              <a:rPr lang="cs-CZ" i="1" u="sng" dirty="0"/>
              <a:t>u</a:t>
            </a:r>
            <a:r>
              <a:rPr lang="cs-CZ" i="1" dirty="0"/>
              <a:t>p</a:t>
            </a:r>
            <a:endParaRPr lang="cs-CZ" i="1" dirty="0" smtClean="0"/>
          </a:p>
          <a:p>
            <a:r>
              <a:rPr lang="cs-CZ" dirty="0" smtClean="0"/>
              <a:t>/</a:t>
            </a:r>
            <a:r>
              <a:rPr lang="cs-CZ" dirty="0" smtClean="0"/>
              <a:t>ɑ:/ x /a</a:t>
            </a:r>
            <a:r>
              <a:rPr lang="cs-CZ" dirty="0"/>
              <a:t>/	as in </a:t>
            </a:r>
            <a:r>
              <a:rPr lang="cs-CZ" i="1" dirty="0" smtClean="0"/>
              <a:t>b</a:t>
            </a:r>
            <a:r>
              <a:rPr lang="cs-CZ" i="1" u="sng" dirty="0" smtClean="0"/>
              <a:t>a</a:t>
            </a:r>
            <a:r>
              <a:rPr lang="cs-CZ" i="1" dirty="0" smtClean="0"/>
              <a:t>th</a:t>
            </a:r>
            <a:r>
              <a:rPr lang="cs-CZ" i="1" dirty="0"/>
              <a:t>, gr</a:t>
            </a:r>
            <a:r>
              <a:rPr lang="cs-CZ" i="1" u="sng" dirty="0"/>
              <a:t>a</a:t>
            </a:r>
            <a:r>
              <a:rPr lang="cs-CZ" i="1" dirty="0"/>
              <a:t>ss, </a:t>
            </a:r>
            <a:r>
              <a:rPr lang="cs-CZ" i="1" dirty="0" smtClean="0"/>
              <a:t>l</a:t>
            </a:r>
            <a:r>
              <a:rPr lang="cs-CZ" i="1" u="sng" dirty="0" smtClean="0"/>
              <a:t>au</a:t>
            </a:r>
            <a:r>
              <a:rPr lang="cs-CZ" i="1" dirty="0" smtClean="0"/>
              <a:t>gh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92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Middle North (Wells) – densely populated industrial belt, Manchester, Huddersfield, Bradford, Leeds, Sheffield – typical northern </a:t>
            </a:r>
            <a:r>
              <a:rPr lang="cs-CZ" dirty="0" smtClean="0"/>
              <a:t>accents</a:t>
            </a:r>
          </a:p>
          <a:p>
            <a:r>
              <a:rPr lang="cs-CZ" dirty="0" smtClean="0"/>
              <a:t>Geographically very close to Liverpool, but markedly different accent; much more similar to Lancashire and southern Yorkshire (Trudgill)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2411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615</TotalTime>
  <Words>488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Century Gothic</vt:lpstr>
      <vt:lpstr>Wingdings 2</vt:lpstr>
      <vt:lpstr>Quotable</vt:lpstr>
      <vt:lpstr>How to speak Manc </vt:lpstr>
      <vt:lpstr>PowerPoint Presentation</vt:lpstr>
      <vt:lpstr>OASIS</vt:lpstr>
      <vt:lpstr>PowerPoint Presentation</vt:lpstr>
      <vt:lpstr>Mancunian</vt:lpstr>
      <vt:lpstr>History</vt:lpstr>
      <vt:lpstr>History</vt:lpstr>
      <vt:lpstr>North vs South</vt:lpstr>
      <vt:lpstr>PowerPoint Presentation</vt:lpstr>
      <vt:lpstr>Manc x RP (vowels)</vt:lpstr>
      <vt:lpstr>Manc x RP (consonants)</vt:lpstr>
      <vt:lpstr>Grammatical features</vt:lpstr>
      <vt:lpstr>Manc slang</vt:lpstr>
      <vt:lpstr>Where can you hear/listen to Manc?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Mancunian Accent or Dialect?</dc:title>
  <dc:creator>Aylan</dc:creator>
  <cp:lastModifiedBy>Aylan</cp:lastModifiedBy>
  <cp:revision>66</cp:revision>
  <dcterms:created xsi:type="dcterms:W3CDTF">2022-03-15T14:48:32Z</dcterms:created>
  <dcterms:modified xsi:type="dcterms:W3CDTF">2022-04-08T17:35:25Z</dcterms:modified>
</cp:coreProperties>
</file>