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4" r:id="rId5"/>
    <p:sldId id="259" r:id="rId6"/>
    <p:sldId id="263" r:id="rId7"/>
    <p:sldId id="260" r:id="rId8"/>
    <p:sldId id="265" r:id="rId9"/>
    <p:sldId id="267" r:id="rId10"/>
    <p:sldId id="261" r:id="rId11"/>
    <p:sldId id="266" r:id="rId12"/>
    <p:sldId id="262" r:id="rId13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3C293-72A7-084B-B731-E172C7E0D9FD}" v="37" dt="2021-03-12T07:09:32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028"/>
  </p:normalViewPr>
  <p:slideViewPr>
    <p:cSldViewPr snapToGrid="0" snapToObjects="1">
      <p:cViewPr varScale="1">
        <p:scale>
          <a:sx n="104" d="100"/>
          <a:sy n="104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AC5EF-1A56-B843-8517-53844862B1CC}" type="datetimeFigureOut">
              <a:rPr lang="en-CZ" smtClean="0"/>
              <a:t>02/24/2022</a:t>
            </a:fld>
            <a:endParaRPr lang="en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ED948-4E62-DA4E-BF5D-158A7F9937C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7013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4251-701D-CF48-B866-7672BE41A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8321BB-A293-B144-BDEB-E4FEF9E07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0D8CA-E0FF-A74D-8860-95AA72CEB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6469-A976-A944-BAAD-83DCFEA1F8B5}" type="datetime1">
              <a:rPr lang="cs-CZ" smtClean="0"/>
              <a:t>24.02.2022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2E125-C9DA-FE43-82D9-2C16662C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B0438-00B9-F240-8146-443DA3B20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67458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3CB82-40D8-954E-9B1B-3EBE8116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221CF-A1D3-5244-B0BD-25621E056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56D5F-6B48-B444-8AC4-2C7248BE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2D72-68D7-064C-8078-AAB9E3278028}" type="datetime1">
              <a:rPr lang="cs-CZ" smtClean="0"/>
              <a:t>24.02.2022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68E38-9386-4545-B45C-EA74521F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65674-7648-E34D-890C-A606595C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2945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9D8671-4DD8-614B-A743-2B68A2EF7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EFEA2-877B-DE48-8044-8DA7215BF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9D048-E4FE-354C-86FD-8B8E59C7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6236-CAB4-1D4D-AFDE-1D78DDE3BCDA}" type="datetime1">
              <a:rPr lang="cs-CZ" smtClean="0"/>
              <a:t>24.02.2022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E0336-7CF6-2E41-98E9-FDB35B5B7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B753A-2FC4-9245-8936-B81C22C6F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92803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8ACD-F4E4-8B4C-9360-F9B480F8A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71120-A580-4741-B189-B236F7A72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BB9F8-C452-974C-A8ED-8AE28102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13A-AF52-6449-871B-791E9353618B}" type="datetime1">
              <a:rPr lang="cs-CZ" smtClean="0"/>
              <a:t>24.02.2022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1C9E4-8A22-4042-BD0E-2E30D1BD4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9391F-0375-E84C-B78C-A545B991D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29443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03E5-40C4-3144-93C5-5DBE48B6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77F62-6F4E-F049-A985-25553F41D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FDD7-FB5B-164A-9A34-13E0F788C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3536-5816-8546-83B1-3ADD514F2450}" type="datetime1">
              <a:rPr lang="cs-CZ" smtClean="0"/>
              <a:t>24.02.2022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6DB85-23AD-8341-B7DF-F62AAAD5C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EBCA6-6B39-0B45-9883-518D35D6F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237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B13AB-4158-4F4D-9C11-44C7C7401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EF29B-2860-5C4A-9C5D-B1FB48D6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73696-15FF-5B4B-82D9-A0A367F3B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B7F86-7A9D-1845-A430-AD4FE0B5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4F4D-F457-BB4D-AFA4-AFCB73C5BEB6}" type="datetime1">
              <a:rPr lang="cs-CZ" smtClean="0"/>
              <a:t>24.02.2022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196B7-58CF-E047-ACE7-5F2B45F64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3939E-D238-3645-989A-DEF3087F1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69481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6B64-33A0-8145-968E-1D77121B7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76EEE-01A9-4B4D-A3F6-30B19119D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B231E-81ED-3840-8594-5B4D14281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1E130E-358E-6E45-8482-BE8405BE7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6EC909-586D-C347-9F4A-026885998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05DC60-CE2C-4B4D-AC03-3D31C425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0350-0A30-2049-9539-8BFC5A15EC82}" type="datetime1">
              <a:rPr lang="cs-CZ" smtClean="0"/>
              <a:t>24.02.2022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35E5CC-B137-7A4A-A235-49621B9F1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0502F8-C68E-1C45-942C-DE589796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2120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CBA5D-BB2D-5944-A8CF-75DA96AFF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DA394A-835E-6544-8276-4B3835A4E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6034C-9324-7E46-8186-C731AC35ED4F}" type="datetime1">
              <a:rPr lang="cs-CZ" smtClean="0"/>
              <a:t>24.02.2022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C9CD52-660E-4642-A4C3-12BCF50B5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1AFC7-D7D1-DE4E-8137-8203F6EB6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93060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5A3627-0977-F04E-BE01-36E910BD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125E-A727-3744-B5D9-6676542443AF}" type="datetime1">
              <a:rPr lang="cs-CZ" smtClean="0"/>
              <a:t>24.02.2022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E20471-95BF-214B-BC75-497B02AE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CDD9B-DE2D-4B43-9453-ED43400D6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09957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EEBF-4D60-144B-A4AA-9A280B32A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CE806-6A61-C447-A391-BEE375C30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6A116-DDF3-3840-B6ED-4729ED752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8B9DC-D867-3F4B-9219-700D5728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1256-915F-0748-9352-C6CAFEBF5260}" type="datetime1">
              <a:rPr lang="cs-CZ" smtClean="0"/>
              <a:t>24.02.2022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887A3-D2D0-7242-9F32-245B45A36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A5196-3EDD-A844-917E-D5826989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9557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37FD4-98C2-964F-B653-CE86F9110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86B22A-03E0-6348-858F-233134949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15D1B-ADB5-1848-B43D-A082B0B1C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4F0C2-8B33-A34B-9802-A0FFC6BD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AB15-9449-B743-B996-E92E01009A25}" type="datetime1">
              <a:rPr lang="cs-CZ" smtClean="0"/>
              <a:t>24.02.2022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B25A4-650F-9744-818B-4A6BC443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743D7-7F53-454D-8E63-61FFD483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553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5F4B8-1D3B-2545-8AB0-2CEACCF82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9C2E2-71BF-904C-A347-381451EFE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7C325-DE45-434C-A552-49409C7B9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6CB31-A1D0-9E4B-B2A3-6B0ADAB023CA}" type="datetime1">
              <a:rPr lang="cs-CZ" smtClean="0"/>
              <a:t>24.02.2022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B7B5B-C520-964B-97B7-A0EE04626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71F49-E63C-0347-86F6-EA7176C2A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06601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_5RyXYhdP8?start=68&amp;feature=oembed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PZkrRpJ4Zc?start=463&amp;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rWXsoXuuKs?start=173&amp;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rWXsoXuuKs?start=282&amp;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FFA257-DF81-944A-B237-CCD18E05F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9633" y="409233"/>
            <a:ext cx="7503345" cy="178308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Pronunciation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Upper Received Pronunciation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5E563D-840A-4E41-BDD8-DFF0842D4BF6}"/>
              </a:ext>
            </a:extLst>
          </p:cNvPr>
          <p:cNvSpPr txBox="1"/>
          <p:nvPr/>
        </p:nvSpPr>
        <p:spPr>
          <a:xfrm>
            <a:off x="2342804" y="3601735"/>
            <a:ext cx="7503344" cy="25165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ctr">
              <a:lnSpc>
                <a:spcPct val="170000"/>
              </a:lnSpc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 &amp; URP (PRP)</a:t>
            </a:r>
          </a:p>
          <a:p>
            <a:pPr algn="ctr">
              <a:lnSpc>
                <a:spcPct val="170000"/>
              </a:lnSpc>
              <a:spcAft>
                <a:spcPts val="6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based mainly on PronunciationStudio.com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8446410-1320-6A4B-A7A1-A0708579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97762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Bc. Zuzana Jelinkova for AJL52066, MUNI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ECFA090-B58C-0741-B10A-5F01EC77D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2978" y="6356350"/>
            <a:ext cx="130082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C45C3E5D-5CE2-9B44-8C89-37E42E6B9877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FFC621-AEE6-CD42-AD04-AEB0D334AA4F}"/>
              </a:ext>
            </a:extLst>
          </p:cNvPr>
          <p:cNvSpPr txBox="1"/>
          <p:nvPr/>
        </p:nvSpPr>
        <p:spPr>
          <a:xfrm>
            <a:off x="5375564" y="22582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Z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98EE77-9E4D-904D-9932-8C0DC3088A9E}"/>
              </a:ext>
            </a:extLst>
          </p:cNvPr>
          <p:cNvSpPr txBox="1"/>
          <p:nvPr/>
        </p:nvSpPr>
        <p:spPr>
          <a:xfrm>
            <a:off x="6258296" y="23869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10811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3229E8-2FA2-EA48-B9E4-A3A97E597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Complaints &amp; Weaknesses, Strengths</a:t>
            </a:r>
            <a:endParaRPr lang="en-C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3D906-1A45-1B4E-8F65-E91474028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Unfair! 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Emma Watson (modern) Americanized /t/, mixture of RP and URP.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Plenty of resources, not contradictory, but possibly inconsistent.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to learn</a:t>
            </a:r>
            <a:r>
              <a:rPr lang="en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(Freddie Mercury, Elisa Doolittle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historical)</a:t>
            </a: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recommend the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www.PronunciationStudio.com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free package</a:t>
            </a:r>
            <a:endParaRPr lang="en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15DD36-DCEF-EF4A-B0B6-7A6300015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BB125-F040-4C4C-9ECA-19C1256DB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10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80042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F8B604-F27A-984F-97E8-4D4FCC55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Bc. Zuzana Jelinkova for AJL52066, MUNI</a:t>
            </a:r>
          </a:p>
        </p:txBody>
      </p:sp>
      <p:pic>
        <p:nvPicPr>
          <p:cNvPr id="6" name="Online Media 5" descr="Ascot horse race ~ Audrey Hepburn &amp; Rex Harrison (My Fair Lady, 1964)">
            <a:hlinkClick r:id="" action="ppaction://media"/>
            <a:extLst>
              <a:ext uri="{FF2B5EF4-FFF2-40B4-BE49-F238E27FC236}">
                <a16:creationId xmlns:a16="http://schemas.microsoft.com/office/drawing/2014/main" id="{4EC74C1D-660B-234B-BA30-736BB2CACF6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177" y="457200"/>
            <a:ext cx="10519646" cy="5943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7643A-C986-FE4D-9DDC-D7DC04F0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60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753A8A-5314-A84F-A7B3-3245716A7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CZ" sz="540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E8228FF-22D2-1641-AD15-E13200EFC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https://pronunciationstudio.com/upper-received-pronunciation/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Tomkova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Materials in AJL52066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https://youtu.be/xrWXsoXuuKs?t=66 </a:t>
            </a:r>
          </a:p>
          <a:p>
            <a:pPr marL="457200" indent="-457200">
              <a:buFont typeface="+mj-lt"/>
              <a:buAutoNum type="arabicPeriod"/>
            </a:pP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https://youtu.be/g0qShxkuS7Q?t=760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https://youtu.be/DPZkrRpJ4Zc?t=463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youtu.be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xrWXsoXuuKs?t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=282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EatSleepDream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YT.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https://youtu.be/xrWXsoXuuKs?t=173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EatSleepDream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YT.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https://youtu.be/xrWXsoXuuKs?t=396</a:t>
            </a:r>
            <a:r>
              <a:rPr lang="en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Doolitle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in My Fair Lady. https://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youtu.be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/P_5RyXYhdP8?t=67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7015D-3651-914D-B72B-A807183E9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4547C-86C9-7548-A560-D044D86D1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12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16447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F9008-1200-5D40-B058-62932F2E0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Defining RP &amp; URP (PRP)</a:t>
            </a:r>
            <a:endParaRPr lang="en-CZ" sz="5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B4413-D8F9-1B4A-8459-F95979C85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Neither RP nor URP are regional or geographically distinguishable. 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Indicative of social class or educational institutions. 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&amp; Contemporary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(Traditional vs Modern, Collins &amp;Mees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							   (Historical)</a:t>
            </a:r>
          </a:p>
          <a:p>
            <a:pPr marL="0" lvl="0" indent="0">
              <a:buNone/>
            </a:pPr>
            <a:endParaRPr lang="en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HMQ (URP) &amp; Emma Watson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(RP)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Freddie Mercury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(RP)</a:t>
            </a:r>
          </a:p>
          <a:p>
            <a:pPr marL="457200" lvl="1" indent="0">
              <a:buNone/>
            </a:pPr>
            <a:endParaRPr lang="en-CZ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F66C3-7024-024B-99F9-39D9D5BD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2474B-6690-E14E-A245-D6905E3B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/>
              <a:pPr>
                <a:spcAft>
                  <a:spcPts val="600"/>
                </a:spcAft>
              </a:pPr>
              <a:t>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86361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296864-7B39-CC47-8F03-5E132C0CC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RP &amp; URP</a:t>
            </a:r>
            <a:br>
              <a:rPr lang="en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SEGMENTALS ASPECTS</a:t>
            </a:r>
            <a:r>
              <a:rPr lang="en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A9935-D2B5-8542-9C96-305DBFC6C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5" y="3052535"/>
            <a:ext cx="11235097" cy="2476537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CONSONANTS pronounced more clearly, but no real difference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HMQ pronouncing her ”r” (very)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A87CDF-583B-DF41-843D-D61749AB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05B59-CCB7-5640-96FE-DC2EA9F90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3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80780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3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5A6571-933A-8B4D-88E0-65590013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Bc. Zuzana Jelinkova for AJL52066, MUNI</a:t>
            </a:r>
          </a:p>
        </p:txBody>
      </p:sp>
      <p:pic>
        <p:nvPicPr>
          <p:cNvPr id="9" name="Online Media 8" descr="British English Accents | The Queen's English Part 1">
            <a:hlinkClick r:id="" action="ppaction://media"/>
            <a:extLst>
              <a:ext uri="{FF2B5EF4-FFF2-40B4-BE49-F238E27FC236}">
                <a16:creationId xmlns:a16="http://schemas.microsoft.com/office/drawing/2014/main" id="{E76DFF3D-A48E-AB46-BA90-8FC49944295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177" y="457200"/>
            <a:ext cx="10519646" cy="5943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921650-7456-3841-98E2-D8734324B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2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38CAD-1C3E-DC45-B119-367372016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4416554" cy="901030"/>
          </a:xfrm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VOWELS</a:t>
            </a:r>
            <a:endParaRPr lang="en-CZ" sz="4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55CE5-200A-D042-B9B3-CE9F8079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835" y="831273"/>
            <a:ext cx="9573491" cy="5525077"/>
          </a:xfrm>
        </p:spPr>
        <p:txBody>
          <a:bodyPr>
            <a:noAutofit/>
          </a:bodyPr>
          <a:lstStyle/>
          <a:p>
            <a:pPr lvl="3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 VOWELS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tendency towards /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e/ 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/æ/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 – towards the /</a:t>
            </a:r>
            <a:r>
              <a:rPr lang="en-CZ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e/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MEN </a:t>
            </a: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/əʊ/ as in GO nearer the front – towards the /</a:t>
            </a:r>
            <a:r>
              <a:rPr lang="en-CZ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e/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</a:t>
            </a: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/i/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REALLY / more open towards the /</a:t>
            </a:r>
            <a:r>
              <a:rPr lang="en-CZ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e/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position </a:t>
            </a:r>
          </a:p>
          <a:p>
            <a:pPr marL="1828800" lvl="4" indent="0">
              <a:buNone/>
            </a:pP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4" indent="0">
              <a:buNone/>
            </a:pP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VOWELS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tendency towards /</a:t>
            </a:r>
            <a:r>
              <a:rPr lang="en-US" sz="24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/aʊ/ as in HOW near the back in the /</a:t>
            </a:r>
            <a:r>
              <a:rPr lang="en-CZ" sz="24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ɑ/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position</a:t>
            </a: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/ʌ/ in FUN further open and back, towards the /</a:t>
            </a:r>
            <a:r>
              <a:rPr lang="en-CZ" sz="24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ɑ/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</a:p>
          <a:p>
            <a:pPr lvl="5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sound for RP (ESDE)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/ɜː/ in BIRD more open and back, towards /</a:t>
            </a:r>
            <a:r>
              <a:rPr lang="en-CZ" sz="24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ɑː/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like BARRED</a:t>
            </a: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/uː/ sound in YOU is made with the tongue further back (but HMQ fronting it, ESDE)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EEBE3-493F-1743-BC8B-2CB36442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B9C0D-E03A-2847-B796-F99776AF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5</a:t>
            </a:fld>
            <a:endParaRPr lang="en-CZ"/>
          </a:p>
        </p:txBody>
      </p:sp>
      <p:pic>
        <p:nvPicPr>
          <p:cNvPr id="7" name="Graphic 6" descr="Sound Medium with solid fill">
            <a:extLst>
              <a:ext uri="{FF2B5EF4-FFF2-40B4-BE49-F238E27FC236}">
                <a16:creationId xmlns:a16="http://schemas.microsoft.com/office/drawing/2014/main" id="{A9338A8F-40C5-BE4D-8474-DD2E247FE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66565" y="1124285"/>
            <a:ext cx="457200" cy="457200"/>
          </a:xfrm>
          <a:prstGeom prst="rect">
            <a:avLst/>
          </a:prstGeom>
        </p:spPr>
      </p:pic>
      <p:pic>
        <p:nvPicPr>
          <p:cNvPr id="13" name="Graphic 12" descr="Sound Medium with solid fill">
            <a:extLst>
              <a:ext uri="{FF2B5EF4-FFF2-40B4-BE49-F238E27FC236}">
                <a16:creationId xmlns:a16="http://schemas.microsoft.com/office/drawing/2014/main" id="{80CC5966-5185-734B-ABB8-6E2F9DBB4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35345" y="1592933"/>
            <a:ext cx="457200" cy="457200"/>
          </a:xfrm>
          <a:prstGeom prst="rect">
            <a:avLst/>
          </a:prstGeom>
        </p:spPr>
      </p:pic>
      <p:pic>
        <p:nvPicPr>
          <p:cNvPr id="15" name="Graphic 14" descr="Sound Medium with solid fill">
            <a:extLst>
              <a:ext uri="{FF2B5EF4-FFF2-40B4-BE49-F238E27FC236}">
                <a16:creationId xmlns:a16="http://schemas.microsoft.com/office/drawing/2014/main" id="{CD26DF8F-78A5-484F-8D47-1CE212A80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52553" y="2037239"/>
            <a:ext cx="457200" cy="457200"/>
          </a:xfrm>
          <a:prstGeom prst="rect">
            <a:avLst/>
          </a:prstGeom>
        </p:spPr>
      </p:pic>
      <p:pic>
        <p:nvPicPr>
          <p:cNvPr id="18" name="Graphic 17" descr="Sound Medium with solid fill">
            <a:extLst>
              <a:ext uri="{FF2B5EF4-FFF2-40B4-BE49-F238E27FC236}">
                <a16:creationId xmlns:a16="http://schemas.microsoft.com/office/drawing/2014/main" id="{CE5E9A74-805E-F046-BDCC-A6326FBE1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13232" y="3593811"/>
            <a:ext cx="457200" cy="457200"/>
          </a:xfrm>
          <a:prstGeom prst="rect">
            <a:avLst/>
          </a:prstGeom>
        </p:spPr>
      </p:pic>
      <p:pic>
        <p:nvPicPr>
          <p:cNvPr id="19" name="Graphic 18" descr="Sound Medium with solid fill">
            <a:extLst>
              <a:ext uri="{FF2B5EF4-FFF2-40B4-BE49-F238E27FC236}">
                <a16:creationId xmlns:a16="http://schemas.microsoft.com/office/drawing/2014/main" id="{B65339A6-F845-A648-892B-E9341AA7C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38609" y="3974641"/>
            <a:ext cx="457200" cy="457200"/>
          </a:xfrm>
          <a:prstGeom prst="rect">
            <a:avLst/>
          </a:prstGeom>
        </p:spPr>
      </p:pic>
      <p:pic>
        <p:nvPicPr>
          <p:cNvPr id="20" name="Graphic 19" descr="Sound Medium with solid fill">
            <a:extLst>
              <a:ext uri="{FF2B5EF4-FFF2-40B4-BE49-F238E27FC236}">
                <a16:creationId xmlns:a16="http://schemas.microsoft.com/office/drawing/2014/main" id="{FA329774-AE15-8A4B-8B61-D117104FB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27125" y="4365490"/>
            <a:ext cx="457200" cy="457200"/>
          </a:xfrm>
          <a:prstGeom prst="rect">
            <a:avLst/>
          </a:prstGeom>
        </p:spPr>
      </p:pic>
      <p:pic>
        <p:nvPicPr>
          <p:cNvPr id="21" name="Graphic 20" descr="Sound Medium with solid fill">
            <a:extLst>
              <a:ext uri="{FF2B5EF4-FFF2-40B4-BE49-F238E27FC236}">
                <a16:creationId xmlns:a16="http://schemas.microsoft.com/office/drawing/2014/main" id="{647268AC-8415-1345-8DB1-332622D34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5040" y="5115473"/>
            <a:ext cx="457200" cy="457200"/>
          </a:xfrm>
          <a:prstGeom prst="rect">
            <a:avLst/>
          </a:prstGeom>
        </p:spPr>
      </p:pic>
      <p:pic>
        <p:nvPicPr>
          <p:cNvPr id="22" name="Graphic 21" descr="Sound Medium with solid fill">
            <a:extLst>
              <a:ext uri="{FF2B5EF4-FFF2-40B4-BE49-F238E27FC236}">
                <a16:creationId xmlns:a16="http://schemas.microsoft.com/office/drawing/2014/main" id="{91E49314-1818-924C-A64F-8B8BA9CC28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35345" y="5505136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3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38CAD-1C3E-DC45-B119-367372016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4416554" cy="901030"/>
          </a:xfrm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VOWELS</a:t>
            </a:r>
            <a:endParaRPr lang="en-CZ" sz="4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55CE5-200A-D042-B9B3-CE9F8079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2" y="2977111"/>
            <a:ext cx="11023598" cy="2641599"/>
          </a:xfrm>
        </p:spPr>
        <p:txBody>
          <a:bodyPr>
            <a:normAutofit/>
          </a:bodyPr>
          <a:lstStyle/>
          <a:p>
            <a:pPr lvl="2"/>
            <a:r>
              <a:rPr lang="en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TRIPHTONGS</a:t>
            </a:r>
            <a:r>
              <a:rPr lang="en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Smoothing</a:t>
            </a:r>
          </a:p>
          <a:p>
            <a:pPr lvl="2"/>
            <a:endParaRPr lang="en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r>
              <a:rPr lang="en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/aɪə/ in WIRE, RIOT</a:t>
            </a:r>
            <a:r>
              <a:rPr lang="en-CZ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/aʊə/ in HOUR, POWER are realised as one long /</a:t>
            </a:r>
            <a:r>
              <a:rPr lang="en-CZ" sz="32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ɑː/</a:t>
            </a:r>
            <a:r>
              <a:rPr lang="en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EEBE3-493F-1743-BC8B-2CB36442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B9C0D-E03A-2847-B796-F99776AF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6</a:t>
            </a:fld>
            <a:endParaRPr lang="en-CZ"/>
          </a:p>
        </p:txBody>
      </p:sp>
      <p:pic>
        <p:nvPicPr>
          <p:cNvPr id="8" name="Graphic 7" descr="Sound Medium with solid fill">
            <a:extLst>
              <a:ext uri="{FF2B5EF4-FFF2-40B4-BE49-F238E27FC236}">
                <a16:creationId xmlns:a16="http://schemas.microsoft.com/office/drawing/2014/main" id="{89A605B9-F804-F44E-BF26-EC6F6E765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99712" y="4476326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3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B244A0-7122-654A-9836-B81D7E503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82" y="673770"/>
            <a:ext cx="5569527" cy="1595297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SUPRASEGMENTAL ASPECTS</a:t>
            </a:r>
            <a:endParaRPr lang="en-CZ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63C7-33E3-4E40-8B95-5BD188DA1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364" y="2064327"/>
            <a:ext cx="11610110" cy="3380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Intonation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rising, falling.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accent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URP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falling patterns </a:t>
            </a:r>
            <a:endParaRPr lang="en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creaky voice towards ends of sentences       (E.W.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Uptalk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788755-F758-9249-922A-23B480F8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450CDB-9A95-E24C-BFEB-1719EF9B8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7</a:t>
            </a:fld>
            <a:endParaRPr lang="en-CZ"/>
          </a:p>
        </p:txBody>
      </p:sp>
      <p:pic>
        <p:nvPicPr>
          <p:cNvPr id="8" name="Graphic 7" descr="Sound Medium with solid fill">
            <a:extLst>
              <a:ext uri="{FF2B5EF4-FFF2-40B4-BE49-F238E27FC236}">
                <a16:creationId xmlns:a16="http://schemas.microsoft.com/office/drawing/2014/main" id="{594F4364-108D-0742-9A26-B471552FF0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8600" y="3524538"/>
            <a:ext cx="457200" cy="457200"/>
          </a:xfrm>
          <a:prstGeom prst="rect">
            <a:avLst/>
          </a:prstGeom>
        </p:spPr>
      </p:pic>
      <p:pic>
        <p:nvPicPr>
          <p:cNvPr id="9" name="Graphic 8" descr="Sound Medium with solid fill">
            <a:extLst>
              <a:ext uri="{FF2B5EF4-FFF2-40B4-BE49-F238E27FC236}">
                <a16:creationId xmlns:a16="http://schemas.microsoft.com/office/drawing/2014/main" id="{93EB5EEA-A15D-D042-A1AC-DB341A2C4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30298" y="4008003"/>
            <a:ext cx="457200" cy="457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166DDC-5D78-B14B-A9A0-0F2E78A67495}"/>
              </a:ext>
            </a:extLst>
          </p:cNvPr>
          <p:cNvSpPr txBox="1"/>
          <p:nvPr/>
        </p:nvSpPr>
        <p:spPr>
          <a:xfrm>
            <a:off x="471055" y="5523300"/>
            <a:ext cx="11152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Endings (segmental) interfering with (suprasegmental) as in ‘happy’ realized by Emma or HMQ? (ZJ)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5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C42EB3-FAEE-AC4D-9974-82BFBAEA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Bc. Zuzana Jelinkova for AJL52066, MUNI</a:t>
            </a:r>
          </a:p>
        </p:txBody>
      </p:sp>
      <p:pic>
        <p:nvPicPr>
          <p:cNvPr id="7" name="Online Media 6" descr="Learn Emma Watson's British Accent (HERMIONE) | Received Pronunciation">
            <a:hlinkClick r:id="" action="ppaction://media"/>
            <a:extLst>
              <a:ext uri="{FF2B5EF4-FFF2-40B4-BE49-F238E27FC236}">
                <a16:creationId xmlns:a16="http://schemas.microsoft.com/office/drawing/2014/main" id="{7B58097F-40BD-1A44-BAB3-793C48BE982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177" y="457200"/>
            <a:ext cx="10519646" cy="5943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7C561-B8F6-0445-9950-9A2F3D742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2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0845C-C76B-954D-B16F-763D7B6B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Bc. Zuzana Jelinkova for AJL52066, MUNI</a:t>
            </a:r>
          </a:p>
        </p:txBody>
      </p:sp>
      <p:pic>
        <p:nvPicPr>
          <p:cNvPr id="6" name="Online Media 5" descr="Learn Emma Watson's British Accent (HERMIONE) | Received Pronunciation">
            <a:hlinkClick r:id="" action="ppaction://media"/>
            <a:extLst>
              <a:ext uri="{FF2B5EF4-FFF2-40B4-BE49-F238E27FC236}">
                <a16:creationId xmlns:a16="http://schemas.microsoft.com/office/drawing/2014/main" id="{386CFBF6-FAA1-2847-AD32-E3AD68D7AC1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177" y="457200"/>
            <a:ext cx="10519646" cy="5943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7134E-7BC3-1846-A89B-1CA1EAD9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35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Microsoft Office PowerPoint</Application>
  <PresentationFormat>Širokoúhlá obrazovka</PresentationFormat>
  <Paragraphs>84</Paragraphs>
  <Slides>12</Slides>
  <Notes>0</Notes>
  <HiddenSlides>0</HiddenSlides>
  <MMClips>4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Received Pronunciation  vs  Upper Received Pronunciation</vt:lpstr>
      <vt:lpstr>Defining RP &amp; URP (PRP)</vt:lpstr>
      <vt:lpstr>Differences RP &amp; URP SEGMENTALS ASPECTS </vt:lpstr>
      <vt:lpstr>Prezentace aplikace PowerPoint</vt:lpstr>
      <vt:lpstr>VOWELS</vt:lpstr>
      <vt:lpstr>VOWELS</vt:lpstr>
      <vt:lpstr>SUPRASEGMENTAL ASPECTS</vt:lpstr>
      <vt:lpstr>Prezentace aplikace PowerPoint</vt:lpstr>
      <vt:lpstr>Prezentace aplikace PowerPoint</vt:lpstr>
      <vt:lpstr>Complaints &amp; Weaknesses, Strengths</vt:lpstr>
      <vt:lpstr>Prezentace aplikace PowerPoint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Received Pronunciation  vs  Upper Received Pronunciation</dc:title>
  <dc:creator>Zuzana Jelinkova</dc:creator>
  <cp:lastModifiedBy>Kateřina Tomková</cp:lastModifiedBy>
  <cp:revision>5</cp:revision>
  <dcterms:created xsi:type="dcterms:W3CDTF">2021-03-11T21:23:02Z</dcterms:created>
  <dcterms:modified xsi:type="dcterms:W3CDTF">2022-02-24T13:03:28Z</dcterms:modified>
</cp:coreProperties>
</file>