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Čanecký" initials="PČ" lastIdx="0" clrIdx="0">
    <p:extLst>
      <p:ext uri="{19B8F6BF-5375-455C-9EA6-DF929625EA0E}">
        <p15:presenceInfo xmlns:p15="http://schemas.microsoft.com/office/powerpoint/2012/main" userId="d754d4aa2d207f4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706" autoAdjust="0"/>
  </p:normalViewPr>
  <p:slideViewPr>
    <p:cSldViewPr>
      <p:cViewPr varScale="1">
        <p:scale>
          <a:sx n="75" d="100"/>
          <a:sy n="75" d="100"/>
        </p:scale>
        <p:origin x="58" y="149"/>
      </p:cViewPr>
      <p:guideLst>
        <p:guide pos="3839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285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C701799-AEA9-4D6D-8CB0-0FDE46FEE885}" type="datetime1">
              <a:rPr lang="cs-CZ" smtClean="0"/>
              <a:t>22.10.2021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1C730DC-4C12-4305-B896-3E7261C6E380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 smtClean="0"/>
              <a:t>Kliknutím můžete upravit styly předlohy textu.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9C971FF-EF28-4195-A575-329446EFAA55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pa" descr="Mapa Severní Ameriky"/>
          <p:cNvSpPr>
            <a:spLocks noEditPoints="1"/>
          </p:cNvSpPr>
          <p:nvPr/>
        </p:nvSpPr>
        <p:spPr bwMode="auto">
          <a:xfrm>
            <a:off x="4473575" y="3175"/>
            <a:ext cx="7715250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 rtlCol="0">
            <a:normAutofit/>
          </a:bodyPr>
          <a:lstStyle>
            <a:lvl1pPr>
              <a:defRPr sz="4400"/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75F846-A3CB-4B07-B1E6-3D55B4C06339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 rtlCol="0"/>
          <a:lstStyle/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A6E146-611D-42F4-8398-54F62677543D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96C415-83B7-45AF-81B2-7FC1287DD4D6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rtlCol="0" anchor="b">
            <a:normAutofit/>
          </a:bodyPr>
          <a:lstStyle>
            <a:lvl1pPr algn="l">
              <a:defRPr sz="4400" b="0" cap="all"/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A07974-D9CA-41B0-8271-3E18E5CFF64D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44476D-6B0A-44C0-A45D-569DCA050A1D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EA8C70-28E0-4567-A9E0-496EC78B6A64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97149E-F011-455C-BD67-B0C815EB1DA6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13D939-B4D2-4AA4-AB52-E54135ED81EB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/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  <a:p>
            <a:pPr lvl="1" rtl="0"/>
            <a:r>
              <a:rPr lang="cs-CZ" noProof="0" smtClean="0"/>
              <a:t>Druhá úroveň</a:t>
            </a:r>
          </a:p>
          <a:p>
            <a:pPr lvl="2" rtl="0"/>
            <a:r>
              <a:rPr lang="cs-CZ" noProof="0" smtClean="0"/>
              <a:t>Třetí úroveň</a:t>
            </a:r>
          </a:p>
          <a:p>
            <a:pPr lvl="3" rtl="0"/>
            <a:r>
              <a:rPr lang="cs-CZ" noProof="0" smtClean="0"/>
              <a:t>Čtvrtá úroveň</a:t>
            </a:r>
          </a:p>
          <a:p>
            <a:pPr lvl="4" rtl="0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70FD9D-1557-4CDC-99B2-5BA16E9EA4B3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/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1FE670-98B3-4BB4-9B66-B0CCB5055B5B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 dirty="0" smtClean="0"/>
              <a:t>Kliknutím můžete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 smtClean="0"/>
              <a:t>Kliknutím můžete upravit styly předlohy textu.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BEEA370-2330-43E0-8BDA-7A66EBDF3F42}" type="datetime1">
              <a:rPr lang="cs-CZ" noProof="0" smtClean="0"/>
              <a:t>22.10.2021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F36C87F6-986D-49E6-AF40-1B3A1EE8064D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09836" y="1700808"/>
            <a:ext cx="10369152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4400" b="1" dirty="0"/>
              <a:t/>
            </a:r>
            <a:br>
              <a:rPr lang="en-GB" sz="4400" b="1" dirty="0"/>
            </a:br>
            <a:r>
              <a:rPr lang="cs-CZ" sz="4400" b="1" dirty="0" err="1" smtClean="0"/>
              <a:t>Sociolinguistics</a:t>
            </a:r>
            <a:r>
              <a:rPr lang="cs-CZ" sz="4400" b="1" dirty="0" smtClean="0"/>
              <a:t>: </a:t>
            </a:r>
            <a:r>
              <a:rPr lang="cs-CZ" sz="4400" b="1" dirty="0" err="1" smtClean="0"/>
              <a:t>Aspects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of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Accents</a:t>
            </a:r>
            <a:r>
              <a:rPr lang="en-GB" sz="4400" b="1" dirty="0"/>
              <a:t/>
            </a:r>
            <a:br>
              <a:rPr lang="en-GB" sz="4400" b="1" dirty="0"/>
            </a:br>
            <a:endParaRPr lang="en-GB" sz="4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66020" y="5301208"/>
            <a:ext cx="705678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dirty="0" smtClean="0"/>
              <a:t>Mgr. Pavel Čanecký</a:t>
            </a:r>
          </a:p>
          <a:p>
            <a:pPr algn="ctr">
              <a:lnSpc>
                <a:spcPct val="90000"/>
              </a:lnSpc>
            </a:pPr>
            <a:r>
              <a:rPr lang="en-GB" sz="2400" dirty="0" smtClean="0"/>
              <a:t>Brno, </a:t>
            </a:r>
            <a:r>
              <a:rPr lang="cs-CZ" sz="2400" smtClean="0"/>
              <a:t>22</a:t>
            </a:r>
            <a:r>
              <a:rPr lang="cs-CZ" sz="2400" baseline="30000" smtClean="0"/>
              <a:t>nd</a:t>
            </a:r>
            <a:r>
              <a:rPr lang="cs-CZ" sz="2400" smtClean="0"/>
              <a:t> </a:t>
            </a:r>
            <a:r>
              <a:rPr lang="cs-CZ" sz="2400" dirty="0" err="1" smtClean="0"/>
              <a:t>October</a:t>
            </a:r>
            <a:r>
              <a:rPr lang="en-GB" sz="2400" dirty="0" smtClean="0"/>
              <a:t> 2021</a:t>
            </a:r>
            <a:endParaRPr lang="en-GB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2373" y="5080"/>
            <a:ext cx="786452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9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Styles</a:t>
            </a:r>
            <a:r>
              <a:rPr lang="cs-CZ" dirty="0" smtClean="0"/>
              <a:t> and </a:t>
            </a:r>
            <a:r>
              <a:rPr lang="cs-CZ" dirty="0" err="1" smtClean="0"/>
              <a:t>roles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840560"/>
          </a:xfrm>
        </p:spPr>
        <p:txBody>
          <a:bodyPr/>
          <a:lstStyle/>
          <a:p>
            <a:r>
              <a:rPr lang="cs-CZ" b="1" dirty="0" err="1" smtClean="0"/>
              <a:t>Labov-hypercorrection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8339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Projecting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image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</a:t>
            </a:r>
            <a:r>
              <a:rPr lang="cs-CZ" b="1" dirty="0" err="1" smtClean="0"/>
              <a:t>onvergence</a:t>
            </a:r>
            <a:r>
              <a:rPr lang="cs-CZ" dirty="0" smtClean="0"/>
              <a:t> x </a:t>
            </a:r>
            <a:r>
              <a:rPr lang="cs-CZ" b="1" dirty="0" smtClean="0"/>
              <a:t>divergence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353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basic </a:t>
            </a:r>
            <a:r>
              <a:rPr lang="cs-CZ" dirty="0" err="1" smtClean="0"/>
              <a:t>terms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1.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roads</a:t>
            </a:r>
            <a:r>
              <a:rPr lang="cs-CZ" i="1" dirty="0" smtClean="0"/>
              <a:t> are </a:t>
            </a:r>
            <a:r>
              <a:rPr lang="cs-CZ" i="1" dirty="0" err="1" smtClean="0"/>
              <a:t>dirty</a:t>
            </a:r>
            <a:r>
              <a:rPr lang="cs-CZ" dirty="0" smtClean="0"/>
              <a:t>.</a:t>
            </a:r>
          </a:p>
          <a:p>
            <a:pPr marL="45720" indent="0">
              <a:buNone/>
            </a:pPr>
            <a:r>
              <a:rPr lang="cs-CZ" dirty="0" err="1" smtClean="0"/>
              <a:t>vs</a:t>
            </a:r>
            <a:endParaRPr lang="cs-CZ" dirty="0" smtClean="0"/>
          </a:p>
          <a:p>
            <a:r>
              <a:rPr lang="cs-CZ" i="1" dirty="0" smtClean="0"/>
              <a:t>2.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roads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mucky</a:t>
            </a:r>
            <a:r>
              <a:rPr lang="cs-CZ" i="1" dirty="0" smtClean="0"/>
              <a:t>.</a:t>
            </a:r>
          </a:p>
          <a:p>
            <a:pPr marL="45720" indent="0">
              <a:buNone/>
            </a:pPr>
            <a:endParaRPr lang="cs-CZ" i="1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1305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basic </a:t>
            </a:r>
            <a:r>
              <a:rPr lang="cs-CZ" dirty="0" err="1"/>
              <a:t>terms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Accent</a:t>
            </a:r>
            <a:endParaRPr lang="cs-CZ" b="1" dirty="0" smtClean="0"/>
          </a:p>
          <a:p>
            <a:pPr lvl="1"/>
            <a:r>
              <a:rPr lang="cs-CZ" dirty="0" err="1" smtClean="0"/>
              <a:t>pronunciation</a:t>
            </a:r>
            <a:endParaRPr lang="cs-CZ" dirty="0" smtClean="0"/>
          </a:p>
          <a:p>
            <a:r>
              <a:rPr lang="cs-CZ" b="1" dirty="0" err="1" smtClean="0"/>
              <a:t>Dialect</a:t>
            </a:r>
            <a:endParaRPr lang="cs-CZ" b="1" dirty="0" smtClean="0"/>
          </a:p>
          <a:p>
            <a:pPr lvl="1"/>
            <a:r>
              <a:rPr lang="cs-CZ" dirty="0"/>
              <a:t>s</a:t>
            </a:r>
            <a:r>
              <a:rPr lang="cs-CZ" dirty="0" smtClean="0"/>
              <a:t>yntax, </a:t>
            </a:r>
            <a:r>
              <a:rPr lang="cs-CZ" dirty="0" err="1" smtClean="0"/>
              <a:t>morphology</a:t>
            </a:r>
            <a:r>
              <a:rPr lang="cs-CZ" dirty="0" smtClean="0"/>
              <a:t>, </a:t>
            </a:r>
            <a:r>
              <a:rPr lang="cs-CZ" dirty="0" err="1" smtClean="0"/>
              <a:t>lexicon</a:t>
            </a:r>
            <a:r>
              <a:rPr lang="cs-CZ" dirty="0" smtClean="0"/>
              <a:t> and </a:t>
            </a:r>
            <a:r>
              <a:rPr lang="cs-CZ" dirty="0" err="1" smtClean="0"/>
              <a:t>pronunciation</a:t>
            </a:r>
            <a:r>
              <a:rPr lang="cs-CZ" dirty="0" smtClean="0"/>
              <a:t> </a:t>
            </a:r>
          </a:p>
          <a:p>
            <a:r>
              <a:rPr lang="cs-CZ" b="1" dirty="0" err="1" smtClean="0"/>
              <a:t>Idiolect</a:t>
            </a:r>
            <a:endParaRPr lang="cs-CZ" b="1" dirty="0" smtClean="0"/>
          </a:p>
          <a:p>
            <a:pPr lvl="1"/>
            <a:r>
              <a:rPr lang="en-GB" dirty="0"/>
              <a:t>from the Greek </a:t>
            </a:r>
            <a:r>
              <a:rPr lang="en-GB" i="1" dirty="0" err="1"/>
              <a:t>idio</a:t>
            </a:r>
            <a:r>
              <a:rPr lang="en-GB" dirty="0"/>
              <a:t>- meaning “one’s own” and </a:t>
            </a:r>
            <a:r>
              <a:rPr lang="en-GB" dirty="0" smtClean="0"/>
              <a:t>–</a:t>
            </a:r>
            <a:r>
              <a:rPr lang="en-GB" i="1" dirty="0" err="1" smtClean="0"/>
              <a:t>lect</a:t>
            </a:r>
            <a:endParaRPr lang="cs-CZ" i="1" dirty="0" smtClean="0"/>
          </a:p>
          <a:p>
            <a:pPr lvl="1"/>
            <a:r>
              <a:rPr lang="en-GB" dirty="0"/>
              <a:t>the specific way that a single person </a:t>
            </a:r>
            <a:r>
              <a:rPr lang="en-GB" dirty="0" smtClean="0"/>
              <a:t>speaks</a:t>
            </a:r>
            <a:endParaRPr lang="cs-CZ" dirty="0" smtClean="0"/>
          </a:p>
          <a:p>
            <a:pPr lvl="1"/>
            <a:r>
              <a:rPr lang="en-GB" i="1" dirty="0"/>
              <a:t>"[A person's idiolect is] not just vocabulary; it's everything from how we pronounce certain words to how we put them together to what we imagine they mean. Ever have a disagreement with someone over whether an ambiguously-shaded object was actually blue or green? Congratulations, you've witnessed differences in idiolect.... </a:t>
            </a:r>
            <a:r>
              <a:rPr lang="en-GB" i="1" dirty="0" smtClean="0"/>
              <a:t>„</a:t>
            </a:r>
            <a:endParaRPr lang="cs-CZ" i="1" dirty="0" smtClean="0"/>
          </a:p>
          <a:p>
            <a:pPr marL="274320" lvl="1" indent="0">
              <a:buNone/>
            </a:pPr>
            <a:r>
              <a:rPr lang="cs-CZ" dirty="0"/>
              <a:t>(</a:t>
            </a:r>
            <a:r>
              <a:rPr lang="cs-CZ" dirty="0" err="1"/>
              <a:t>Gretchen</a:t>
            </a:r>
            <a:r>
              <a:rPr lang="cs-CZ" dirty="0"/>
              <a:t> </a:t>
            </a:r>
            <a:r>
              <a:rPr lang="cs-CZ" dirty="0" err="1" smtClean="0"/>
              <a:t>McCulloch</a:t>
            </a:r>
            <a:r>
              <a:rPr lang="cs-CZ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41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Traditional</a:t>
            </a:r>
            <a:r>
              <a:rPr lang="cs-CZ" dirty="0" smtClean="0"/>
              <a:t> </a:t>
            </a:r>
            <a:r>
              <a:rPr lang="cs-CZ" dirty="0" err="1" smtClean="0"/>
              <a:t>dialect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coherent</a:t>
            </a: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variety</a:t>
            </a:r>
          </a:p>
          <a:p>
            <a:r>
              <a:rPr lang="cs-CZ" dirty="0" err="1"/>
              <a:t>f</a:t>
            </a:r>
            <a:r>
              <a:rPr lang="cs-CZ" dirty="0" err="1" smtClean="0"/>
              <a:t>ound</a:t>
            </a:r>
            <a:r>
              <a:rPr lang="cs-CZ" dirty="0" smtClean="0"/>
              <a:t> in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endParaRPr lang="cs-CZ" dirty="0" smtClean="0"/>
          </a:p>
          <a:p>
            <a:r>
              <a:rPr lang="cs-CZ" dirty="0" smtClean="0"/>
              <a:t>not so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Isles</a:t>
            </a:r>
            <a:endParaRPr lang="cs-CZ" dirty="0" smtClean="0"/>
          </a:p>
          <a:p>
            <a:pPr lvl="1"/>
            <a:r>
              <a:rPr lang="cs-CZ" dirty="0" smtClean="0"/>
              <a:t>Newfoundland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Appalachians</a:t>
            </a:r>
            <a:r>
              <a:rPr lang="cs-CZ" dirty="0" smtClean="0"/>
              <a:t> </a:t>
            </a:r>
          </a:p>
          <a:p>
            <a:r>
              <a:rPr lang="cs-CZ" b="1" dirty="0" err="1"/>
              <a:t>r</a:t>
            </a:r>
            <a:r>
              <a:rPr lang="cs-CZ" b="1" dirty="0" err="1" smtClean="0"/>
              <a:t>elexification</a:t>
            </a:r>
            <a:endParaRPr lang="cs-CZ" b="1" dirty="0" smtClean="0"/>
          </a:p>
          <a:p>
            <a:r>
              <a:rPr lang="cs-CZ" b="1" dirty="0" err="1"/>
              <a:t>p</a:t>
            </a:r>
            <a:r>
              <a:rPr lang="cs-CZ" b="1" dirty="0" err="1" smtClean="0"/>
              <a:t>rimary</a:t>
            </a:r>
            <a:r>
              <a:rPr lang="cs-CZ" b="1" dirty="0" smtClean="0"/>
              <a:t> </a:t>
            </a:r>
            <a:r>
              <a:rPr lang="cs-CZ" dirty="0" err="1" smtClean="0"/>
              <a:t>vs</a:t>
            </a:r>
            <a:r>
              <a:rPr lang="cs-CZ" b="1" dirty="0" smtClean="0"/>
              <a:t> </a:t>
            </a:r>
            <a:r>
              <a:rPr lang="cs-CZ" b="1" dirty="0" err="1" smtClean="0"/>
              <a:t>secondary</a:t>
            </a:r>
            <a:r>
              <a:rPr lang="cs-CZ" b="1" dirty="0" smtClean="0"/>
              <a:t> </a:t>
            </a:r>
            <a:r>
              <a:rPr lang="cs-CZ" b="1" dirty="0" err="1" smtClean="0"/>
              <a:t>dialect</a:t>
            </a:r>
            <a:r>
              <a:rPr lang="cs-CZ" b="1" dirty="0" smtClean="0"/>
              <a:t> </a:t>
            </a:r>
            <a:r>
              <a:rPr lang="cs-CZ" b="1" dirty="0" err="1" smtClean="0"/>
              <a:t>features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98199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Geographical</a:t>
            </a:r>
            <a:r>
              <a:rPr lang="cs-CZ" dirty="0" smtClean="0"/>
              <a:t> </a:t>
            </a:r>
            <a:r>
              <a:rPr lang="cs-CZ" dirty="0" err="1" smtClean="0"/>
              <a:t>variation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Accents</a:t>
            </a:r>
            <a:r>
              <a:rPr lang="cs-CZ" dirty="0" smtClean="0"/>
              <a:t> as </a:t>
            </a:r>
            <a:r>
              <a:rPr lang="cs-CZ" dirty="0" err="1" smtClean="0"/>
              <a:t>powerful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geographical</a:t>
            </a:r>
            <a:r>
              <a:rPr lang="cs-CZ" dirty="0" smtClean="0"/>
              <a:t> identity</a:t>
            </a:r>
          </a:p>
          <a:p>
            <a:r>
              <a:rPr lang="cs-CZ" dirty="0" err="1" smtClean="0"/>
              <a:t>Socially</a:t>
            </a:r>
            <a:r>
              <a:rPr lang="cs-CZ" dirty="0" smtClean="0"/>
              <a:t> </a:t>
            </a:r>
            <a:r>
              <a:rPr lang="cs-CZ" dirty="0" err="1" smtClean="0"/>
              <a:t>distinct</a:t>
            </a:r>
            <a:r>
              <a:rPr lang="cs-CZ" dirty="0" smtClean="0"/>
              <a:t>: </a:t>
            </a:r>
            <a:r>
              <a:rPr lang="cs-CZ" dirty="0" err="1" smtClean="0"/>
              <a:t>vulgar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posh</a:t>
            </a:r>
            <a:endParaRPr lang="cs-CZ" dirty="0" smtClean="0"/>
          </a:p>
          <a:p>
            <a:r>
              <a:rPr lang="cs-CZ" dirty="0" err="1" smtClean="0"/>
              <a:t>Geographically</a:t>
            </a:r>
            <a:r>
              <a:rPr lang="cs-CZ" dirty="0" smtClean="0"/>
              <a:t> </a:t>
            </a:r>
            <a:r>
              <a:rPr lang="cs-CZ" dirty="0" err="1" smtClean="0"/>
              <a:t>distinct</a:t>
            </a:r>
            <a:r>
              <a:rPr lang="cs-CZ" dirty="0" smtClean="0"/>
              <a:t>: </a:t>
            </a:r>
            <a:r>
              <a:rPr lang="cs-CZ" dirty="0" err="1" smtClean="0"/>
              <a:t>Scottish</a:t>
            </a:r>
            <a:r>
              <a:rPr lang="cs-CZ" dirty="0" smtClean="0"/>
              <a:t> </a:t>
            </a:r>
            <a:r>
              <a:rPr lang="cs-CZ" dirty="0" err="1" smtClean="0"/>
              <a:t>accent</a:t>
            </a:r>
            <a:r>
              <a:rPr lang="cs-CZ" dirty="0" smtClean="0"/>
              <a:t>, </a:t>
            </a:r>
            <a:r>
              <a:rPr lang="cs-CZ" dirty="0" err="1" smtClean="0"/>
              <a:t>Australian</a:t>
            </a:r>
            <a:r>
              <a:rPr lang="cs-CZ" dirty="0" smtClean="0"/>
              <a:t> </a:t>
            </a:r>
            <a:r>
              <a:rPr lang="cs-CZ" dirty="0" err="1" smtClean="0"/>
              <a:t>accent</a:t>
            </a:r>
            <a:r>
              <a:rPr lang="cs-CZ" dirty="0" smtClean="0"/>
              <a:t>, </a:t>
            </a:r>
            <a:r>
              <a:rPr lang="cs-CZ" dirty="0" err="1" smtClean="0"/>
              <a:t>southern</a:t>
            </a:r>
            <a:r>
              <a:rPr lang="cs-CZ" dirty="0" smtClean="0"/>
              <a:t> </a:t>
            </a:r>
            <a:r>
              <a:rPr lang="cs-CZ" dirty="0" err="1" smtClean="0"/>
              <a:t>accent</a:t>
            </a:r>
            <a:r>
              <a:rPr lang="cs-CZ" dirty="0" smtClean="0"/>
              <a:t>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accent</a:t>
            </a:r>
            <a:r>
              <a:rPr lang="cs-CZ" dirty="0" smtClean="0"/>
              <a:t>,…</a:t>
            </a:r>
          </a:p>
          <a:p>
            <a:r>
              <a:rPr lang="cs-CZ" b="1" dirty="0" err="1" smtClean="0"/>
              <a:t>regionality</a:t>
            </a:r>
            <a:endParaRPr lang="cs-CZ" b="1" dirty="0" smtClean="0"/>
          </a:p>
          <a:p>
            <a:r>
              <a:rPr lang="cs-CZ" dirty="0" smtClean="0"/>
              <a:t>RP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GenAm</a:t>
            </a:r>
            <a:endParaRPr lang="cs-CZ" dirty="0" smtClean="0"/>
          </a:p>
          <a:p>
            <a:r>
              <a:rPr lang="cs-CZ" dirty="0" err="1" smtClean="0"/>
              <a:t>urban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rural</a:t>
            </a:r>
            <a:r>
              <a:rPr lang="cs-CZ" dirty="0" smtClean="0"/>
              <a:t>  </a:t>
            </a:r>
          </a:p>
          <a:p>
            <a:r>
              <a:rPr lang="cs-CZ" dirty="0" err="1"/>
              <a:t>g</a:t>
            </a:r>
            <a:r>
              <a:rPr lang="cs-CZ" dirty="0" err="1" smtClean="0"/>
              <a:t>eographical</a:t>
            </a:r>
            <a:r>
              <a:rPr lang="cs-CZ" dirty="0" smtClean="0"/>
              <a:t> </a:t>
            </a:r>
            <a:r>
              <a:rPr lang="cs-CZ" dirty="0" err="1" smtClean="0"/>
              <a:t>diffusion</a:t>
            </a:r>
            <a:r>
              <a:rPr lang="cs-CZ" dirty="0" smtClean="0"/>
              <a:t> (</a:t>
            </a:r>
            <a:r>
              <a:rPr lang="cs-CZ" dirty="0" err="1" smtClean="0"/>
              <a:t>Trudgill</a:t>
            </a:r>
            <a:r>
              <a:rPr lang="cs-CZ" dirty="0" smtClean="0"/>
              <a:t>)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4041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Socio-economic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8" y="2708920"/>
            <a:ext cx="5545679" cy="3981514"/>
          </a:xfrm>
        </p:spPr>
      </p:pic>
      <p:sp>
        <p:nvSpPr>
          <p:cNvPr id="5" name="TextovéPole 4"/>
          <p:cNvSpPr txBox="1"/>
          <p:nvPr/>
        </p:nvSpPr>
        <p:spPr>
          <a:xfrm>
            <a:off x="1413892" y="1844824"/>
            <a:ext cx="1000911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b="1" dirty="0" err="1" smtClean="0"/>
              <a:t>Speech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stratification</a:t>
            </a:r>
            <a:r>
              <a:rPr lang="cs-CZ" sz="2400" b="1" dirty="0" smtClean="0"/>
              <a:t> </a:t>
            </a:r>
            <a:r>
              <a:rPr lang="cs-CZ" sz="2400" dirty="0" err="1" smtClean="0"/>
              <a:t>correlates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b="1" dirty="0" err="1" smtClean="0"/>
              <a:t>social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stratification</a:t>
            </a:r>
            <a:endParaRPr lang="cs-CZ" sz="2400" b="1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1160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Socio-economic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William </a:t>
            </a:r>
            <a:r>
              <a:rPr lang="cs-CZ" dirty="0" err="1" smtClean="0"/>
              <a:t>Labov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Stratification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in New York City (1966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-&gt; Variability in a New York </a:t>
            </a:r>
            <a:r>
              <a:rPr lang="cs-CZ" dirty="0" err="1" smtClean="0"/>
              <a:t>accent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socially</a:t>
            </a:r>
            <a:r>
              <a:rPr lang="cs-CZ" dirty="0" smtClean="0"/>
              <a:t> </a:t>
            </a:r>
            <a:r>
              <a:rPr lang="cs-CZ" dirty="0" err="1" smtClean="0"/>
              <a:t>stratified</a:t>
            </a:r>
            <a:endParaRPr lang="cs-CZ" dirty="0" smtClean="0"/>
          </a:p>
          <a:p>
            <a:pPr marL="274320" lvl="1" indent="0">
              <a:buNone/>
            </a:pPr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614" y="3157420"/>
            <a:ext cx="7735380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60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Innovations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and </a:t>
            </a:r>
            <a:r>
              <a:rPr lang="cs-CZ" dirty="0" err="1" smtClean="0"/>
              <a:t>adolescents</a:t>
            </a:r>
            <a:endParaRPr lang="cs-CZ" dirty="0" smtClean="0"/>
          </a:p>
          <a:p>
            <a:r>
              <a:rPr lang="cs-CZ" dirty="0" err="1"/>
              <a:t>m</a:t>
            </a:r>
            <a:r>
              <a:rPr lang="cs-CZ" dirty="0" err="1" smtClean="0"/>
              <a:t>ouse</a:t>
            </a:r>
            <a:r>
              <a:rPr lang="cs-CZ" dirty="0" smtClean="0"/>
              <a:t> -&gt; </a:t>
            </a:r>
            <a:r>
              <a:rPr lang="cs-CZ" dirty="0" err="1" smtClean="0"/>
              <a:t>mouses</a:t>
            </a:r>
            <a:endParaRPr lang="cs-CZ" dirty="0" smtClean="0"/>
          </a:p>
          <a:p>
            <a:r>
              <a:rPr lang="cs-CZ" dirty="0" err="1"/>
              <a:t>t</a:t>
            </a:r>
            <a:r>
              <a:rPr lang="cs-CZ" dirty="0" err="1" smtClean="0"/>
              <a:t>hin</a:t>
            </a:r>
            <a:r>
              <a:rPr lang="cs-CZ" dirty="0" smtClean="0"/>
              <a:t> /f/</a:t>
            </a:r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78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Styles</a:t>
            </a:r>
            <a:r>
              <a:rPr lang="cs-CZ" dirty="0" smtClean="0"/>
              <a:t> and </a:t>
            </a:r>
            <a:r>
              <a:rPr lang="cs-CZ" dirty="0" err="1" smtClean="0"/>
              <a:t>roles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840560"/>
          </a:xfrm>
        </p:spPr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cs-CZ" dirty="0" smtClean="0"/>
          </a:p>
          <a:p>
            <a:r>
              <a:rPr lang="cs-CZ" b="1" dirty="0" err="1"/>
              <a:t>c</a:t>
            </a:r>
            <a:r>
              <a:rPr lang="cs-CZ" b="1" dirty="0" err="1" smtClean="0"/>
              <a:t>asual</a:t>
            </a:r>
            <a:r>
              <a:rPr lang="cs-CZ" b="1" dirty="0" smtClean="0"/>
              <a:t> style </a:t>
            </a:r>
            <a:r>
              <a:rPr lang="cs-CZ" dirty="0" smtClean="0"/>
              <a:t>(CS)</a:t>
            </a:r>
          </a:p>
          <a:p>
            <a:r>
              <a:rPr lang="cs-CZ" b="1" dirty="0" err="1" smtClean="0"/>
              <a:t>formal</a:t>
            </a:r>
            <a:r>
              <a:rPr lang="cs-CZ" b="1" dirty="0" smtClean="0"/>
              <a:t> style </a:t>
            </a:r>
            <a:r>
              <a:rPr lang="cs-CZ" dirty="0" smtClean="0"/>
              <a:t>(FS) </a:t>
            </a:r>
          </a:p>
          <a:p>
            <a:r>
              <a:rPr lang="cs-CZ" b="1" dirty="0" err="1" smtClean="0"/>
              <a:t>reading-passage</a:t>
            </a:r>
            <a:r>
              <a:rPr lang="cs-CZ" b="1" dirty="0" smtClean="0"/>
              <a:t> style </a:t>
            </a:r>
            <a:r>
              <a:rPr lang="cs-CZ" dirty="0" smtClean="0"/>
              <a:t>(RPS)</a:t>
            </a:r>
          </a:p>
          <a:p>
            <a:r>
              <a:rPr lang="cs-CZ" b="1" dirty="0" err="1"/>
              <a:t>w</a:t>
            </a:r>
            <a:r>
              <a:rPr lang="cs-CZ" b="1" dirty="0" err="1" smtClean="0"/>
              <a:t>ord</a:t>
            </a:r>
            <a:r>
              <a:rPr lang="cs-CZ" b="1" dirty="0" smtClean="0"/>
              <a:t>-list style </a:t>
            </a:r>
            <a:r>
              <a:rPr lang="cs-CZ" dirty="0" smtClean="0"/>
              <a:t>(WLS)   </a:t>
            </a: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012" y="4770675"/>
            <a:ext cx="6620799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70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everoamerický kontinent 16: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303330_TF02804879.potx" id="{8B37D178-7D3A-41B3-8971-9C82FD7BE7C7}" vid="{BAF66746-AFD3-4E15-8885-BEF23BAFBB32}"/>
    </a:ext>
  </a:extLst>
</a:theme>
</file>

<file path=ppt/theme/theme2.xml><?xml version="1.0" encoding="utf-8"?>
<a:theme xmlns:a="http://schemas.openxmlformats.org/drawingml/2006/main" name="Motiv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severoamerický kontinent (širokoúhlý formát)</Template>
  <TotalTime>2597</TotalTime>
  <Words>281</Words>
  <Application>Microsoft Office PowerPoint</Application>
  <PresentationFormat>Vlastní</PresentationFormat>
  <Paragraphs>52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Severoamerický kontinent 16:9</vt:lpstr>
      <vt:lpstr>Prezentace aplikace PowerPoint</vt:lpstr>
      <vt:lpstr>Definition of basic terms</vt:lpstr>
      <vt:lpstr>Definition of basic terms</vt:lpstr>
      <vt:lpstr>Traditional dialect</vt:lpstr>
      <vt:lpstr>Geographical variation</vt:lpstr>
      <vt:lpstr>Socio-economic class</vt:lpstr>
      <vt:lpstr>Socio-economic class</vt:lpstr>
      <vt:lpstr>Age</vt:lpstr>
      <vt:lpstr>Styles and roles</vt:lpstr>
      <vt:lpstr>Styles and roles</vt:lpstr>
      <vt:lpstr>Projecting an image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Phonetics and Phonology</dc:title>
  <dc:creator>Pavel Čanecký</dc:creator>
  <cp:lastModifiedBy>Pavel Čanecký</cp:lastModifiedBy>
  <cp:revision>244</cp:revision>
  <dcterms:created xsi:type="dcterms:W3CDTF">2021-04-23T15:48:17Z</dcterms:created>
  <dcterms:modified xsi:type="dcterms:W3CDTF">2021-10-22T08:53:39Z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