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2" r:id="rId3"/>
    <p:sldId id="312" r:id="rId4"/>
    <p:sldId id="329" r:id="rId5"/>
    <p:sldId id="261" r:id="rId6"/>
    <p:sldId id="285" r:id="rId7"/>
    <p:sldId id="274" r:id="rId8"/>
    <p:sldId id="301" r:id="rId9"/>
    <p:sldId id="302" r:id="rId10"/>
    <p:sldId id="303" r:id="rId11"/>
    <p:sldId id="307" r:id="rId12"/>
    <p:sldId id="304" r:id="rId13"/>
    <p:sldId id="282" r:id="rId14"/>
    <p:sldId id="258" r:id="rId15"/>
    <p:sldId id="281" r:id="rId16"/>
    <p:sldId id="259" r:id="rId17"/>
    <p:sldId id="306" r:id="rId18"/>
    <p:sldId id="313" r:id="rId19"/>
    <p:sldId id="314" r:id="rId20"/>
    <p:sldId id="278" r:id="rId21"/>
    <p:sldId id="280" r:id="rId22"/>
    <p:sldId id="283" r:id="rId23"/>
    <p:sldId id="326" r:id="rId24"/>
    <p:sldId id="325" r:id="rId25"/>
    <p:sldId id="284" r:id="rId26"/>
    <p:sldId id="327" r:id="rId27"/>
    <p:sldId id="328" r:id="rId28"/>
    <p:sldId id="305" r:id="rId29"/>
    <p:sldId id="308" r:id="rId30"/>
    <p:sldId id="309" r:id="rId31"/>
    <p:sldId id="266" r:id="rId32"/>
    <p:sldId id="316" r:id="rId33"/>
    <p:sldId id="315" r:id="rId34"/>
    <p:sldId id="264" r:id="rId35"/>
    <p:sldId id="265" r:id="rId36"/>
    <p:sldId id="318" r:id="rId37"/>
    <p:sldId id="321" r:id="rId38"/>
    <p:sldId id="319" r:id="rId39"/>
    <p:sldId id="320" r:id="rId40"/>
    <p:sldId id="310" r:id="rId41"/>
    <p:sldId id="275" r:id="rId42"/>
    <p:sldId id="267" r:id="rId43"/>
    <p:sldId id="272" r:id="rId44"/>
    <p:sldId id="273" r:id="rId45"/>
    <p:sldId id="268" r:id="rId46"/>
    <p:sldId id="322" r:id="rId47"/>
    <p:sldId id="323" r:id="rId48"/>
    <p:sldId id="324" r:id="rId49"/>
    <p:sldId id="311" r:id="rId50"/>
    <p:sldId id="269" r:id="rId51"/>
    <p:sldId id="270" r:id="rId5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D5-C2E6-4497-BC38-D574C9B119FC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8F8-8329-4A73-896D-30D19ABCB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D5-C2E6-4497-BC38-D574C9B119FC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8F8-8329-4A73-896D-30D19ABCB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67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D5-C2E6-4497-BC38-D574C9B119FC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8F8-8329-4A73-896D-30D19ABCB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057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05B0-5BAC-4139-B046-B4A42ACC9759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C00D-6FB4-4054-8E32-EF906AF6C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510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05B0-5BAC-4139-B046-B4A42ACC9759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C00D-6FB4-4054-8E32-EF906AF6C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95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05B0-5BAC-4139-B046-B4A42ACC9759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C00D-6FB4-4054-8E32-EF906AF6C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9719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05B0-5BAC-4139-B046-B4A42ACC9759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C00D-6FB4-4054-8E32-EF906AF6C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454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05B0-5BAC-4139-B046-B4A42ACC9759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C00D-6FB4-4054-8E32-EF906AF6C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634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05B0-5BAC-4139-B046-B4A42ACC9759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C00D-6FB4-4054-8E32-EF906AF6C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10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05B0-5BAC-4139-B046-B4A42ACC9759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C00D-6FB4-4054-8E32-EF906AF6C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32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05B0-5BAC-4139-B046-B4A42ACC9759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C00D-6FB4-4054-8E32-EF906AF6C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86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D5-C2E6-4497-BC38-D574C9B119FC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8F8-8329-4A73-896D-30D19ABCB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504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05B0-5BAC-4139-B046-B4A42ACC9759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C00D-6FB4-4054-8E32-EF906AF6C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742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05B0-5BAC-4139-B046-B4A42ACC9759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C00D-6FB4-4054-8E32-EF906AF6C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451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705B0-5BAC-4139-B046-B4A42ACC9759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5C00D-6FB4-4054-8E32-EF906AF6C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2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D5-C2E6-4497-BC38-D574C9B119FC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8F8-8329-4A73-896D-30D19ABCB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95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D5-C2E6-4497-BC38-D574C9B119FC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8F8-8329-4A73-896D-30D19ABCB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27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D5-C2E6-4497-BC38-D574C9B119FC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8F8-8329-4A73-896D-30D19ABCB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38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D5-C2E6-4497-BC38-D574C9B119FC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8F8-8329-4A73-896D-30D19ABCB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60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D5-C2E6-4497-BC38-D574C9B119FC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8F8-8329-4A73-896D-30D19ABCB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07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D5-C2E6-4497-BC38-D574C9B119FC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8F8-8329-4A73-896D-30D19ABCB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97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AED5-C2E6-4497-BC38-D574C9B119FC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178F8-8329-4A73-896D-30D19ABCB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56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BAED5-C2E6-4497-BC38-D574C9B119FC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178F8-8329-4A73-896D-30D19ABCBF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88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705B0-5BAC-4139-B046-B4A42ACC9759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5C00D-6FB4-4054-8E32-EF906AF6CA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41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Státní správa 1790–1918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19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národnostní otázky v Rakousku IV.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Rakousko dovolilo rozvoj školství v mateřském jazyce dětí (vs. Francie a okcitánština, Británie a gaelština)</a:t>
            </a:r>
          </a:p>
          <a:p>
            <a:r>
              <a:rPr lang="cs-CZ" dirty="0" smtClean="0"/>
              <a:t>V Rakousku bylo citlivě zacházeno se specifiky historických zemí a stavů (vs. Francie a Bretaň, Gaskoňsko)</a:t>
            </a:r>
          </a:p>
          <a:p>
            <a:r>
              <a:rPr lang="cs-CZ" dirty="0" smtClean="0"/>
              <a:t>Represivní tendence uvnitř říše mírní konzervativní katolicismus, zahraničně-politické obtíže, odbojné tendence v uherské části říše i loajalita autonomních území vůči Habsburkům (Uhry v době tereziánské, Tyrolsko v době napoleonské…)</a:t>
            </a:r>
          </a:p>
          <a:p>
            <a:r>
              <a:rPr lang="cs-CZ" dirty="0" smtClean="0"/>
              <a:t>Vrchol centralizačních tendencí v závěru vlády Josefa II. (=˃ krajní neoblíbenost panovníka a hrozba revolty uklidněná Leopoldem II.)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792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Integrální nacionalismus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Identita národa opřená o jazyk a sdílení tradice překryla všechny ostatní alternativy identity (stavovská, třídní, náboženská, regionální…)</a:t>
            </a:r>
          </a:p>
          <a:p>
            <a:r>
              <a:rPr lang="cs-CZ" dirty="0" smtClean="0"/>
              <a:t>Vyhasínání identit zemských (koncept moravského/slezského národa)</a:t>
            </a:r>
          </a:p>
          <a:p>
            <a:r>
              <a:rPr lang="cs-CZ" dirty="0" smtClean="0"/>
              <a:t>Nacionalismus do sebe „integruje“ velkou část ostatních problémů a konfliktů (třídní, genderové, religiózní ad.)</a:t>
            </a:r>
          </a:p>
          <a:p>
            <a:r>
              <a:rPr lang="cs-CZ" dirty="0" smtClean="0"/>
              <a:t>Konflikty postupně narůstají a národnostní společnosti stále více žijí „vedle sebe“ než „spolu“, přitom stále vznášejí nároky na stát, aby šetřil jejich práva</a:t>
            </a:r>
          </a:p>
          <a:p>
            <a:r>
              <a:rPr lang="cs-CZ" dirty="0" smtClean="0"/>
              <a:t>Rakouský systém „snesitelné nespokojenosti“</a:t>
            </a:r>
          </a:p>
          <a:p>
            <a:r>
              <a:rPr lang="cs-CZ" dirty="0" smtClean="0"/>
              <a:t>Ačkoliv bylo Rakousko demokratický stát, demokracie vyhasínala kvůli neschopnosti národních reprezentací se domluvit na řešení běžných problémů a posilovala proto exekutiva, která se snažila udržet základní funkce státu (ochránit hranice, vnitřní a vnější bezpečnost, hospodářský život)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34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otázka – jak dát Rakousku moderní a efektivní veřejnou správu?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Jak sloučit či přiblížit historické správní členění poptávce moderní éry: tj. existenci nových hospodářských vazeb a nadregionálního trhu, potřebám národního života, potřebám církevního života atd.</a:t>
            </a:r>
          </a:p>
          <a:p>
            <a:r>
              <a:rPr lang="cs-CZ" dirty="0" smtClean="0"/>
              <a:t>Pokusy o řešení:</a:t>
            </a:r>
          </a:p>
          <a:p>
            <a:pPr marL="0" indent="0">
              <a:buNone/>
            </a:pPr>
            <a:r>
              <a:rPr lang="cs-CZ" dirty="0"/>
              <a:t>d</a:t>
            </a:r>
            <a:r>
              <a:rPr lang="cs-CZ" dirty="0" smtClean="0"/>
              <a:t>o 1790 tuhý centralismus (nejde ale o vybudování státní národa, ale o </a:t>
            </a:r>
            <a:r>
              <a:rPr lang="cs-CZ" dirty="0" err="1" smtClean="0"/>
              <a:t>efektivizaci</a:t>
            </a:r>
            <a:r>
              <a:rPr lang="cs-CZ" dirty="0" smtClean="0"/>
              <a:t> správy zavedením jednoho jazyka)</a:t>
            </a:r>
          </a:p>
          <a:p>
            <a:pPr marL="0" indent="0">
              <a:buNone/>
            </a:pPr>
            <a:r>
              <a:rPr lang="cs-CZ" dirty="0" smtClean="0"/>
              <a:t>Vláda Leopolda II., Františka a Ferdinanda obdobím lavírování a soubojů centralistických a federalistických klik (spíše centralistický K.L.W. Metternich vs. spíše federalistický F. A. </a:t>
            </a:r>
            <a:r>
              <a:rPr lang="cs-CZ" dirty="0" err="1" smtClean="0"/>
              <a:t>Kolowrat-Libštejnský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1848-1849 federalismus národů („nevyužitá šance“?)</a:t>
            </a:r>
          </a:p>
          <a:p>
            <a:pPr marL="0" indent="0">
              <a:buNone/>
            </a:pPr>
            <a:r>
              <a:rPr lang="cs-CZ" dirty="0" smtClean="0"/>
              <a:t>1861 centralismus vystavěný na rakouské státní identitě (poslední pokus vybudovat (staro-)rakouský státní národ?)</a:t>
            </a:r>
          </a:p>
          <a:p>
            <a:pPr marL="0" indent="0">
              <a:buNone/>
            </a:pPr>
            <a:r>
              <a:rPr lang="cs-CZ" dirty="0" smtClean="0"/>
              <a:t>1867  „dualistický centralismus“ Rakousko-uherské vyrovnání (vyřešení problému pro vztah Uher k říši, v Uhrách vymezen uherský státní národ, v Rakousku nikoliv a stát směřuje již jasně k multietnické podobě, i když „</a:t>
            </a:r>
            <a:r>
              <a:rPr lang="cs-CZ" i="1" dirty="0" smtClean="0"/>
              <a:t>německé bylo srdce Rakouska</a:t>
            </a:r>
            <a:r>
              <a:rPr lang="cs-CZ" dirty="0" smtClean="0"/>
              <a:t>“, tj. hlavní komunikační jazyk a vůdčí kultura, byť ze strany státu uznané jen částečně)</a:t>
            </a:r>
          </a:p>
          <a:p>
            <a:pPr marL="0" indent="0">
              <a:buNone/>
            </a:pPr>
            <a:r>
              <a:rPr lang="cs-CZ" dirty="0" smtClean="0"/>
              <a:t>Středem konfliktu jsou v té době Čechy, zde se rozhoduje o budoucnosti Rakouska, tj. zda je multietnický koncept státu životaschopný pro zvládnutí společenských konfliktů a modernizaci společnosti </a:t>
            </a:r>
          </a:p>
          <a:p>
            <a:pPr marL="0" indent="0">
              <a:buNone/>
            </a:pPr>
            <a:r>
              <a:rPr lang="cs-CZ" dirty="0" smtClean="0"/>
              <a:t>Rakousko-Uhersko má v době své existence mnoho kritiků, kteří sází výhradně na koncept národního státu, touto cestou míří taky meziválečné Československo (národnost československá) navzdory své pestré etnické skladbě a podobným problémům s modernizací jako mělo Rakousko-Uhersko</a:t>
            </a:r>
          </a:p>
          <a:p>
            <a:pPr marL="0" indent="0">
              <a:buNone/>
            </a:pPr>
            <a:r>
              <a:rPr lang="cs-CZ" dirty="0" smtClean="0"/>
              <a:t>Rakousko-Uhersko selhalo? Selhalo též meziválečné Československo? Multietnický koncept sleduje dnešní EU, je to perspektivní jako správní model?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83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Politické členění (západní části říše) Předlitavska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Království české</a:t>
            </a:r>
          </a:p>
          <a:p>
            <a:r>
              <a:rPr lang="cs-CZ" dirty="0" smtClean="0"/>
              <a:t>Království haličsko-vladimirské</a:t>
            </a:r>
          </a:p>
          <a:p>
            <a:r>
              <a:rPr lang="cs-CZ" dirty="0" smtClean="0"/>
              <a:t>Království dalmatské</a:t>
            </a:r>
          </a:p>
          <a:p>
            <a:r>
              <a:rPr lang="cs-CZ" dirty="0" smtClean="0"/>
              <a:t>Markrabství moravské</a:t>
            </a:r>
          </a:p>
          <a:p>
            <a:r>
              <a:rPr lang="cs-CZ" dirty="0" smtClean="0"/>
              <a:t>Markrabství istrijské</a:t>
            </a:r>
          </a:p>
          <a:p>
            <a:r>
              <a:rPr lang="cs-CZ" dirty="0" smtClean="0"/>
              <a:t>Arcivévodství Horní Rakousy</a:t>
            </a:r>
          </a:p>
          <a:p>
            <a:r>
              <a:rPr lang="cs-CZ" dirty="0" smtClean="0"/>
              <a:t>Arcivévodství Dolní Rakousy</a:t>
            </a:r>
          </a:p>
          <a:p>
            <a:r>
              <a:rPr lang="cs-CZ" dirty="0" smtClean="0"/>
              <a:t>Vévodství slezské</a:t>
            </a:r>
          </a:p>
          <a:p>
            <a:r>
              <a:rPr lang="cs-CZ" dirty="0" smtClean="0"/>
              <a:t>Vévodství štýrské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Vévodství kraňské</a:t>
            </a:r>
          </a:p>
          <a:p>
            <a:r>
              <a:rPr lang="cs-CZ" dirty="0" smtClean="0"/>
              <a:t>Vévodství korutanské</a:t>
            </a:r>
          </a:p>
          <a:p>
            <a:r>
              <a:rPr lang="cs-CZ" dirty="0" smtClean="0"/>
              <a:t>Vévodství salcburské</a:t>
            </a:r>
          </a:p>
          <a:p>
            <a:r>
              <a:rPr lang="cs-CZ" dirty="0" smtClean="0"/>
              <a:t>Vévodství bukovinské</a:t>
            </a:r>
          </a:p>
          <a:p>
            <a:r>
              <a:rPr lang="cs-CZ" dirty="0" err="1" smtClean="0"/>
              <a:t>Okněžené</a:t>
            </a:r>
            <a:r>
              <a:rPr lang="cs-CZ" dirty="0" smtClean="0"/>
              <a:t> hrabství </a:t>
            </a:r>
            <a:r>
              <a:rPr lang="cs-CZ" dirty="0" err="1" smtClean="0"/>
              <a:t>Gorica-Gradiška</a:t>
            </a:r>
            <a:endParaRPr lang="cs-CZ" dirty="0" smtClean="0"/>
          </a:p>
          <a:p>
            <a:r>
              <a:rPr lang="cs-CZ" dirty="0" err="1" smtClean="0"/>
              <a:t>Okněžené</a:t>
            </a:r>
            <a:r>
              <a:rPr lang="cs-CZ" dirty="0" smtClean="0"/>
              <a:t> hrabství Tyroly</a:t>
            </a:r>
          </a:p>
          <a:p>
            <a:r>
              <a:rPr lang="cs-CZ" dirty="0" smtClean="0"/>
              <a:t>Země vorarlberská</a:t>
            </a:r>
          </a:p>
          <a:p>
            <a:r>
              <a:rPr lang="cs-CZ" dirty="0" smtClean="0"/>
              <a:t>Svobodné město </a:t>
            </a:r>
            <a:r>
              <a:rPr lang="cs-CZ" dirty="0"/>
              <a:t>T</a:t>
            </a:r>
            <a:r>
              <a:rPr lang="cs-CZ" dirty="0" smtClean="0"/>
              <a:t>erst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0298" y="0"/>
            <a:ext cx="12949646" cy="80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Národnostní skladba zemí </a:t>
            </a:r>
            <a:r>
              <a:rPr lang="cs-CZ" sz="2400" dirty="0" smtClean="0"/>
              <a:t>podle obcovací řeči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Čechy – </a:t>
            </a:r>
            <a:r>
              <a:rPr lang="cs-CZ" dirty="0"/>
              <a:t>Č</a:t>
            </a:r>
            <a:r>
              <a:rPr lang="cs-CZ" dirty="0" smtClean="0"/>
              <a:t>eši, Němci</a:t>
            </a:r>
          </a:p>
          <a:p>
            <a:r>
              <a:rPr lang="cs-CZ" dirty="0" smtClean="0"/>
              <a:t>Morava – Češi, Němci</a:t>
            </a:r>
          </a:p>
          <a:p>
            <a:r>
              <a:rPr lang="cs-CZ" dirty="0" smtClean="0"/>
              <a:t>Slezsko – Němci, Poláci, Češi</a:t>
            </a:r>
          </a:p>
          <a:p>
            <a:r>
              <a:rPr lang="cs-CZ" dirty="0" smtClean="0"/>
              <a:t>Halič – Poláci, Ukrajinci, Němci</a:t>
            </a:r>
          </a:p>
          <a:p>
            <a:r>
              <a:rPr lang="cs-CZ" dirty="0" smtClean="0"/>
              <a:t>Bukovina – Ukrajinci, Rumuni, Poláci, Němci</a:t>
            </a:r>
          </a:p>
          <a:p>
            <a:r>
              <a:rPr lang="cs-CZ" dirty="0" smtClean="0"/>
              <a:t>Dolní Rakousy – Němci, Češi</a:t>
            </a:r>
          </a:p>
          <a:p>
            <a:r>
              <a:rPr lang="cs-CZ" dirty="0" smtClean="0"/>
              <a:t>Horní Rakousy, Salcbursko, Vorarlbersko – Němci</a:t>
            </a:r>
          </a:p>
          <a:p>
            <a:r>
              <a:rPr lang="cs-CZ" dirty="0" smtClean="0"/>
              <a:t>Štýrsko, Korutany – Němci, Slovinci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Kraňsko – Slovinci, Němci</a:t>
            </a:r>
          </a:p>
          <a:p>
            <a:r>
              <a:rPr lang="cs-CZ" dirty="0" smtClean="0"/>
              <a:t>Tyroly – </a:t>
            </a:r>
            <a:r>
              <a:rPr lang="cs-CZ" dirty="0"/>
              <a:t>N</a:t>
            </a:r>
            <a:r>
              <a:rPr lang="cs-CZ" dirty="0" smtClean="0"/>
              <a:t>ěmci, Italové</a:t>
            </a:r>
          </a:p>
          <a:p>
            <a:r>
              <a:rPr lang="cs-CZ" dirty="0" err="1" smtClean="0"/>
              <a:t>Gorica-Gradiška</a:t>
            </a:r>
            <a:r>
              <a:rPr lang="cs-CZ" dirty="0" smtClean="0"/>
              <a:t> – Slovinci, Italové, Němci</a:t>
            </a:r>
          </a:p>
          <a:p>
            <a:r>
              <a:rPr lang="cs-CZ" dirty="0" smtClean="0"/>
              <a:t>Istrie – Chorvati, Slovinci, Italové, Němci</a:t>
            </a:r>
          </a:p>
          <a:p>
            <a:r>
              <a:rPr lang="cs-CZ" dirty="0" smtClean="0"/>
              <a:t>Terst – Italové, Slovinci, Chorvati, Němci</a:t>
            </a:r>
          </a:p>
          <a:p>
            <a:r>
              <a:rPr lang="cs-CZ" dirty="0" smtClean="0"/>
              <a:t>Dalmácie – Chorvati, Italové, Němci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Císař František Josef (1830-1916) – mezi starým a novým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Konstituční monarcha</a:t>
            </a:r>
          </a:p>
          <a:p>
            <a:r>
              <a:rPr lang="cs-CZ" dirty="0" smtClean="0"/>
              <a:t>Trvání ústavních pojistek k sistaci konstitučního pořádku</a:t>
            </a:r>
          </a:p>
          <a:p>
            <a:r>
              <a:rPr lang="cs-CZ" dirty="0" smtClean="0"/>
              <a:t>Vláda ve své existenci opřena o důvěru panovníka, nikoliv parlamentu</a:t>
            </a:r>
          </a:p>
          <a:p>
            <a:r>
              <a:rPr lang="cs-CZ" dirty="0" smtClean="0"/>
              <a:t>Vyhrazení některých předmoderních institucí mimo rámec ústavy a dohled parlamentu (panovník, rodina, armáda, ř.-k. církev, část šlechty)</a:t>
            </a:r>
          </a:p>
          <a:p>
            <a:r>
              <a:rPr lang="cs-CZ" dirty="0" smtClean="0"/>
              <a:t>Oblíbený panovník?</a:t>
            </a:r>
          </a:p>
          <a:p>
            <a:r>
              <a:rPr lang="cs-CZ" dirty="0" smtClean="0"/>
              <a:t>Osobní pocity </a:t>
            </a:r>
            <a:r>
              <a:rPr lang="cs-CZ" dirty="0" err="1" smtClean="0"/>
              <a:t>diskomfortu</a:t>
            </a:r>
            <a:r>
              <a:rPr lang="cs-CZ" dirty="0" smtClean="0"/>
              <a:t> v ústavní roli, silný konzervatismus a nedůvěra v moderní svět, militarismus</a:t>
            </a:r>
          </a:p>
          <a:p>
            <a:r>
              <a:rPr lang="cs-CZ" dirty="0" smtClean="0"/>
              <a:t>Selhání v klíčových okamžicích vývoje státu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38" y="1914769"/>
            <a:ext cx="4806462" cy="4262194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4803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František Josef I. (titulatura z roku 1865)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1351721"/>
            <a:ext cx="3932237" cy="523990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Jeho císařské a královské Apoštolské veličenstvo</a:t>
            </a:r>
          </a:p>
          <a:p>
            <a:r>
              <a:rPr lang="cs-CZ" dirty="0" smtClean="0"/>
              <a:t>z </a:t>
            </a:r>
            <a:r>
              <a:rPr lang="cs-CZ" dirty="0"/>
              <a:t>Boží vůle císař rakouský,</a:t>
            </a:r>
          </a:p>
          <a:p>
            <a:r>
              <a:rPr lang="cs-CZ" dirty="0"/>
              <a:t>král český a uherský, lombardský a benátský, dalmatský, chorvatský, slavonský, haličský, </a:t>
            </a:r>
            <a:r>
              <a:rPr lang="cs-CZ" dirty="0" err="1"/>
              <a:t>vladimiřský</a:t>
            </a:r>
            <a:r>
              <a:rPr lang="cs-CZ" dirty="0"/>
              <a:t> a </a:t>
            </a:r>
            <a:r>
              <a:rPr lang="cs-CZ" dirty="0" err="1"/>
              <a:t>illyrský</a:t>
            </a:r>
            <a:r>
              <a:rPr lang="cs-CZ" dirty="0"/>
              <a:t>;</a:t>
            </a:r>
          </a:p>
          <a:p>
            <a:r>
              <a:rPr lang="cs-CZ" dirty="0"/>
              <a:t>král jeruzalémský;</a:t>
            </a:r>
          </a:p>
          <a:p>
            <a:r>
              <a:rPr lang="cs-CZ" dirty="0"/>
              <a:t>arcivévoda rakouský,</a:t>
            </a:r>
          </a:p>
          <a:p>
            <a:r>
              <a:rPr lang="cs-CZ" dirty="0"/>
              <a:t>velkovévoda toskánský a krakovský;</a:t>
            </a:r>
          </a:p>
          <a:p>
            <a:r>
              <a:rPr lang="cs-CZ" dirty="0"/>
              <a:t>vévoda lotrinský, salcburský, </a:t>
            </a:r>
            <a:r>
              <a:rPr lang="cs-CZ" dirty="0" smtClean="0"/>
              <a:t>štýrský</a:t>
            </a:r>
            <a:r>
              <a:rPr lang="cs-CZ" dirty="0"/>
              <a:t>, korutanský, kraňský a bukovinský;</a:t>
            </a:r>
          </a:p>
          <a:p>
            <a:r>
              <a:rPr lang="cs-CZ" dirty="0"/>
              <a:t>velkokníže sedmihradský, markrabě moravský;</a:t>
            </a:r>
          </a:p>
          <a:p>
            <a:r>
              <a:rPr lang="cs-CZ" dirty="0"/>
              <a:t>vévoda </a:t>
            </a:r>
            <a:r>
              <a:rPr lang="cs-CZ" dirty="0" err="1"/>
              <a:t>horno</a:t>
            </a:r>
            <a:r>
              <a:rPr lang="cs-CZ" dirty="0"/>
              <a:t>- a dolnoslezský, modenský, parmský, </a:t>
            </a:r>
            <a:r>
              <a:rPr lang="cs-CZ" dirty="0" err="1"/>
              <a:t>piacenzský</a:t>
            </a:r>
            <a:r>
              <a:rPr lang="cs-CZ" dirty="0"/>
              <a:t> a </a:t>
            </a:r>
            <a:r>
              <a:rPr lang="cs-CZ" dirty="0" err="1"/>
              <a:t>guastalský</a:t>
            </a:r>
            <a:r>
              <a:rPr lang="cs-CZ" dirty="0"/>
              <a:t>, osvětimský a </a:t>
            </a:r>
            <a:r>
              <a:rPr lang="cs-CZ" dirty="0" err="1"/>
              <a:t>zátorský</a:t>
            </a:r>
            <a:r>
              <a:rPr lang="cs-CZ" dirty="0"/>
              <a:t>, těšínský, </a:t>
            </a:r>
            <a:r>
              <a:rPr lang="cs-CZ" dirty="0" err="1"/>
              <a:t>furlanský</a:t>
            </a:r>
            <a:r>
              <a:rPr lang="cs-CZ" dirty="0"/>
              <a:t>, dubrovnický a zadarský;</a:t>
            </a:r>
          </a:p>
          <a:p>
            <a:r>
              <a:rPr lang="cs-CZ" dirty="0" err="1"/>
              <a:t>okněžněný</a:t>
            </a:r>
            <a:r>
              <a:rPr lang="cs-CZ" dirty="0"/>
              <a:t> hrabě habsburský, tyrolský, </a:t>
            </a:r>
            <a:r>
              <a:rPr lang="cs-CZ" dirty="0" err="1"/>
              <a:t>kyburský</a:t>
            </a:r>
            <a:r>
              <a:rPr lang="cs-CZ" dirty="0"/>
              <a:t>, </a:t>
            </a:r>
            <a:r>
              <a:rPr lang="cs-CZ" dirty="0" err="1"/>
              <a:t>goricijský</a:t>
            </a:r>
            <a:r>
              <a:rPr lang="cs-CZ" dirty="0"/>
              <a:t> a </a:t>
            </a:r>
            <a:r>
              <a:rPr lang="cs-CZ" dirty="0" err="1"/>
              <a:t>gradišťský</a:t>
            </a:r>
            <a:r>
              <a:rPr lang="cs-CZ" dirty="0"/>
              <a:t>;</a:t>
            </a:r>
          </a:p>
          <a:p>
            <a:r>
              <a:rPr lang="cs-CZ" dirty="0"/>
              <a:t>kníže tridentský a brixenský;</a:t>
            </a:r>
          </a:p>
          <a:p>
            <a:r>
              <a:rPr lang="cs-CZ" dirty="0"/>
              <a:t>markrabě </a:t>
            </a:r>
            <a:r>
              <a:rPr lang="cs-CZ" dirty="0" err="1"/>
              <a:t>horno</a:t>
            </a:r>
            <a:r>
              <a:rPr lang="cs-CZ" dirty="0"/>
              <a:t>- a dolnolužický a istrijský;</a:t>
            </a:r>
          </a:p>
          <a:p>
            <a:r>
              <a:rPr lang="cs-CZ" dirty="0"/>
              <a:t>hrabě </a:t>
            </a:r>
            <a:r>
              <a:rPr lang="cs-CZ" dirty="0" err="1"/>
              <a:t>hohenembský</a:t>
            </a:r>
            <a:r>
              <a:rPr lang="cs-CZ" dirty="0"/>
              <a:t>, </a:t>
            </a:r>
            <a:r>
              <a:rPr lang="cs-CZ" dirty="0" err="1"/>
              <a:t>feldkirchský</a:t>
            </a:r>
            <a:r>
              <a:rPr lang="cs-CZ" dirty="0"/>
              <a:t>, </a:t>
            </a:r>
            <a:r>
              <a:rPr lang="cs-CZ" dirty="0" err="1"/>
              <a:t>břežnický</a:t>
            </a:r>
            <a:r>
              <a:rPr lang="cs-CZ" dirty="0"/>
              <a:t>, </a:t>
            </a:r>
            <a:r>
              <a:rPr lang="cs-CZ" dirty="0" err="1"/>
              <a:t>sonnenberský</a:t>
            </a:r>
            <a:r>
              <a:rPr lang="cs-CZ" dirty="0"/>
              <a:t>;</a:t>
            </a:r>
          </a:p>
          <a:p>
            <a:r>
              <a:rPr lang="cs-CZ" dirty="0"/>
              <a:t>pán terstský, kotorský a na Slovinském </a:t>
            </a:r>
            <a:r>
              <a:rPr lang="cs-CZ" dirty="0" err="1"/>
              <a:t>Krajišti</a:t>
            </a:r>
            <a:r>
              <a:rPr lang="cs-CZ" dirty="0"/>
              <a:t>;</a:t>
            </a:r>
          </a:p>
          <a:p>
            <a:r>
              <a:rPr lang="cs-CZ" dirty="0"/>
              <a:t>velkovojvoda srbský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9" y="739471"/>
            <a:ext cx="6258738" cy="57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29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Organizace návštěvy císaře Františka Josefa v Brně 1892 (pořadatelské pokyny k řazení institucí a spolků):</a:t>
            </a:r>
            <a:r>
              <a:rPr lang="pl-PL" dirty="0"/>
              <a:t/>
            </a:r>
            <a:br>
              <a:rPr lang="pl-P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69571"/>
            <a:ext cx="10515600" cy="520065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důstojníci brněnské posádky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členové veteránských spolků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šlechtičtí držitelé dvorských hodností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aristokratky činné v charitě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brněnský římskokatolický biskup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ostatní představitelé moravské šlechty 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ostatní důstojníci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přestavitelé Zemského sněmu moravskéhi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vedení města Brna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úředníci zemského sněmu a magistrátu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vedení Německé technické vysoké školy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představitelé protestanských nábožebských obcí a obce židovské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Obchodní a živnostenská komora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Advokátní a Notářská komora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představitelé vědeckých společností (Společnost pro pozvnesení orby ad.)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vedení Dělnické úrazové pojišťovny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ředitelé středních škol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představitelé německých spolků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představitelé českých spolků (s výjimkou Sokola)</a:t>
            </a:r>
            <a:endParaRPr lang="pl-PL" dirty="0"/>
          </a:p>
          <a:p>
            <a:r>
              <a:rPr lang="pl-PL" dirty="0"/>
              <a:t>- </a:t>
            </a:r>
            <a:r>
              <a:rPr lang="pl-PL" dirty="0" smtClean="0"/>
              <a:t>představitelé řemeslnických společenstev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0" y="1690688"/>
            <a:ext cx="5494563" cy="46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68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Politicky výbušná témata veřejné správy - Čechy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Historický státoprávní program (v konzervativní a konzervativně-liberální variantě)</a:t>
            </a:r>
          </a:p>
          <a:p>
            <a:r>
              <a:rPr lang="cs-CZ" dirty="0" smtClean="0"/>
              <a:t>„Uzavřené německé území“</a:t>
            </a:r>
          </a:p>
          <a:p>
            <a:r>
              <a:rPr lang="cs-CZ" dirty="0" smtClean="0"/>
              <a:t>Úřední jazyk pro vnější úřadování (</a:t>
            </a:r>
            <a:r>
              <a:rPr lang="cs-CZ" dirty="0" err="1" smtClean="0"/>
              <a:t>Stremayrova</a:t>
            </a:r>
            <a:r>
              <a:rPr lang="cs-CZ" dirty="0" smtClean="0"/>
              <a:t> jazyková nařízení, 1880)</a:t>
            </a:r>
          </a:p>
          <a:p>
            <a:r>
              <a:rPr lang="cs-CZ" dirty="0" smtClean="0"/>
              <a:t>Úřední jazyk pro vnitřní úřadování (</a:t>
            </a:r>
            <a:r>
              <a:rPr lang="cs-CZ" dirty="0" err="1" smtClean="0"/>
              <a:t>Badeniho</a:t>
            </a:r>
            <a:r>
              <a:rPr lang="cs-CZ" dirty="0" smtClean="0"/>
              <a:t> jazyková nařízení, 1897)</a:t>
            </a:r>
          </a:p>
          <a:p>
            <a:r>
              <a:rPr lang="cs-CZ" dirty="0" smtClean="0"/>
              <a:t>Otázka správy jazykových/národnostních ostrovů (Praha, Duchcov, Č. Budějovice, Horšovský Týn); </a:t>
            </a:r>
          </a:p>
          <a:p>
            <a:r>
              <a:rPr lang="cs-CZ" dirty="0" smtClean="0"/>
              <a:t>Nedochází k velkým změnám navzdory všem vyvolávaným strachům a nadějím na národnostní hranici („permanentní sčítání lidu“) a investicemi do škol, pomníků, slavností atd.</a:t>
            </a:r>
          </a:p>
          <a:p>
            <a:r>
              <a:rPr lang="cs-CZ" dirty="0" smtClean="0"/>
              <a:t>Největší změnou je migrace desetitisíců Čechů do Vídně a jejich rychlá asimilace</a:t>
            </a:r>
          </a:p>
          <a:p>
            <a:r>
              <a:rPr lang="cs-CZ" dirty="0" smtClean="0"/>
              <a:t>Postupující rozdělování obou jazykových společenstev: otázka německých institucí v „českém“ území (pražské vysoké školy) nebo otázka české administrativy na „německém“ území (čeští zaměstnanci železnice, čeští kněží atd.)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66" y="215656"/>
            <a:ext cx="3771900" cy="52387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589" y="83526"/>
            <a:ext cx="2095500" cy="33147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712" y="304800"/>
            <a:ext cx="2026626" cy="28682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437" y="3920881"/>
            <a:ext cx="1905000" cy="2800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7524" y="3062164"/>
            <a:ext cx="3000375" cy="332300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7368" y="215656"/>
            <a:ext cx="2395048" cy="342313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7855" y="3577982"/>
            <a:ext cx="22764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01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Politicky výbušná témata veřejné správy - Morava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dirty="0" err="1" smtClean="0"/>
              <a:t>Musterland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Těsné propojení českého a německého obyvatelstva, tj. administrativní oddělení není možné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Typický režim v německé převaze ve velkých městech a české převaze na venkově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Početné národnostní ostrovy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Pevné vazby na centrum říše ve Vídni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Existence početných národnostních indiferentů a jejich obtíže se zařazením do národnostních katastrů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7" y="919162"/>
            <a:ext cx="6817223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64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Pokusy o smír v historických zemích – mělo Rakousko šanci?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1867-1868 rakousko-uherské vyrovnání a tzv. </a:t>
            </a:r>
            <a:r>
              <a:rPr lang="cs-CZ" dirty="0" err="1" smtClean="0"/>
              <a:t>Nagodba</a:t>
            </a:r>
            <a:r>
              <a:rPr lang="cs-CZ" dirty="0" smtClean="0"/>
              <a:t> (uhersko-chorvatské vyrovnání) – velmi problematické vzory</a:t>
            </a:r>
          </a:p>
          <a:p>
            <a:r>
              <a:rPr lang="cs-CZ" dirty="0" smtClean="0"/>
              <a:t>60.-70. léta polonizace správy v Haliči ve prospěch Poláků a neprospěch Ukrajinců/Rusínů</a:t>
            </a:r>
          </a:p>
          <a:p>
            <a:r>
              <a:rPr lang="cs-CZ" dirty="0" smtClean="0"/>
              <a:t>1905 Moravské vyrovnání (personální národnostní katastr, oddělené volební sbory, Lex Perek pro oblast školství) – jde ale de iure pouze o nové uspořádání zemské politiky (nic více?)</a:t>
            </a:r>
          </a:p>
          <a:p>
            <a:r>
              <a:rPr lang="cs-CZ" dirty="0" smtClean="0"/>
              <a:t>1910 Bukovinské vyrovnání – odlehlá, chudá korunní země bez historických tradic s početným židovským obyvatelstvem</a:t>
            </a:r>
          </a:p>
          <a:p>
            <a:r>
              <a:rPr lang="cs-CZ" dirty="0" smtClean="0"/>
              <a:t>1914 (leden) Haličské vyrovnání – pozdní ujednání ovlivněné přípravou na válečný konflikt s Ruskem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094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Franz von </a:t>
            </a:r>
            <a:r>
              <a:rPr lang="cs-CZ" dirty="0" err="1" smtClean="0"/>
              <a:t>Stremayer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Jazyková nařízení 1880</a:t>
            </a:r>
          </a:p>
          <a:p>
            <a:endParaRPr lang="cs-CZ" dirty="0"/>
          </a:p>
          <a:p>
            <a:r>
              <a:rPr lang="pl-PL" dirty="0" smtClean="0"/>
              <a:t>Vnější úřadování v jazyce podání.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734786"/>
            <a:ext cx="6450919" cy="512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Kazimierz hrabě </a:t>
            </a:r>
            <a:r>
              <a:rPr lang="cs-CZ" dirty="0" err="1" smtClean="0"/>
              <a:t>Badeni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Rakouský premiér hledající národnostní smír v Čechách. </a:t>
            </a:r>
          </a:p>
          <a:p>
            <a:r>
              <a:rPr lang="pl-PL" b="1" dirty="0" smtClean="0"/>
              <a:t>Vnitřní úřadování v jazyce podání. </a:t>
            </a:r>
          </a:p>
          <a:p>
            <a:r>
              <a:rPr lang="pl-PL" b="1" dirty="0" smtClean="0"/>
              <a:t>Tzv. Badeniho krize (1897) přivedla Rakousko na pokraj občanské války.</a:t>
            </a:r>
          </a:p>
          <a:p>
            <a:endParaRPr lang="pl-PL" b="1" dirty="0"/>
          </a:p>
          <a:p>
            <a:r>
              <a:rPr lang="pl-PL" b="1" dirty="0" smtClean="0"/>
              <a:t>Proč byla Stremayrova nařízení pro německou stranu ještě s obtížemi přijatelná, ale Badeniho nařízení již nikoliv?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743" y="922564"/>
            <a:ext cx="6033407" cy="5363936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83722" y="3028950"/>
            <a:ext cx="41392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9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se to nepovedlo v Čechách?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„</a:t>
            </a:r>
            <a:r>
              <a:rPr lang="cs-CZ" i="1" dirty="0" smtClean="0"/>
              <a:t>Delegace se ve svých stanoviscích přiblížily až na tloušťku papíru, který se chystaly podepsat…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Jde o centrum českého a německého nacionalismu v Rakousku, přímý střet dvou ostře opozičních sil</a:t>
            </a:r>
          </a:p>
          <a:p>
            <a:r>
              <a:rPr lang="cs-CZ" dirty="0" smtClean="0"/>
              <a:t>Velký symbolický význam Prahy a institucí tam sídlících</a:t>
            </a:r>
          </a:p>
          <a:p>
            <a:r>
              <a:rPr lang="cs-CZ" dirty="0" smtClean="0"/>
              <a:t>Velký zájem sousedního Německa na vývoji situace</a:t>
            </a:r>
          </a:p>
          <a:p>
            <a:r>
              <a:rPr lang="cs-CZ" dirty="0" smtClean="0"/>
              <a:t>Souvislý pás německého osídlení v severních Čechách při hranici s Německem jako problém pro nalezení kompromisu</a:t>
            </a:r>
          </a:p>
          <a:p>
            <a:r>
              <a:rPr lang="cs-CZ" dirty="0" smtClean="0"/>
              <a:t>Málo kompromisně laděných obyvatel, relativně málo osobních a hospodářských vazeb mezi lidmi odlišných národností a jazyků vs. těsné hospodářské propojení nadregionálního trhu (potraviny z vnitrozemí a uhlí z pohraničí atd.) </a:t>
            </a:r>
          </a:p>
        </p:txBody>
      </p:sp>
    </p:spTree>
    <p:extLst>
      <p:ext uri="{BB962C8B-B14F-4D97-AF65-F5344CB8AC3E}">
        <p14:creationId xmlns:p14="http://schemas.microsoft.com/office/powerpoint/2010/main" val="1751942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Místodržitel </a:t>
            </a:r>
            <a:r>
              <a:rPr lang="pl-PL" dirty="0"/>
              <a:t>Franz </a:t>
            </a:r>
            <a:r>
              <a:rPr lang="pl-PL" dirty="0" smtClean="0"/>
              <a:t>hrabě Thun v dopise bratrovi 28.2</a:t>
            </a:r>
            <a:r>
              <a:rPr lang="pl-PL" dirty="0"/>
              <a:t>. 1914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7056664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smtClean="0"/>
              <a:t>„Dvorní rada </a:t>
            </a:r>
            <a:r>
              <a:rPr lang="pl-PL" i="1" dirty="0" smtClean="0"/>
              <a:t>Franz Bachmann nám naplival do polévky a zrušil všechna předchozí jednání. Proto ho vídeňský tisk považuje za německého národního hrdinu. Německý i český tisk je yní přeplněn oslavami našeho neúspěchu v jednání. Bohužel to neštěstí způsobené Bachamnnem se nedá jen tak zprovodit ze světa. V tisku probíhá úplná bouře proti národnímu smíru a tomu se nyní nelze postavit. Češi nejsou k udržení, tvrdí, že Němci pohřbili program národního smíru v Čechách. Jednání považují za skončená, hlavně český tisk. Škoda té práce. Je mi známo, že má legitimita jako místodržitele je u konce. Stanovil jsme si za úkol uzavřít česko-německý smír a selhal jsem. Co teď? Musím to důkladně promyslet. Nechci se osobně stát zdrojem potíží, zůstanu v úřadu tak dlouho, jak si bude přát můj císař. Politika je ohavná záležitost.”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984670" y="2828836"/>
            <a:ext cx="35514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Thun vní z neúspěchu hlavně tisk. Proč je pro žurnalisty důležité vytvářet obraz nepřátele a proč je tisku málo vlastní tzv. Realpolitik? 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86" y="1087475"/>
            <a:ext cx="2158546" cy="3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625"/>
          </a:xfrm>
        </p:spPr>
        <p:txBody>
          <a:bodyPr>
            <a:normAutofit fontScale="90000"/>
          </a:bodyPr>
          <a:lstStyle/>
          <a:p>
            <a:r>
              <a:rPr lang="pl-PL" dirty="0"/>
              <a:t>Memorandum </a:t>
            </a:r>
            <a:r>
              <a:rPr lang="pl-PL" dirty="0" smtClean="0"/>
              <a:t>Městské rady Smíchova ve věci abdikace Františka Thuna </a:t>
            </a:r>
            <a:r>
              <a:rPr lang="pl-PL" dirty="0"/>
              <a:t>30.3. 1914: </a:t>
            </a:r>
            <a:br>
              <a:rPr lang="pl-PL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67493"/>
            <a:ext cx="10515600" cy="5009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„S Tvojí Jasností opouští náš veřejný život zasloužilý státník ve vážných časech, který svou nejlepší schopností vždy usiloval o blaho vlasti. Víme, že jste ve Vaší nestrannosti a spravedlivosti vůči oběma zemským národům pracoval vždy neochvějně, Nejjasnější Pane, ku prospěchu národnostního míru v Čechách. Vaše Excelence vždy usilovala o blaho Království českého.”</a:t>
            </a:r>
          </a:p>
          <a:p>
            <a:r>
              <a:rPr lang="pl-PL" dirty="0"/>
              <a:t> Thun </a:t>
            </a:r>
            <a:r>
              <a:rPr lang="pl-PL" dirty="0" smtClean="0"/>
              <a:t>dostl několik desítek podobných dopisů od českých i německých obcí a spolků, byl jmenován v 16 obcích čestným občanem. V listech se obvykle hovořilo o „nevhodných poměrech” k uzavření smíru.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53344" y="2690336"/>
            <a:ext cx="68906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Máme tu zřejmě co do činění se situací,</a:t>
            </a:r>
            <a:r>
              <a:rPr kumimoji="0" lang="pl-PL" sz="1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kdy většina zvolených představitelů si přeje smír, ale jeho uzavření blokuje tisk a skupiny aktivistů. Proč příznivci smíru mlčeli? Lze vůbec podobný projekt uskutečnit v rámci masové politiky? 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6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…vina je na rakouských Němcích…?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Dlouholeté klišé české politiky i historické vědy</a:t>
            </a:r>
          </a:p>
          <a:p>
            <a:r>
              <a:rPr lang="cs-CZ" dirty="0" smtClean="0"/>
              <a:t>Neochota vzdát se historických privilegií, kulturní povýšenost až rasistické tendence</a:t>
            </a:r>
          </a:p>
          <a:p>
            <a:r>
              <a:rPr lang="cs-CZ" dirty="0" smtClean="0"/>
              <a:t>Pocity německého obyvatelstva jsou rozporné</a:t>
            </a:r>
            <a:r>
              <a:rPr lang="cs-CZ" dirty="0"/>
              <a:t>: Roku 1873 disponovali Němci 65 </a:t>
            </a:r>
            <a:r>
              <a:rPr lang="cs-CZ" dirty="0" smtClean="0"/>
              <a:t>% mandátů v Říšské radě, </a:t>
            </a:r>
            <a:r>
              <a:rPr lang="cs-CZ" dirty="0"/>
              <a:t>v roce 1885 52 %, 1897 a 1901 47 %, </a:t>
            </a:r>
            <a:r>
              <a:rPr lang="cs-CZ" dirty="0" smtClean="0"/>
              <a:t>1907 a </a:t>
            </a:r>
            <a:r>
              <a:rPr lang="cs-CZ" dirty="0"/>
              <a:t>1911 již jen 45 </a:t>
            </a:r>
            <a:r>
              <a:rPr lang="cs-CZ" dirty="0" smtClean="0"/>
              <a:t>%.</a:t>
            </a:r>
          </a:p>
          <a:p>
            <a:r>
              <a:rPr lang="cs-CZ" dirty="0" smtClean="0"/>
              <a:t>1866-1871 tzv. maloněmecké řešení německého sjednocení vyvolalo pocity „lidí bez vlasti“, ještě v meziválečném období velmi obtížné hledání rakouské národní republikánské identity, snad vyřešeno cca v 50. letech 20. století, snad teprve v nedávné minulosti (cca 2015)</a:t>
            </a:r>
          </a:p>
          <a:p>
            <a:r>
              <a:rPr lang="cs-CZ" dirty="0" smtClean="0"/>
              <a:t>Komplikovaný vztah rakouských katolíků k luteránskému Berlínu jako centru německého národního života</a:t>
            </a:r>
          </a:p>
          <a:p>
            <a:r>
              <a:rPr lang="cs-CZ" dirty="0" smtClean="0"/>
              <a:t> Pocity „civilizační mise“ ve středovýchodní Evropě a jejího vyhasínání či zneužívání kvůli chybám a nepochopení ze strany Habsburků a konkurence slovanských národů</a:t>
            </a:r>
          </a:p>
          <a:p>
            <a:r>
              <a:rPr lang="cs-CZ" dirty="0" smtClean="0"/>
              <a:t>Pocity obklíčení, strach z „barbarského“ a „</a:t>
            </a:r>
            <a:r>
              <a:rPr lang="cs-CZ" dirty="0" err="1" smtClean="0"/>
              <a:t>asiatického</a:t>
            </a:r>
            <a:r>
              <a:rPr lang="cs-CZ" dirty="0" smtClean="0"/>
              <a:t>“ Ruska jako údajného spojence rakouských Slovanů,  frustrace z vývoje „boje o kolébku“, zrady ze strany německy hovořících židů ad.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957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…vina je na Češích?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Klišé starší rakouské a německé historiografie</a:t>
            </a:r>
          </a:p>
          <a:p>
            <a:r>
              <a:rPr lang="cs-CZ" dirty="0"/>
              <a:t>Č</a:t>
            </a:r>
            <a:r>
              <a:rPr lang="cs-CZ" dirty="0" smtClean="0"/>
              <a:t>eský šovinismus byl velikášský a neuspokojitelný ve svých požadavcích</a:t>
            </a:r>
          </a:p>
          <a:p>
            <a:r>
              <a:rPr lang="cs-CZ" dirty="0" smtClean="0"/>
              <a:t>Český imperialismus (doklady z doby počátků meziválečné republiky… okupace Slovenska, Podkarpatské Rusi, téma koridoru, československá kolonie v Togu ad.)</a:t>
            </a:r>
          </a:p>
          <a:p>
            <a:r>
              <a:rPr lang="cs-CZ" dirty="0" smtClean="0"/>
              <a:t>Chronicky opoziční ráz veškeré české politiky a neschopnost cokoliv budovat</a:t>
            </a:r>
          </a:p>
          <a:p>
            <a:r>
              <a:rPr lang="cs-CZ" dirty="0" smtClean="0"/>
              <a:t>Podpora Ruska, Francie („měch a varhany“)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959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           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 </a:t>
            </a:r>
            <a:r>
              <a:rPr lang="cs-CZ" dirty="0" smtClean="0"/>
              <a:t>              Teritoriální správa a samospráva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14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k referátům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99822"/>
            <a:ext cx="10515600" cy="5188547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Šedivý</a:t>
            </a:r>
            <a:r>
              <a:rPr lang="cs-CZ" b="1" dirty="0"/>
              <a:t>, Ivan: Češi, české země a Velká válka 1914–1918. Praha </a:t>
            </a:r>
            <a:r>
              <a:rPr lang="cs-CZ" b="1" dirty="0" smtClean="0"/>
              <a:t>2001 (sledovat pouze témata s vazbou na dějiny správy)</a:t>
            </a:r>
          </a:p>
          <a:p>
            <a:r>
              <a:rPr lang="cs-CZ" b="1" dirty="0" smtClean="0"/>
              <a:t>Klečacký, Martin: Český ministr ve Vídni. Ve službách císaře, národa a politické strany. Praha </a:t>
            </a:r>
            <a:r>
              <a:rPr lang="cs-CZ" b="1" dirty="0" smtClean="0"/>
              <a:t>2018</a:t>
            </a:r>
          </a:p>
          <a:p>
            <a:r>
              <a:rPr lang="cs-CZ" b="1" dirty="0" smtClean="0"/>
              <a:t>Klečacký</a:t>
            </a:r>
            <a:r>
              <a:rPr lang="cs-CZ" b="1" dirty="0"/>
              <a:t>, Martin: Poslušný vládce </a:t>
            </a:r>
            <a:r>
              <a:rPr lang="cs-CZ" b="1" dirty="0" smtClean="0"/>
              <a:t>okresu. Okresní </a:t>
            </a:r>
            <a:r>
              <a:rPr lang="cs-CZ" b="1" dirty="0"/>
              <a:t>hejtman a proměny státní moci v Čechách v letech </a:t>
            </a:r>
            <a:r>
              <a:rPr lang="cs-CZ" b="1" dirty="0" smtClean="0"/>
              <a:t>1868-1938. Praha 2021</a:t>
            </a:r>
            <a:endParaRPr lang="cs-CZ" b="1" dirty="0" smtClean="0"/>
          </a:p>
          <a:p>
            <a:r>
              <a:rPr lang="cs-CZ" b="1" dirty="0" smtClean="0"/>
              <a:t>Kladiwa, Pavel </a:t>
            </a:r>
            <a:r>
              <a:rPr lang="cs-CZ" b="1" dirty="0"/>
              <a:t>a kol.: Lesk a bída obecních samospráv Moravy a Slezska </a:t>
            </a:r>
            <a:r>
              <a:rPr lang="cs-CZ" b="1" dirty="0" smtClean="0"/>
              <a:t>1850–1914. sv. I., Ostrava </a:t>
            </a:r>
            <a:r>
              <a:rPr lang="cs-CZ" b="1" dirty="0" smtClean="0"/>
              <a:t>2007</a:t>
            </a:r>
          </a:p>
          <a:p>
            <a:r>
              <a:rPr lang="cs-CZ" b="1" dirty="0" smtClean="0"/>
              <a:t>Macková</a:t>
            </a:r>
            <a:r>
              <a:rPr lang="cs-CZ" b="1" dirty="0"/>
              <a:t>, Marie: Finanční stráž v Čechách </a:t>
            </a:r>
            <a:r>
              <a:rPr lang="cs-CZ" b="1" dirty="0" smtClean="0"/>
              <a:t>1842–1918. Pardubice 2017</a:t>
            </a:r>
            <a:endParaRPr lang="cs-CZ" b="1" dirty="0" smtClean="0"/>
          </a:p>
          <a:p>
            <a:r>
              <a:rPr lang="cs-CZ" b="1" dirty="0"/>
              <a:t>Vyskočil, Aleš: </a:t>
            </a:r>
            <a:r>
              <a:rPr lang="cs-CZ" b="1" dirty="0" err="1"/>
              <a:t>C.k</a:t>
            </a:r>
            <a:r>
              <a:rPr lang="cs-CZ" b="1" dirty="0"/>
              <a:t>. úředník ve zlatém věku </a:t>
            </a:r>
            <a:r>
              <a:rPr lang="cs-CZ" b="1" dirty="0" smtClean="0"/>
              <a:t>jistoty. Praha 2009</a:t>
            </a:r>
          </a:p>
          <a:p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30 min.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PowerPointová</a:t>
            </a:r>
            <a:r>
              <a:rPr lang="cs-CZ" dirty="0" smtClean="0">
                <a:solidFill>
                  <a:srgbClr val="FF0000"/>
                </a:solidFill>
              </a:rPr>
              <a:t> prezentace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Odpovědět na otázky/podněty: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Jak zní badatelská otázka, je přínosná?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Zasazení knihy do kontextu bádání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Pramenná základna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Struktura knihy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Vymezit přínos knihy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Kritika: co se líbilo, nelíbilo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7973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Patrimoniální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Systém se znaky kontinuity od vrcholného středověku</a:t>
            </a:r>
          </a:p>
          <a:p>
            <a:r>
              <a:rPr lang="cs-CZ" dirty="0" smtClean="0"/>
              <a:t>Klíčové pojmy: nevolnictví, poddanství, </a:t>
            </a:r>
            <a:r>
              <a:rPr lang="cs-CZ" dirty="0" err="1" smtClean="0"/>
              <a:t>raabizace</a:t>
            </a:r>
            <a:endParaRPr lang="cs-CZ" dirty="0" smtClean="0"/>
          </a:p>
          <a:p>
            <a:r>
              <a:rPr lang="cs-CZ" dirty="0" smtClean="0"/>
              <a:t>Řada středověkých reliktů odstraněných nebo odumřelých v časech osvícenského absolutismu (Chodové, Valaši, </a:t>
            </a:r>
            <a:r>
              <a:rPr lang="cs-CZ" dirty="0" err="1" smtClean="0"/>
              <a:t>honitební</a:t>
            </a:r>
            <a:r>
              <a:rPr lang="cs-CZ" dirty="0"/>
              <a:t> </a:t>
            </a:r>
            <a:r>
              <a:rPr lang="cs-CZ" dirty="0" smtClean="0"/>
              <a:t>práva na buchlovském panství, dědičné rychty na Moravě aj.)</a:t>
            </a:r>
          </a:p>
          <a:p>
            <a:r>
              <a:rPr lang="cs-CZ" dirty="0" smtClean="0"/>
              <a:t>Velký zásah 1781 se zrušením nevolnictví, posílení moci státu ve výběru daní a veřejné a soudní správě (tj. více než 1/3 agendy vrchnostenské kanceláře), debata o zrušení poddanství a jeho faktické vyprázdnění na některých panstvích</a:t>
            </a:r>
          </a:p>
          <a:p>
            <a:r>
              <a:rPr lang="cs-CZ" dirty="0" smtClean="0"/>
              <a:t>Velké rozdíly v systému správy mezi drobnými panstvími a državami magnátů</a:t>
            </a:r>
          </a:p>
          <a:p>
            <a:r>
              <a:rPr lang="cs-CZ" dirty="0" smtClean="0"/>
              <a:t>V čele velkých patrimonií ústřední ředitel, „ÚŘAS“, (starší název hejtman, administrátor apod.), jemu k ruce důchodní a purkrabí, dále specializováno … obroční, pojezdný, poklasný, šafář, sládek, polesný atd.</a:t>
            </a:r>
          </a:p>
          <a:p>
            <a:r>
              <a:rPr lang="cs-CZ" dirty="0" smtClean="0"/>
              <a:t>Vesnická samospráva – rychtář (dědičný rychtář, </a:t>
            </a:r>
            <a:r>
              <a:rPr lang="cs-CZ" dirty="0" err="1" smtClean="0"/>
              <a:t>šoltys</a:t>
            </a:r>
            <a:r>
              <a:rPr lang="cs-CZ" dirty="0" smtClean="0"/>
              <a:t>, fojt) + přísežní (konšelé, starší), zcela závislí na vůli vrchnosti</a:t>
            </a:r>
          </a:p>
          <a:p>
            <a:r>
              <a:rPr lang="cs-CZ" dirty="0" smtClean="0"/>
              <a:t>Významné vazby na moderní formy samosprávy, tzv. sousedský způsob správy, „dostat na pamětnou“, nakládání s obecním majetkem aj.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0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Majetky rodiny Schwarzenberg v českých zemích 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782" b="578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07" y="2057400"/>
            <a:ext cx="1962150" cy="23336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525" y="2392135"/>
            <a:ext cx="2095500" cy="18764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4821352"/>
            <a:ext cx="2466975" cy="1847850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9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Největší vlastníci pozemků před pozemkovou reformou (1919–1920)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Pořadí </a:t>
            </a:r>
            <a:r>
              <a:rPr lang="cs-CZ" dirty="0"/>
              <a:t>	</a:t>
            </a:r>
            <a:r>
              <a:rPr lang="cs-CZ" dirty="0" smtClean="0"/>
              <a:t>Rod </a:t>
            </a:r>
            <a:r>
              <a:rPr lang="cs-CZ" dirty="0"/>
              <a:t>	Výměra v hektarech</a:t>
            </a:r>
          </a:p>
          <a:p>
            <a:r>
              <a:rPr lang="cs-CZ" dirty="0"/>
              <a:t>1. 	</a:t>
            </a:r>
            <a:r>
              <a:rPr lang="cs-CZ" dirty="0" smtClean="0"/>
              <a:t>Schwarzenbergové </a:t>
            </a:r>
            <a:r>
              <a:rPr lang="cs-CZ" dirty="0"/>
              <a:t>	192 000</a:t>
            </a:r>
          </a:p>
          <a:p>
            <a:r>
              <a:rPr lang="cs-CZ" dirty="0"/>
              <a:t>2. 	</a:t>
            </a:r>
            <a:r>
              <a:rPr lang="cs-CZ" dirty="0" smtClean="0"/>
              <a:t>Liechtensteinové </a:t>
            </a:r>
            <a:r>
              <a:rPr lang="cs-CZ" dirty="0"/>
              <a:t>	161 000</a:t>
            </a:r>
          </a:p>
          <a:p>
            <a:r>
              <a:rPr lang="cs-CZ" dirty="0"/>
              <a:t>3. 	</a:t>
            </a:r>
            <a:r>
              <a:rPr lang="cs-CZ" dirty="0" smtClean="0"/>
              <a:t>Sasko-</a:t>
            </a:r>
            <a:r>
              <a:rPr lang="cs-CZ" dirty="0" err="1" smtClean="0"/>
              <a:t>koburští</a:t>
            </a:r>
            <a:r>
              <a:rPr lang="cs-CZ" dirty="0" smtClean="0"/>
              <a:t> </a:t>
            </a:r>
            <a:r>
              <a:rPr lang="cs-CZ" dirty="0"/>
              <a:t>	159 000</a:t>
            </a:r>
          </a:p>
          <a:p>
            <a:r>
              <a:rPr lang="cs-CZ" dirty="0"/>
              <a:t>4. 	</a:t>
            </a:r>
            <a:r>
              <a:rPr lang="cs-CZ" dirty="0" smtClean="0"/>
              <a:t>Kinští </a:t>
            </a:r>
            <a:r>
              <a:rPr lang="cs-CZ" dirty="0"/>
              <a:t>	</a:t>
            </a:r>
            <a:r>
              <a:rPr lang="cs-CZ" dirty="0" smtClean="0"/>
              <a:t>                          71 </a:t>
            </a:r>
            <a:r>
              <a:rPr lang="cs-CZ" dirty="0"/>
              <a:t>000</a:t>
            </a:r>
          </a:p>
          <a:p>
            <a:r>
              <a:rPr lang="cs-CZ" dirty="0"/>
              <a:t>5. 	</a:t>
            </a:r>
            <a:r>
              <a:rPr lang="cs-CZ" dirty="0" err="1" smtClean="0"/>
              <a:t>Colloredo</a:t>
            </a:r>
            <a:r>
              <a:rPr lang="cs-CZ" dirty="0" smtClean="0"/>
              <a:t>-Mansfeldové         58 </a:t>
            </a:r>
            <a:r>
              <a:rPr lang="cs-CZ" dirty="0"/>
              <a:t>000</a:t>
            </a:r>
          </a:p>
          <a:p>
            <a:r>
              <a:rPr lang="cs-CZ" dirty="0"/>
              <a:t>6. 	</a:t>
            </a:r>
            <a:r>
              <a:rPr lang="cs-CZ" dirty="0" err="1" smtClean="0"/>
              <a:t>Clam-Gallasové</a:t>
            </a:r>
            <a:r>
              <a:rPr lang="cs-CZ" dirty="0" smtClean="0"/>
              <a:t> </a:t>
            </a:r>
            <a:r>
              <a:rPr lang="cs-CZ" dirty="0"/>
              <a:t>	49 000</a:t>
            </a:r>
          </a:p>
          <a:p>
            <a:r>
              <a:rPr lang="cs-CZ" dirty="0"/>
              <a:t>7. 	</a:t>
            </a:r>
            <a:r>
              <a:rPr lang="cs-CZ" dirty="0" smtClean="0"/>
              <a:t>Lobkowiczové </a:t>
            </a:r>
            <a:r>
              <a:rPr lang="cs-CZ" dirty="0"/>
              <a:t>	47 000</a:t>
            </a:r>
          </a:p>
          <a:p>
            <a:r>
              <a:rPr lang="cs-CZ" dirty="0"/>
              <a:t>8. 	</a:t>
            </a:r>
            <a:r>
              <a:rPr lang="cs-CZ" dirty="0" smtClean="0"/>
              <a:t>Thurn-Taxisové </a:t>
            </a:r>
            <a:r>
              <a:rPr lang="cs-CZ" dirty="0"/>
              <a:t>	45 000</a:t>
            </a:r>
          </a:p>
          <a:p>
            <a:r>
              <a:rPr lang="cs-CZ" dirty="0"/>
              <a:t>9. </a:t>
            </a:r>
            <a:r>
              <a:rPr lang="cs-CZ" dirty="0" smtClean="0"/>
              <a:t>	</a:t>
            </a:r>
            <a:r>
              <a:rPr lang="cs-CZ" dirty="0" err="1" smtClean="0"/>
              <a:t>Habsburg-Lothringen</a:t>
            </a:r>
            <a:r>
              <a:rPr lang="cs-CZ" dirty="0" smtClean="0"/>
              <a:t>           42 </a:t>
            </a:r>
            <a:r>
              <a:rPr lang="cs-CZ" dirty="0"/>
              <a:t>000</a:t>
            </a:r>
          </a:p>
          <a:p>
            <a:r>
              <a:rPr lang="cs-CZ" dirty="0"/>
              <a:t>10. 	</a:t>
            </a:r>
            <a:r>
              <a:rPr lang="cs-CZ" dirty="0" err="1" smtClean="0"/>
              <a:t>Fürstenbergové</a:t>
            </a:r>
            <a:r>
              <a:rPr lang="cs-CZ" dirty="0" smtClean="0"/>
              <a:t> </a:t>
            </a:r>
            <a:r>
              <a:rPr lang="cs-CZ" dirty="0"/>
              <a:t>	40 000</a:t>
            </a:r>
          </a:p>
          <a:p>
            <a:r>
              <a:rPr lang="cs-CZ" dirty="0"/>
              <a:t>11. 	</a:t>
            </a:r>
            <a:r>
              <a:rPr lang="cs-CZ" dirty="0" err="1" smtClean="0"/>
              <a:t>Zichyové</a:t>
            </a:r>
            <a:r>
              <a:rPr lang="cs-CZ" dirty="0" smtClean="0"/>
              <a:t> </a:t>
            </a:r>
            <a:r>
              <a:rPr lang="cs-CZ" dirty="0"/>
              <a:t>	</a:t>
            </a:r>
            <a:r>
              <a:rPr lang="cs-CZ" dirty="0" smtClean="0"/>
              <a:t>                         37 </a:t>
            </a:r>
            <a:r>
              <a:rPr lang="cs-CZ" dirty="0"/>
              <a:t>000</a:t>
            </a:r>
          </a:p>
          <a:p>
            <a:r>
              <a:rPr lang="cs-CZ" dirty="0"/>
              <a:t>12. 	</a:t>
            </a:r>
            <a:r>
              <a:rPr lang="cs-CZ" dirty="0" err="1" smtClean="0"/>
              <a:t>Windisch-Graetzové</a:t>
            </a:r>
            <a:r>
              <a:rPr lang="cs-CZ" dirty="0" smtClean="0"/>
              <a:t> </a:t>
            </a:r>
            <a:r>
              <a:rPr lang="cs-CZ" dirty="0"/>
              <a:t>	31 000</a:t>
            </a:r>
          </a:p>
          <a:p>
            <a:r>
              <a:rPr lang="cs-CZ" dirty="0"/>
              <a:t>13. 	</a:t>
            </a:r>
            <a:r>
              <a:rPr lang="cs-CZ" dirty="0" err="1" smtClean="0"/>
              <a:t>Auerspergové</a:t>
            </a:r>
            <a:r>
              <a:rPr lang="cs-CZ" dirty="0" smtClean="0"/>
              <a:t> </a:t>
            </a:r>
            <a:r>
              <a:rPr lang="cs-CZ" dirty="0"/>
              <a:t>	25 000</a:t>
            </a:r>
          </a:p>
          <a:p>
            <a:r>
              <a:rPr lang="cs-CZ" dirty="0"/>
              <a:t>14. 	</a:t>
            </a:r>
            <a:r>
              <a:rPr lang="cs-CZ" dirty="0" err="1" smtClean="0"/>
              <a:t>Trauttmansdorffové</a:t>
            </a:r>
            <a:r>
              <a:rPr lang="cs-CZ" dirty="0" smtClean="0"/>
              <a:t> </a:t>
            </a:r>
            <a:r>
              <a:rPr lang="cs-CZ" dirty="0"/>
              <a:t>	20 000</a:t>
            </a:r>
          </a:p>
          <a:p>
            <a:r>
              <a:rPr lang="cs-CZ" dirty="0"/>
              <a:t>15. 	</a:t>
            </a:r>
            <a:r>
              <a:rPr lang="cs-CZ" dirty="0" smtClean="0"/>
              <a:t>Rohanové </a:t>
            </a:r>
            <a:r>
              <a:rPr lang="cs-CZ" dirty="0"/>
              <a:t>	</a:t>
            </a:r>
            <a:r>
              <a:rPr lang="cs-CZ" dirty="0" smtClean="0"/>
              <a:t>                        12 </a:t>
            </a:r>
            <a:r>
              <a:rPr lang="cs-CZ" dirty="0"/>
              <a:t>000 </a:t>
            </a:r>
          </a:p>
        </p:txBody>
      </p:sp>
    </p:spTree>
    <p:extLst>
      <p:ext uri="{BB962C8B-B14F-4D97-AF65-F5344CB8AC3E}">
        <p14:creationId xmlns:p14="http://schemas.microsoft.com/office/powerpoint/2010/main" val="3391780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Samosprávná obec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Přenesená </a:t>
            </a:r>
            <a:r>
              <a:rPr lang="cs-CZ" dirty="0" smtClean="0"/>
              <a:t>působnost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Volby</a:t>
            </a:r>
          </a:p>
          <a:p>
            <a:r>
              <a:rPr lang="cs-CZ" dirty="0" smtClean="0"/>
              <a:t>Sčítání lidu</a:t>
            </a:r>
          </a:p>
          <a:p>
            <a:r>
              <a:rPr lang="cs-CZ" dirty="0" smtClean="0"/>
              <a:t>Úklid a údržbu státních komunikací za náhradu</a:t>
            </a:r>
          </a:p>
          <a:p>
            <a:r>
              <a:rPr lang="cs-CZ" dirty="0" smtClean="0"/>
              <a:t>Peněžní pokuty</a:t>
            </a:r>
          </a:p>
          <a:p>
            <a:r>
              <a:rPr lang="cs-CZ" dirty="0" smtClean="0"/>
              <a:t>Platby za školu, platby církvi</a:t>
            </a:r>
          </a:p>
          <a:p>
            <a:r>
              <a:rPr lang="cs-CZ" dirty="0" smtClean="0"/>
              <a:t>Opatření pro nakažlivým chorobám</a:t>
            </a:r>
          </a:p>
          <a:p>
            <a:r>
              <a:rPr lang="cs-CZ" dirty="0" smtClean="0"/>
              <a:t>Zřízení a rušení živnostenských závodů</a:t>
            </a:r>
          </a:p>
          <a:p>
            <a:r>
              <a:rPr lang="cs-CZ" dirty="0" smtClean="0"/>
              <a:t>Postrk, dohled nad osobami</a:t>
            </a:r>
          </a:p>
          <a:p>
            <a:r>
              <a:rPr lang="cs-CZ" dirty="0" smtClean="0"/>
              <a:t>Spolupráce při výběru některých </a:t>
            </a:r>
            <a:r>
              <a:rPr lang="cs-CZ" dirty="0" err="1" smtClean="0"/>
              <a:t>daní,kolků</a:t>
            </a:r>
            <a:r>
              <a:rPr lang="cs-CZ" dirty="0" smtClean="0"/>
              <a:t> atd.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Samosprávná působnost</a:t>
            </a:r>
          </a:p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Správa obecního jmění</a:t>
            </a:r>
          </a:p>
          <a:p>
            <a:r>
              <a:rPr lang="cs-CZ" dirty="0" smtClean="0"/>
              <a:t>Správa tzv. obecního svazku (domovské, měšťanské právo)</a:t>
            </a:r>
          </a:p>
          <a:p>
            <a:r>
              <a:rPr lang="cs-CZ" dirty="0" smtClean="0"/>
              <a:t>Místní policie</a:t>
            </a:r>
          </a:p>
          <a:p>
            <a:r>
              <a:rPr lang="cs-CZ" dirty="0" smtClean="0"/>
              <a:t>Dohled nad trhy, čeledí, dělnictvem, veřejnou mravností</a:t>
            </a:r>
          </a:p>
          <a:p>
            <a:r>
              <a:rPr lang="cs-CZ" dirty="0" smtClean="0"/>
              <a:t>Stavební dozor</a:t>
            </a:r>
          </a:p>
          <a:p>
            <a:r>
              <a:rPr lang="cs-CZ" dirty="0" smtClean="0"/>
              <a:t>Zdravotní dozor</a:t>
            </a:r>
          </a:p>
          <a:p>
            <a:r>
              <a:rPr lang="cs-CZ" dirty="0" smtClean="0"/>
              <a:t>Požární dozor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1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Statutární města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1850 Praha, Brno, </a:t>
            </a:r>
            <a:r>
              <a:rPr lang="cs-CZ" dirty="0"/>
              <a:t>O</a:t>
            </a:r>
            <a:r>
              <a:rPr lang="cs-CZ" dirty="0" smtClean="0"/>
              <a:t>lomouc, Opava, Liberec</a:t>
            </a:r>
          </a:p>
          <a:p>
            <a:r>
              <a:rPr lang="cs-CZ" dirty="0" smtClean="0"/>
              <a:t>Jihlava, Znojmo, Uh. Hradiště, Kroměříž</a:t>
            </a:r>
          </a:p>
          <a:p>
            <a:r>
              <a:rPr lang="cs-CZ" dirty="0" smtClean="0"/>
              <a:t>Zpravidla zemská hlavní a též lázeňská města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Regulace magistrátů za vlády Josefa II. (1783–1785, v Brně proces trval až do 1787, v Praze ještě složitější a delší): odstranění přežilé samosprávy se středověkými rysy, purkmistr jako státní úředník zkoušený státní správou, měšťanstvo má pouze poradní hlas atd.</a:t>
            </a:r>
          </a:p>
          <a:p>
            <a:r>
              <a:rPr lang="cs-CZ" dirty="0" smtClean="0"/>
              <a:t>Rostoucí nespokojenost měšťanstva, jedna z hybných sil revoluce roku 1848 (velmi administrativní ráz rozhodování, malá odvaha ke strategickým projektům, převaha soudní a policejní agendy atd.) </a:t>
            </a:r>
          </a:p>
          <a:p>
            <a:r>
              <a:rPr lang="cs-CZ" dirty="0" smtClean="0"/>
              <a:t>Pravomoc purkmistra na úrovni okresního hejtmana (tj. II. instance politické správy)</a:t>
            </a:r>
          </a:p>
          <a:p>
            <a:r>
              <a:rPr lang="cs-CZ" dirty="0" smtClean="0"/>
              <a:t>Potvrzení purkmistra v úřadu panovníkem</a:t>
            </a:r>
          </a:p>
          <a:p>
            <a:r>
              <a:rPr lang="cs-CZ" dirty="0" smtClean="0"/>
              <a:t>Větší autonomie při správě obecního jmění</a:t>
            </a:r>
          </a:p>
          <a:p>
            <a:r>
              <a:rPr lang="cs-CZ" dirty="0" smtClean="0"/>
              <a:t>Volební předpisy sledující zpravidla hledisko soudržnosti měšťanské obce</a:t>
            </a:r>
          </a:p>
          <a:p>
            <a:r>
              <a:rPr lang="cs-CZ" dirty="0" smtClean="0"/>
              <a:t>Pozoruhodná změna volebních předpisů v brněnském obecním statutu z r. 1905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2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komunálních voleb – Frýdek a M. </a:t>
            </a:r>
            <a:r>
              <a:rPr lang="cs-CZ" dirty="0"/>
              <a:t>O</a:t>
            </a:r>
            <a:r>
              <a:rPr lang="cs-CZ" dirty="0" smtClean="0"/>
              <a:t>strava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Frýdek			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. Ostrava				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I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.	II.	III.		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I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.	II. 	III.	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1873	53	186	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411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1850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42	39	204	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1901	175	377	466	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1867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24	79	348	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1911	232	416	712	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1888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45	147	754	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			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1905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	30	387	3132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232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Boj o radnice jako téma moravské politiky 2. poloviny 19. století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Zápas o aktivizace voličů ve prospěch tzv. národního programu</a:t>
            </a:r>
          </a:p>
          <a:p>
            <a:r>
              <a:rPr lang="cs-CZ" dirty="0" smtClean="0"/>
              <a:t>Obvyklá snaha o aktivizaci masy českých voličů proti nepočetné skupině privilegovaných (tj. zámožných a vzdělaných) voličů německých, často jde o „národní probuzení“ indiferentů</a:t>
            </a:r>
          </a:p>
          <a:p>
            <a:r>
              <a:rPr lang="cs-CZ" dirty="0" smtClean="0"/>
              <a:t>Existují případy přechodu obecní vlády z českých do německých rukou (Přívoz)</a:t>
            </a:r>
          </a:p>
          <a:p>
            <a:r>
              <a:rPr lang="cs-CZ" dirty="0" smtClean="0"/>
              <a:t>Nejbouřlivější „boje o radnici“: Třebíč (1882), Prostějov (1892-1893), </a:t>
            </a:r>
            <a:r>
              <a:rPr lang="cs-CZ" dirty="0"/>
              <a:t>K</a:t>
            </a:r>
            <a:r>
              <a:rPr lang="cs-CZ" dirty="0" smtClean="0"/>
              <a:t>yjov (1896) Litovel (1899), Vyškov (1899, smírné předání moci), Hranice na Moravě (1903)</a:t>
            </a:r>
          </a:p>
          <a:p>
            <a:r>
              <a:rPr lang="cs-CZ" dirty="0" smtClean="0"/>
              <a:t>Vážné důsledky pro zemskou politiku, jeden z aspektů tzv. </a:t>
            </a:r>
            <a:r>
              <a:rPr lang="cs-CZ" smtClean="0"/>
              <a:t>Moravského vyrovnání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7363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 teritoriální správy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Státní linie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Císař</a:t>
            </a:r>
          </a:p>
          <a:p>
            <a:r>
              <a:rPr lang="cs-CZ" dirty="0" smtClean="0"/>
              <a:t>Vláda</a:t>
            </a:r>
          </a:p>
          <a:p>
            <a:r>
              <a:rPr lang="cs-CZ" dirty="0" smtClean="0"/>
              <a:t>Místodržitel (Místodržitelství)</a:t>
            </a:r>
          </a:p>
          <a:p>
            <a:r>
              <a:rPr lang="cs-CZ" dirty="0" smtClean="0"/>
              <a:t>Okresní hejtman (Politický okres)</a:t>
            </a:r>
          </a:p>
          <a:p>
            <a:r>
              <a:rPr lang="cs-CZ" dirty="0" smtClean="0"/>
              <a:t>Starosta (Obec)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Samosprávná linie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/>
              <a:t>Říšská rada</a:t>
            </a:r>
          </a:p>
          <a:p>
            <a:r>
              <a:rPr lang="cs-CZ" dirty="0" smtClean="0"/>
              <a:t>Zemský sněm a zemský výbor</a:t>
            </a:r>
          </a:p>
          <a:p>
            <a:r>
              <a:rPr lang="cs-CZ" dirty="0" smtClean="0"/>
              <a:t>Okresní zastupitelstvo (pouze v Čechách)/Silniční výbor (Morava)</a:t>
            </a:r>
          </a:p>
          <a:p>
            <a:r>
              <a:rPr lang="cs-CZ" dirty="0" smtClean="0"/>
              <a:t>Obecní zastupitelstvo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701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8" y="382954"/>
            <a:ext cx="11957538" cy="615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12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               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                     Policejní a justiční správa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246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etapy územních změn habsburské monarchie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1526 – vznik jádra habsburských držav ve střední Evropě</a:t>
            </a:r>
          </a:p>
          <a:p>
            <a:r>
              <a:rPr lang="cs-CZ" dirty="0" smtClean="0"/>
              <a:t>1699 – karlovický mír</a:t>
            </a:r>
          </a:p>
          <a:p>
            <a:r>
              <a:rPr lang="cs-CZ" dirty="0" smtClean="0"/>
              <a:t>1763 – konec slezských válek</a:t>
            </a:r>
          </a:p>
          <a:p>
            <a:r>
              <a:rPr lang="cs-CZ" dirty="0" smtClean="0"/>
              <a:t>1775-1795 – územní zisky na severovýchodě, ztráta Rakouského Nizozemí</a:t>
            </a:r>
          </a:p>
          <a:p>
            <a:r>
              <a:rPr lang="cs-CZ" dirty="0" smtClean="0"/>
              <a:t>1800-1815 – série územních změn na západě a jihozápadě</a:t>
            </a:r>
          </a:p>
          <a:p>
            <a:r>
              <a:rPr lang="cs-CZ" dirty="0" smtClean="0"/>
              <a:t>1859, 1866 - ztráta území v severní Itálii a mocenského vlivu na střední a drobné německé státy</a:t>
            </a:r>
          </a:p>
          <a:p>
            <a:r>
              <a:rPr lang="cs-CZ" dirty="0" smtClean="0"/>
              <a:t>1878 – anexe Bosny a Hercegoviny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3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Policejní správa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Dohled ministerstva vnitra</a:t>
            </a:r>
          </a:p>
          <a:p>
            <a:r>
              <a:rPr lang="cs-CZ" dirty="0" smtClean="0"/>
              <a:t>Policejní ředitelství zřizována ve městech zvláště významných, živých  a sociálně či politicky neklidných (Brno, Moravská Ostrava) kvůli sledování politické činnosti, špionů, cizinců atd., jejich činnost v podstatě celozemská </a:t>
            </a:r>
          </a:p>
          <a:p>
            <a:r>
              <a:rPr lang="cs-CZ" dirty="0" smtClean="0"/>
              <a:t>Okresní hejtmanství, presidiální kancelář podřízená přímo hejtmanovi</a:t>
            </a:r>
          </a:p>
          <a:p>
            <a:r>
              <a:rPr lang="cs-CZ" dirty="0" smtClean="0"/>
              <a:t>Presidiální kanceláře magistrátů statutárních měst</a:t>
            </a:r>
          </a:p>
          <a:p>
            <a:r>
              <a:rPr lang="cs-CZ" dirty="0" smtClean="0"/>
              <a:t>Starostové obcí</a:t>
            </a:r>
          </a:p>
          <a:p>
            <a:r>
              <a:rPr lang="cs-CZ" dirty="0" smtClean="0"/>
              <a:t>Dohled nad činností spolků, sledování veřejných shromáždění, reference na osoby, sledování, vypovídání podezřelých, tiskové delikty, evidence zbraní atd.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68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Justiční správa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Reformy poloviny 18. století – redukce hrdelních soudů (na Moravě z 200 na 25, v Čechách z 356 na 30), podle zásady obsazení úřadu školenými a zkoušenými soudci</a:t>
            </a:r>
          </a:p>
          <a:p>
            <a:r>
              <a:rPr lang="cs-CZ" dirty="0" smtClean="0"/>
              <a:t>1784 s reformou městské správy (regulace magistrátů)  definována soudní pravomoc magistrátu a dále centralizováno hrdelní soudnictví u vyšších soudních úřadů</a:t>
            </a:r>
          </a:p>
          <a:p>
            <a:r>
              <a:rPr lang="cs-CZ" dirty="0" smtClean="0"/>
              <a:t>1848 zřízeno Ministerstvo práv (</a:t>
            </a:r>
            <a:r>
              <a:rPr lang="cs-CZ" dirty="0" err="1" smtClean="0"/>
              <a:t>Justizministerium</a:t>
            </a:r>
            <a:r>
              <a:rPr lang="cs-CZ" dirty="0" smtClean="0"/>
              <a:t>), později m. spravedlnosti jako nejvyšší orgán pro civilní soudnictví</a:t>
            </a:r>
          </a:p>
          <a:p>
            <a:r>
              <a:rPr lang="cs-CZ" dirty="0" smtClean="0"/>
              <a:t>1850 reforma soudů – rozdělení na řádné ve třístupňové hierarchii a mimořádné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24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Soudní systém po r. 1850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Řádné soudy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Nejvyšší soudní a kasační soud ve Vídni</a:t>
            </a:r>
          </a:p>
          <a:p>
            <a:r>
              <a:rPr lang="cs-CZ" dirty="0" smtClean="0"/>
              <a:t>Sborové soudy druhé instance (Vrchní zemský soud v Brně, Praze…)</a:t>
            </a:r>
          </a:p>
          <a:p>
            <a:r>
              <a:rPr lang="cs-CZ" dirty="0" smtClean="0"/>
              <a:t>Sborové soudy první instance – Zemské nebo též Krajinské/Krajské soudy (tj. </a:t>
            </a:r>
            <a:r>
              <a:rPr lang="cs-CZ" dirty="0"/>
              <a:t>Z</a:t>
            </a:r>
            <a:r>
              <a:rPr lang="cs-CZ" dirty="0" smtClean="0"/>
              <a:t>emský soud v Brně, Krajský soud v Jihlavě, Uh. Hradišti apod.), zahrnují obvod 15-24 okresních soudů</a:t>
            </a:r>
          </a:p>
          <a:p>
            <a:r>
              <a:rPr lang="cs-CZ" dirty="0" smtClean="0"/>
              <a:t>Okresní soud (v čele se samosoudcem)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- Existují do systému začleněné obchodní nebo horní soudy jako zvláštní senáty sborových soudů první instance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Mimořádné soudy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Jejich primárním cílem je dosažení smíru, nikoliv rozhodnutí</a:t>
            </a:r>
          </a:p>
          <a:p>
            <a:r>
              <a:rPr lang="cs-CZ" dirty="0" smtClean="0"/>
              <a:t>Živnostenské soudy</a:t>
            </a:r>
          </a:p>
          <a:p>
            <a:r>
              <a:rPr lang="cs-CZ" dirty="0" smtClean="0"/>
              <a:t>Polabské soudy</a:t>
            </a:r>
          </a:p>
          <a:p>
            <a:r>
              <a:rPr lang="cs-CZ" dirty="0" smtClean="0"/>
              <a:t>Rozhodčí soudy nemocenských a úrazových pojišťoven, horních pokladen apod.</a:t>
            </a:r>
          </a:p>
          <a:p>
            <a:r>
              <a:rPr lang="cs-CZ" dirty="0" smtClean="0"/>
              <a:t>Soud dvorního maršálka pro členy panovnického domu, soud pro osoby požívající právo exteritoriality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12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zastupitelství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Absence úřadu je jednou z vážných vad soudního systému v habsburské říši</a:t>
            </a:r>
          </a:p>
          <a:p>
            <a:r>
              <a:rPr lang="cs-CZ" dirty="0" smtClean="0"/>
              <a:t>Poprvé ustaveno 1849, později stále rostl význam autonomie úřadu jako symbol oddělení moci soudní od moci výkonné, stabilita do roku 1873</a:t>
            </a:r>
          </a:p>
          <a:p>
            <a:r>
              <a:rPr lang="cs-CZ" dirty="0" smtClean="0"/>
              <a:t>Základní povinností je stíhat z úřední moci všechny protiprávní skutky, o nichž měli známost</a:t>
            </a:r>
          </a:p>
          <a:p>
            <a:r>
              <a:rPr lang="cs-CZ" dirty="0" smtClean="0"/>
              <a:t>Generální prokurátor (projednávání kauz o kasačního soudu) při Nejvyšším soudním a kasačním dvoru ve Vídni)</a:t>
            </a:r>
          </a:p>
          <a:p>
            <a:r>
              <a:rPr lang="cs-CZ" dirty="0" smtClean="0"/>
              <a:t>Vrchní státní zástupci (dozor nad státními zástupci ve svém obvodu) při vrchních zemských soudech</a:t>
            </a:r>
          </a:p>
          <a:p>
            <a:r>
              <a:rPr lang="cs-CZ" dirty="0" smtClean="0"/>
              <a:t>Státní zástupci u zemských/krajských soudů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8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správa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Přímá daň: lze určit subjekt, který má daň zaplatit, tj. bezprostředně vázáno na osobu nebo firmu, obvykle daně z výdělku, majetku apod.</a:t>
            </a:r>
          </a:p>
          <a:p>
            <a:r>
              <a:rPr lang="cs-CZ" dirty="0" smtClean="0"/>
              <a:t>Nepřímá daň: plátce se tu liší od poplatníka, tj. ten kdo daň odvádí, není tím, kdo ji ve skutečnosti platí, typicky spotřební daně nebo daň z přidané hodnoty</a:t>
            </a:r>
          </a:p>
          <a:p>
            <a:r>
              <a:rPr lang="cs-CZ" dirty="0" smtClean="0"/>
              <a:t>Důležité periodizační mezníky (1848/ zřízení centralizované finanční správy, 1898/ reforma přímých daní)</a:t>
            </a:r>
          </a:p>
          <a:p>
            <a:r>
              <a:rPr lang="cs-CZ" dirty="0" smtClean="0"/>
              <a:t>1848: Ministerstvo financí jako nejvyšší instancí finanční správy v Rakousku, později Předlitavsku</a:t>
            </a:r>
          </a:p>
          <a:p>
            <a:r>
              <a:rPr lang="cs-CZ" dirty="0" smtClean="0"/>
              <a:t>Následně zřízeny Zemské finanční úřady (též Zemské finanční ředitelství) v každé korunní zemi, silně provázáno s místodržitelstvím</a:t>
            </a:r>
          </a:p>
          <a:p>
            <a:r>
              <a:rPr lang="cs-CZ" dirty="0" smtClean="0"/>
              <a:t>Okresní finanční ředitelství pro správu nepřímých daní/ Okresní úřad (okresní hejtmanství) pro správu přímých daní (berní referát)</a:t>
            </a:r>
          </a:p>
          <a:p>
            <a:r>
              <a:rPr lang="cs-CZ" dirty="0" smtClean="0"/>
              <a:t>Od 1898 posilování role komisí se zastoupením občanské složky, která samostatně zjišťovala daňový výnos a v konzultaci se státními finančními orgány určovala daň.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5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Školská správa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04207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Regionální a zemské školství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„Májové zákony“ 1869 tzv. </a:t>
            </a:r>
            <a:r>
              <a:rPr lang="cs-CZ" dirty="0" err="1" smtClean="0"/>
              <a:t>Hasnerova</a:t>
            </a:r>
            <a:r>
              <a:rPr lang="cs-CZ" dirty="0" smtClean="0"/>
              <a:t> reforma, stabilizace po nestabilním období 1848-1869</a:t>
            </a:r>
          </a:p>
          <a:p>
            <a:endParaRPr lang="cs-CZ" dirty="0"/>
          </a:p>
          <a:p>
            <a:r>
              <a:rPr lang="cs-CZ" dirty="0" smtClean="0"/>
              <a:t>Obecné školy (místní a okresní školní rady), osmiletá školní docházka</a:t>
            </a:r>
          </a:p>
          <a:p>
            <a:r>
              <a:rPr lang="cs-CZ" dirty="0" smtClean="0"/>
              <a:t>Měšťanské školy, alternativně docházka pět let obecná škola a tři roky měšťanská</a:t>
            </a:r>
          </a:p>
          <a:p>
            <a:r>
              <a:rPr lang="cs-CZ" dirty="0"/>
              <a:t>Reálná </a:t>
            </a:r>
            <a:r>
              <a:rPr lang="cs-CZ" dirty="0" smtClean="0"/>
              <a:t>škola, tj</a:t>
            </a:r>
            <a:r>
              <a:rPr lang="cs-CZ" dirty="0"/>
              <a:t>.</a:t>
            </a:r>
            <a:r>
              <a:rPr lang="cs-CZ" dirty="0" smtClean="0"/>
              <a:t> orientováno spíše na praktické a přírodovědné předměty (od r. </a:t>
            </a:r>
            <a:r>
              <a:rPr lang="cs-CZ" dirty="0"/>
              <a:t>1851 </a:t>
            </a:r>
            <a:r>
              <a:rPr lang="cs-CZ" dirty="0" smtClean="0"/>
              <a:t>studium šestileté – tříletá </a:t>
            </a:r>
            <a:r>
              <a:rPr lang="cs-CZ" dirty="0"/>
              <a:t>nižší reálka a tříletá vyšší </a:t>
            </a:r>
            <a:r>
              <a:rPr lang="cs-CZ" dirty="0" smtClean="0"/>
              <a:t>reálka, </a:t>
            </a:r>
            <a:r>
              <a:rPr lang="cs-CZ" dirty="0"/>
              <a:t>od </a:t>
            </a:r>
            <a:r>
              <a:rPr lang="cs-CZ" dirty="0" smtClean="0"/>
              <a:t>r. </a:t>
            </a:r>
            <a:r>
              <a:rPr lang="cs-CZ" dirty="0"/>
              <a:t>1868 sedmileté </a:t>
            </a:r>
            <a:r>
              <a:rPr lang="cs-CZ" dirty="0" smtClean="0"/>
              <a:t>– čtyřletá </a:t>
            </a:r>
            <a:r>
              <a:rPr lang="cs-CZ" dirty="0"/>
              <a:t>nižší reálka a tříletá vyšší </a:t>
            </a:r>
            <a:r>
              <a:rPr lang="cs-CZ" dirty="0" smtClean="0"/>
              <a:t>reálka, od 1869 zakončeno maturitou)</a:t>
            </a:r>
          </a:p>
          <a:p>
            <a:r>
              <a:rPr lang="cs-CZ" dirty="0" smtClean="0"/>
              <a:t>Gymnázia (klasická a reálná, tj. jako kompromis mezi reálnou školou a klasickým gymnáziem)</a:t>
            </a:r>
          </a:p>
          <a:p>
            <a:r>
              <a:rPr lang="cs-CZ" dirty="0" smtClean="0"/>
              <a:t>Zemská školní rada (česká, německá, polská) a dozorčí orgán Zemská školní inspekce, dozor nad středními školami (reálky, gymnázia) a činností okresních a místních školních rad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88766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Univerzity a ostatní vysoké školy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Univerzity jako </a:t>
            </a:r>
            <a:r>
              <a:rPr lang="cs-CZ" dirty="0" err="1" smtClean="0"/>
              <a:t>mixtum</a:t>
            </a:r>
            <a:r>
              <a:rPr lang="cs-CZ" dirty="0" smtClean="0"/>
              <a:t> </a:t>
            </a:r>
            <a:r>
              <a:rPr lang="cs-CZ" dirty="0" err="1" smtClean="0"/>
              <a:t>compositum</a:t>
            </a:r>
            <a:r>
              <a:rPr lang="cs-CZ" dirty="0" smtClean="0"/>
              <a:t> státní a autonomní správy</a:t>
            </a:r>
          </a:p>
          <a:p>
            <a:r>
              <a:rPr lang="cs-CZ" dirty="0" smtClean="0"/>
              <a:t>Spravovány přímo Ministerstvem kultu a vyučování</a:t>
            </a:r>
          </a:p>
          <a:p>
            <a:r>
              <a:rPr lang="cs-CZ" dirty="0" smtClean="0"/>
              <a:t>Relikty středověké univerzity (Bologna, Paříž)</a:t>
            </a:r>
          </a:p>
          <a:p>
            <a:r>
              <a:rPr lang="cs-CZ" dirty="0" smtClean="0"/>
              <a:t>Znaky tuhého policejního dohledu ze začátku 19. století a integrace škol do systému státní správy, vč. likvidace jejich vlastního jmění</a:t>
            </a:r>
          </a:p>
          <a:p>
            <a:r>
              <a:rPr lang="cs-CZ" dirty="0" smtClean="0"/>
              <a:t>1849-1852 tzv. </a:t>
            </a:r>
            <a:r>
              <a:rPr lang="cs-CZ" dirty="0" err="1" smtClean="0"/>
              <a:t>Thunova</a:t>
            </a:r>
            <a:r>
              <a:rPr lang="cs-CZ" dirty="0" smtClean="0"/>
              <a:t> reforma podle pruské (</a:t>
            </a:r>
            <a:r>
              <a:rPr lang="cs-CZ" dirty="0" err="1" smtClean="0"/>
              <a:t>humboldtovské</a:t>
            </a:r>
            <a:r>
              <a:rPr lang="cs-CZ" dirty="0" smtClean="0"/>
              <a:t>) inspirace (1806–1810) „</a:t>
            </a:r>
            <a:r>
              <a:rPr lang="cs-CZ" dirty="0" err="1" smtClean="0"/>
              <a:t>Freiheit</a:t>
            </a:r>
            <a:r>
              <a:rPr lang="cs-CZ" dirty="0" smtClean="0"/>
              <a:t>, </a:t>
            </a:r>
            <a:r>
              <a:rPr lang="cs-CZ" dirty="0" err="1"/>
              <a:t>L</a:t>
            </a:r>
            <a:r>
              <a:rPr lang="cs-CZ" dirty="0" err="1" smtClean="0"/>
              <a:t>ehre</a:t>
            </a:r>
            <a:r>
              <a:rPr lang="cs-CZ" dirty="0" smtClean="0"/>
              <a:t>, </a:t>
            </a:r>
            <a:r>
              <a:rPr lang="cs-CZ" dirty="0" err="1" smtClean="0"/>
              <a:t>Forschung</a:t>
            </a:r>
            <a:r>
              <a:rPr lang="cs-CZ" dirty="0" smtClean="0"/>
              <a:t>“: autonomie výuky, výzkumu, plná závislost na státním rozpočtu, potvrzení příslušnosti ke státní správě</a:t>
            </a:r>
          </a:p>
          <a:p>
            <a:r>
              <a:rPr lang="cs-CZ" dirty="0" smtClean="0"/>
              <a:t>Další trendy vývoje:</a:t>
            </a:r>
          </a:p>
          <a:p>
            <a:r>
              <a:rPr lang="cs-CZ" dirty="0"/>
              <a:t>a</a:t>
            </a:r>
            <a:r>
              <a:rPr lang="cs-CZ" dirty="0" smtClean="0"/>
              <a:t>) prosazování konceptu „národní univerzity“ a extenze samosprávy na úkor vlivu státu</a:t>
            </a:r>
          </a:p>
          <a:p>
            <a:r>
              <a:rPr lang="cs-CZ" dirty="0" smtClean="0"/>
              <a:t>b) emancipace ne-univerzitních vysokých škol (nesdílejí tradice univerzity, profesní vzdělávání, vazby k profesním a stavovským komunitám)</a:t>
            </a:r>
          </a:p>
          <a:p>
            <a:r>
              <a:rPr lang="cs-CZ" dirty="0" smtClean="0"/>
              <a:t>c) eroze efektivity práce vysokých škol a masovost studia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7622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                       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 </a:t>
            </a:r>
            <a:r>
              <a:rPr lang="cs-CZ" dirty="0" smtClean="0"/>
              <a:t>                                 Církevní správa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4023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Církevní správa - kontexty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 katolickém prostředí se od 16. století a silněji po porážce stavovského povstání v r. 1620 projevuje tzv. omnipotence státu, tj. jeho dozor nad církví, posilování její moci skrze stát, omezování vztahu diecézí k papeži</a:t>
            </a:r>
          </a:p>
          <a:p>
            <a:r>
              <a:rPr lang="cs-CZ" dirty="0" smtClean="0"/>
              <a:t>Založení nových biskupství: Litoměřice (1655), Hradec Králové (1664), Brno (1777), České Budějovice (1784), povýšení olomouckého biskupství na arcibiskupství (1777).</a:t>
            </a:r>
          </a:p>
          <a:p>
            <a:r>
              <a:rPr lang="cs-CZ" dirty="0" smtClean="0"/>
              <a:t>Využívání řeholníků a řeholních řádů k suplování farářů po 30. leté válce a následné zvyšování dozoru (zvl. od Marie </a:t>
            </a:r>
            <a:r>
              <a:rPr lang="cs-CZ" dirty="0"/>
              <a:t>T</a:t>
            </a:r>
            <a:r>
              <a:rPr lang="cs-CZ" dirty="0" smtClean="0"/>
              <a:t>erezie)</a:t>
            </a:r>
          </a:p>
          <a:p>
            <a:r>
              <a:rPr lang="cs-CZ" dirty="0" smtClean="0"/>
              <a:t>Toleranční patent z r. 1781 (augšpurská, helvetská a řeckopravoslavná konfese, méně židovská konfese jako trpěné, nikoliv rovnoprávné katolictví) </a:t>
            </a:r>
          </a:p>
          <a:p>
            <a:r>
              <a:rPr lang="cs-CZ" dirty="0" smtClean="0"/>
              <a:t>Nová organizace farností (1782), fara v každé osadě se 700 obyvateli, </a:t>
            </a:r>
            <a:r>
              <a:rPr lang="cs-CZ" dirty="0" err="1" smtClean="0"/>
              <a:t>kt</a:t>
            </a:r>
            <a:r>
              <a:rPr lang="cs-CZ" dirty="0" smtClean="0"/>
              <a:t>. je vzdálena od stávajícího kostela hodinu pěší chůze, na Moravě 300 a v Čechách 250 nových far</a:t>
            </a:r>
          </a:p>
          <a:p>
            <a:r>
              <a:rPr lang="cs-CZ" dirty="0" smtClean="0"/>
              <a:t>1855 konkordát se Svatým stolcem, 1870 odvolán, 1874 tzv. květnové zákony ustanovily až servilní vazbu katolické církve na stát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0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57" y="500408"/>
            <a:ext cx="10519954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07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schéma správy po r. 1848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Římskokatolická církev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Ministerstvo kultu a vyučování</a:t>
            </a:r>
          </a:p>
          <a:p>
            <a:r>
              <a:rPr lang="cs-CZ" dirty="0" smtClean="0"/>
              <a:t>Místodržitelství</a:t>
            </a:r>
          </a:p>
          <a:p>
            <a:r>
              <a:rPr lang="cs-CZ" dirty="0" smtClean="0"/>
              <a:t>Arcibiskupství</a:t>
            </a:r>
          </a:p>
          <a:p>
            <a:r>
              <a:rPr lang="cs-CZ" dirty="0" smtClean="0"/>
              <a:t>Biskupství</a:t>
            </a:r>
          </a:p>
          <a:p>
            <a:r>
              <a:rPr lang="cs-CZ" dirty="0" smtClean="0"/>
              <a:t>Vikariát/děkanát</a:t>
            </a:r>
          </a:p>
          <a:p>
            <a:r>
              <a:rPr lang="cs-CZ" dirty="0" smtClean="0"/>
              <a:t>Farnost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Evangelické konfese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Konzistoře (ve Vídni)</a:t>
            </a:r>
          </a:p>
          <a:p>
            <a:r>
              <a:rPr lang="cs-CZ" dirty="0" smtClean="0"/>
              <a:t>Superintendant (v každé korunní zemi)</a:t>
            </a:r>
          </a:p>
          <a:p>
            <a:r>
              <a:rPr lang="cs-CZ" dirty="0" smtClean="0"/>
              <a:t>Senioráty</a:t>
            </a:r>
          </a:p>
          <a:p>
            <a:r>
              <a:rPr lang="cs-CZ" dirty="0" smtClean="0"/>
              <a:t>Kněží v obcích (pastoři)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Odpovědnost za farnost vůči státu nadále nese katolický farář, zodpovídá za matriky atd., ovšem pastor vede paralelní pro vnitřní potřebu obce.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4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Centralismus vs. federalismus jako téma reformy rakouské veřejné správy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Splývání mnoha různých právních a správních tradic: habsbursko-španělských, říšskoněmeckých, českých, uherských, italských, polských a osmanských</a:t>
            </a:r>
          </a:p>
          <a:p>
            <a:r>
              <a:rPr lang="cs-CZ" dirty="0" smtClean="0"/>
              <a:t>Silná zemská identita politické elity některých korunních zemí (</a:t>
            </a:r>
            <a:r>
              <a:rPr lang="cs-CZ" dirty="0"/>
              <a:t>Č</a:t>
            </a:r>
            <a:r>
              <a:rPr lang="cs-CZ" dirty="0" smtClean="0"/>
              <a:t>echy, Morava, Halič, Uhry, Tyrolsko), jinde tato mizí nebo již zmizela (Vídeň, Přímoří, alpské země) nebo se k zemské identitě hlásí jen část elity (Čechy) nebo je identita předmětem boje mezi elitami (národní hnutí)</a:t>
            </a:r>
          </a:p>
          <a:p>
            <a:r>
              <a:rPr lang="cs-CZ" dirty="0" smtClean="0"/>
              <a:t>Centralistické působení ekonomiky, armády a úřadů (Josef II.)</a:t>
            </a:r>
          </a:p>
          <a:p>
            <a:r>
              <a:rPr lang="cs-CZ" dirty="0" smtClean="0"/>
              <a:t>Odstředivé působení kulturních veličin, zvláště části vzdělanců angažovaných v tzv. národních hnutích, také aktérů regionálního trhu ad.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699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Specifika tzv. národnostní otázky v Rakousku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 Velké Británii kontinuální přechod od stavovského (politického) národa k modernímu národu</a:t>
            </a:r>
          </a:p>
          <a:p>
            <a:r>
              <a:rPr lang="cs-CZ" dirty="0" smtClean="0"/>
              <a:t>Ve Francii revoluční vymezení národa jako tzv. třetího stavu a vyloučení šlechty a duchovenstva</a:t>
            </a:r>
          </a:p>
          <a:p>
            <a:r>
              <a:rPr lang="cs-CZ" dirty="0" smtClean="0"/>
              <a:t>V Rakousku se stát ani důsledně nepokusil vytvořit státní národ (nedošlo ke spojení stavovských komunit v historických zemích, zůstala zachována státní správa na základě historických zemí, stát nevymezil jednoznačně státní jazyka a vůdčí kulturu) a ten existoval spíše teoreticky, de iure, ale ne de facto</a:t>
            </a:r>
          </a:p>
          <a:p>
            <a:r>
              <a:rPr lang="cs-CZ" dirty="0" smtClean="0"/>
              <a:t>Na místo státního národa se aktivizovaly národnostní skupiny a vznesly nárok vůči státu na uznání svých specifik, nároků a tradic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914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tzv. národnostní otázky </a:t>
            </a:r>
            <a:r>
              <a:rPr lang="cs-CZ" dirty="0" smtClean="0"/>
              <a:t>                      v </a:t>
            </a:r>
            <a:r>
              <a:rPr lang="cs-CZ" dirty="0"/>
              <a:t>Rakousku </a:t>
            </a:r>
            <a:r>
              <a:rPr lang="cs-CZ" dirty="0" smtClean="0"/>
              <a:t>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Výchozí pozice jednotlivých rakouských národností byla velmi rozdílná</a:t>
            </a:r>
          </a:p>
          <a:p>
            <a:r>
              <a:rPr lang="cs-CZ" dirty="0" smtClean="0"/>
              <a:t>Veškeré elity v 18. století hovořily latinsky, francouzsky nebo italsky</a:t>
            </a:r>
          </a:p>
          <a:p>
            <a:r>
              <a:rPr lang="cs-CZ" dirty="0" smtClean="0"/>
              <a:t>Kromě toho na výsadní roli ve státní správě aspirují jazyky národů s relativně čerstvou zkušeností státnosti: němčina, polština</a:t>
            </a:r>
          </a:p>
          <a:p>
            <a:r>
              <a:rPr lang="cs-CZ" dirty="0" smtClean="0"/>
              <a:t>Podstatně horší je postavení dalších:</a:t>
            </a:r>
          </a:p>
          <a:p>
            <a:pPr marL="514350" indent="-514350">
              <a:buAutoNum type="alphaLcParenR"/>
            </a:pPr>
            <a:r>
              <a:rPr lang="cs-CZ" dirty="0" smtClean="0"/>
              <a:t>Převaha rolnictva a maloměstského měšťanstva, nepočetná inteligence, mlhavá vzpomínka na vlastní státnost: Češi, Chorvaté</a:t>
            </a:r>
          </a:p>
          <a:p>
            <a:pPr marL="514350" indent="-514350">
              <a:buAutoNum type="alphaLcParenR"/>
            </a:pPr>
            <a:r>
              <a:rPr lang="cs-CZ" dirty="0" smtClean="0"/>
              <a:t>Převaha rolnictva, minimum ostatních složek obyvatelstva, faktická absence zkušenosti s vlastní státností: Slovinci, Rumuni, Slováci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0421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tzv. národnostní otázky                       v Rakousku </a:t>
            </a:r>
            <a:r>
              <a:rPr lang="cs-CZ" dirty="0" smtClean="0"/>
              <a:t>III.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Význam jazyka: pokud měl být projekt národní emancipace úspěšný jako modernizační projekt, musel předat informace, hodnoty a vzory masám obyvatelstva</a:t>
            </a:r>
          </a:p>
          <a:p>
            <a:r>
              <a:rPr lang="cs-CZ" dirty="0"/>
              <a:t>Podpora: </a:t>
            </a:r>
            <a:r>
              <a:rPr lang="cs-CZ" dirty="0" smtClean="0"/>
              <a:t>a) Johann </a:t>
            </a:r>
            <a:r>
              <a:rPr lang="cs-CZ" dirty="0"/>
              <a:t>Gottfried von </a:t>
            </a:r>
            <a:r>
              <a:rPr lang="cs-CZ" dirty="0" smtClean="0"/>
              <a:t>Herder a vzývání Slovanů jako mírumilovného rolnického etnika, pohostinného a čistých mravů;</a:t>
            </a:r>
          </a:p>
          <a:p>
            <a:pPr marL="0" indent="0">
              <a:buNone/>
            </a:pPr>
            <a:r>
              <a:rPr lang="cs-CZ" dirty="0" smtClean="0"/>
              <a:t>b) Oživování a často spíše vymýšlení historické tradice národa, kultury a státnosti (husité, Kvádové a Markomani, </a:t>
            </a:r>
            <a:r>
              <a:rPr lang="cs-CZ" dirty="0" err="1" smtClean="0"/>
              <a:t>Wotan</a:t>
            </a:r>
            <a:r>
              <a:rPr lang="cs-CZ" dirty="0" smtClean="0"/>
              <a:t>…);</a:t>
            </a:r>
          </a:p>
          <a:p>
            <a:pPr marL="0" indent="0">
              <a:buNone/>
            </a:pPr>
            <a:r>
              <a:rPr lang="cs-CZ" dirty="0" smtClean="0"/>
              <a:t>c) Zaplňování míst v kontaktu s běžným životem odkazy na slavnou minulost národa a permanentní mobilizace příznivců pro prosazení jazyka jako symbolického vyjádření prestiže (proslov panovníka, jednací řeč v zastupitelském sboru, tabulky s názvy ulic, kontakt se správními úředníky)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5800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4631</Words>
  <Application>Microsoft Office PowerPoint</Application>
  <PresentationFormat>Širokoúhlá obrazovka</PresentationFormat>
  <Paragraphs>398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Motiv Office</vt:lpstr>
      <vt:lpstr>1_Motiv Office</vt:lpstr>
      <vt:lpstr>Státní správa 1790–1918</vt:lpstr>
      <vt:lpstr>Prezentace aplikace PowerPoint</vt:lpstr>
      <vt:lpstr>Literatura k referátům</vt:lpstr>
      <vt:lpstr>Hlavní etapy územních změn habsburské monarchie</vt:lpstr>
      <vt:lpstr>Prezentace aplikace PowerPoint</vt:lpstr>
      <vt:lpstr>Centralismus vs. federalismus jako téma reformy rakouské veřejné správy</vt:lpstr>
      <vt:lpstr>Specifika tzv. národnostní otázky v Rakousku I.</vt:lpstr>
      <vt:lpstr>Specifika tzv. národnostní otázky                       v Rakousku II.</vt:lpstr>
      <vt:lpstr>Specifika tzv. národnostní otázky                       v Rakousku III.</vt:lpstr>
      <vt:lpstr>Specifika národnostní otázky v Rakousku IV.</vt:lpstr>
      <vt:lpstr>Integrální nacionalismus</vt:lpstr>
      <vt:lpstr>Klíčová otázka – jak dát Rakousku moderní a efektivní veřejnou správu?</vt:lpstr>
      <vt:lpstr>Politické členění (západní části říše) Předlitavska</vt:lpstr>
      <vt:lpstr>Prezentace aplikace PowerPoint</vt:lpstr>
      <vt:lpstr>Národnostní skladba zemí podle obcovací řeči</vt:lpstr>
      <vt:lpstr>Císař František Josef (1830-1916) – mezi starým a novým</vt:lpstr>
      <vt:lpstr>František Josef I. (titulatura z roku 1865)</vt:lpstr>
      <vt:lpstr>Organizace návštěvy císaře Františka Josefa v Brně 1892 (pořadatelské pokyny k řazení institucí a spolků): </vt:lpstr>
      <vt:lpstr>Politicky výbušná témata veřejné správy - Čechy</vt:lpstr>
      <vt:lpstr>Politicky výbušná témata veřejné správy - Morava</vt:lpstr>
      <vt:lpstr>Pokusy o smír v historických zemích – mělo Rakousko šanci?</vt:lpstr>
      <vt:lpstr>Franz von Stremayer</vt:lpstr>
      <vt:lpstr>Kazimierz hrabě Badeni </vt:lpstr>
      <vt:lpstr>Proč se to nepovedlo v Čechách?</vt:lpstr>
      <vt:lpstr>Místodržitel Franz hrabě Thun v dopise bratrovi 28.2. 1914 </vt:lpstr>
      <vt:lpstr>Memorandum Městské rady Smíchova ve věci abdikace Františka Thuna 30.3. 1914:  </vt:lpstr>
      <vt:lpstr>…vina je na rakouských Němcích…?</vt:lpstr>
      <vt:lpstr>…vina je na Češích?</vt:lpstr>
      <vt:lpstr>                                     Teritoriální správa a samospráva</vt:lpstr>
      <vt:lpstr>Patrimoniální systém</vt:lpstr>
      <vt:lpstr>Majetky rodiny Schwarzenberg v českých zemích </vt:lpstr>
      <vt:lpstr>Největší vlastníci pozemků před pozemkovou reformou (1919–1920) </vt:lpstr>
      <vt:lpstr>Samosprávná obec</vt:lpstr>
      <vt:lpstr>Statutární města</vt:lpstr>
      <vt:lpstr>Systém komunálních voleb – Frýdek a M. Ostrava</vt:lpstr>
      <vt:lpstr>Boj o radnice jako téma moravské politiky 2. poloviny 19. století</vt:lpstr>
      <vt:lpstr>Systém teritoriální správy</vt:lpstr>
      <vt:lpstr>Prezentace aplikace PowerPoint</vt:lpstr>
      <vt:lpstr>                                               Policejní a justiční správa</vt:lpstr>
      <vt:lpstr>Policejní správa</vt:lpstr>
      <vt:lpstr>Justiční správa</vt:lpstr>
      <vt:lpstr>Soudní systém po r. 1850</vt:lpstr>
      <vt:lpstr>Státní zastupitelství</vt:lpstr>
      <vt:lpstr>Finanční správa</vt:lpstr>
      <vt:lpstr>Školská správa</vt:lpstr>
      <vt:lpstr>Regionální a zemské školství</vt:lpstr>
      <vt:lpstr>Univerzity a ostatní vysoké školy</vt:lpstr>
      <vt:lpstr>                                                                    Církevní správa</vt:lpstr>
      <vt:lpstr>Církevní správa - kontexty</vt:lpstr>
      <vt:lpstr>Základní schéma správy po r. 1848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Fasora</dc:creator>
  <cp:lastModifiedBy>Lukáš Fasora</cp:lastModifiedBy>
  <cp:revision>91</cp:revision>
  <dcterms:created xsi:type="dcterms:W3CDTF">2016-02-18T14:26:11Z</dcterms:created>
  <dcterms:modified xsi:type="dcterms:W3CDTF">2022-02-20T17:47:40Z</dcterms:modified>
</cp:coreProperties>
</file>