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84" r:id="rId4"/>
    <p:sldId id="280" r:id="rId5"/>
    <p:sldId id="281" r:id="rId6"/>
    <p:sldId id="282" r:id="rId7"/>
    <p:sldId id="28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0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102240" y="2386744"/>
            <a:ext cx="693952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5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21396" y="4352544"/>
            <a:ext cx="5101209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19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7F1DC-F8A4-4538-974B-9A61BBC0B487}" type="datetimeFigureOut">
              <a:rPr lang="cs-CZ" smtClean="0"/>
              <a:t>01.03.2022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D8C6-0A1E-4646-A21B-39F796DFD4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97232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7F1DC-F8A4-4538-974B-9A61BBC0B487}" type="datetimeFigureOut">
              <a:rPr lang="cs-CZ" smtClean="0"/>
              <a:t>01.03.2022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D8C6-0A1E-4646-A21B-39F796DFD4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8864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9834" y="937260"/>
            <a:ext cx="1053966" cy="498348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06046" y="937260"/>
            <a:ext cx="4716174" cy="498348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7F1DC-F8A4-4538-974B-9A61BBC0B487}" type="datetimeFigureOut">
              <a:rPr lang="cs-CZ" smtClean="0"/>
              <a:t>01.03.2022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D8C6-0A1E-4646-A21B-39F796DFD4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5920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7F1DC-F8A4-4538-974B-9A61BBC0B487}" type="datetimeFigureOut">
              <a:rPr lang="cs-CZ" smtClean="0"/>
              <a:t>01.03.2022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D8C6-0A1E-4646-A21B-39F796DFD4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915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106424" y="2386744"/>
            <a:ext cx="6940296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5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1396" y="4352465"/>
            <a:ext cx="5101209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1900">
                <a:solidFill>
                  <a:schemeClr val="tx1"/>
                </a:solidFill>
              </a:defRPr>
            </a:lvl1pPr>
            <a:lvl2pPr marL="45720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7F1DC-F8A4-4538-974B-9A61BBC0B487}" type="datetimeFigureOut">
              <a:rPr lang="cs-CZ" smtClean="0"/>
              <a:t>01.03.2022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D8C6-0A1E-4646-A21B-39F796DFD4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9116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2239" y="2638044"/>
            <a:ext cx="3288023" cy="310198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3737" y="2638044"/>
            <a:ext cx="3290516" cy="310198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7F1DC-F8A4-4538-974B-9A61BBC0B487}" type="datetimeFigureOut">
              <a:rPr lang="cs-CZ" smtClean="0"/>
              <a:t>01.03.2022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D8C6-0A1E-4646-A21B-39F796DFD4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793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2239" y="2313434"/>
            <a:ext cx="3288024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2239" y="3143250"/>
            <a:ext cx="3288024" cy="259677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3737" y="3143250"/>
            <a:ext cx="3290516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753737" y="2313434"/>
            <a:ext cx="3290516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7F1DC-F8A4-4538-974B-9A61BBC0B487}" type="datetimeFigureOut">
              <a:rPr lang="cs-CZ" smtClean="0"/>
              <a:t>01.03.2022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D8C6-0A1E-4646-A21B-39F796DFD406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302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7F1DC-F8A4-4538-974B-9A61BBC0B487}" type="datetimeFigureOut">
              <a:rPr lang="cs-CZ" smtClean="0"/>
              <a:t>01.03.2022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D8C6-0A1E-4646-A21B-39F796DFD4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3619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7F1DC-F8A4-4538-974B-9A61BBC0B487}" type="datetimeFigureOut">
              <a:rPr lang="cs-CZ" smtClean="0"/>
              <a:t>01.03.2022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D8C6-0A1E-4646-A21B-39F796DFD4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8360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640703" y="2243829"/>
            <a:ext cx="3290594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2060" y="804672"/>
            <a:ext cx="361188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8"/>
            <a:ext cx="284607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7F1DC-F8A4-4538-974B-9A61BBC0B487}" type="datetimeFigureOut">
              <a:rPr lang="cs-CZ" smtClean="0"/>
              <a:t>01.03.2022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640703" y="6236208"/>
            <a:ext cx="3806398" cy="32004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D8C6-0A1E-4646-A21B-39F796DFD4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034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" y="0"/>
            <a:ext cx="4571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640080" y="2243828"/>
            <a:ext cx="3291840" cy="1143000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 anchor="ctr" anchorCtr="1">
            <a:no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2000" y="-42172"/>
            <a:ext cx="4576573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9"/>
            <a:ext cx="284607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2397F1DC-F8A4-4538-974B-9A61BBC0B487}" type="datetimeFigureOut">
              <a:rPr lang="cs-CZ" smtClean="0"/>
              <a:t>01.03.2022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40080" y="6236208"/>
            <a:ext cx="3803904" cy="32004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D8C6-0A1E-4646-A21B-39F796DFD4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1479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1606045" y="964692"/>
            <a:ext cx="5937755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6045" y="2638045"/>
            <a:ext cx="5937755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78943" y="6238816"/>
            <a:ext cx="2065310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2397F1DC-F8A4-4538-974B-9A61BBC0B487}" type="datetimeFigureOut">
              <a:rPr lang="cs-CZ" smtClean="0"/>
              <a:t>01.03.2022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2239" y="6236208"/>
            <a:ext cx="4556664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40112" y="6217920"/>
            <a:ext cx="365760" cy="365760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029D8C6-0A1E-4646-A21B-39F796DFD4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3060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6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44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9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28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blazek.libor@brno.cz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Relationship Id="rId4" Type="http://schemas.openxmlformats.org/officeDocument/2006/relationships/hyperlink" Target="mailto:cervena.radana@brno.cz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cervena.radana@brno.cz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cervena.radana@brno.cz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20">
            <a:extLst>
              <a:ext uri="{FF2B5EF4-FFF2-40B4-BE49-F238E27FC236}">
                <a16:creationId xmlns:a16="http://schemas.microsoft.com/office/drawing/2014/main" id="{1660E788-AFA9-4A1B-9991-6AA74632A1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Zástupný symbol pro obrázek 15" descr="AMB r_2007_foto sch.jpg"/>
          <p:cNvPicPr>
            <a:picLocks noGrp="1" noChangeAspect="1"/>
          </p:cNvPicPr>
          <p:nvPr>
            <p:ph type="pic" idx="1"/>
          </p:nvPr>
        </p:nvPicPr>
        <p:blipFill rotWithShape="1">
          <a:blip r:embed="rId2" cstate="print"/>
          <a:srcRect l="22476" r="22474" b="-1"/>
          <a:stretch/>
        </p:blipFill>
        <p:spPr>
          <a:xfrm>
            <a:off x="3488181" y="10"/>
            <a:ext cx="5655818" cy="6857989"/>
          </a:xfrm>
          <a:prstGeom prst="rect">
            <a:avLst/>
          </a:prstGeom>
        </p:spPr>
      </p:pic>
      <p:sp>
        <p:nvSpPr>
          <p:cNvPr id="19" name="Rectangle 22">
            <a:extLst>
              <a:ext uri="{FF2B5EF4-FFF2-40B4-BE49-F238E27FC236}">
                <a16:creationId xmlns:a16="http://schemas.microsoft.com/office/drawing/2014/main" id="{867D4867-5BA7-4462-B2F6-A23F4A622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482600" y="643467"/>
            <a:ext cx="2522980" cy="1728044"/>
          </a:xfrm>
          <a:noFill/>
          <a:ln>
            <a:solidFill>
              <a:schemeClr val="bg1"/>
            </a:solidFill>
          </a:ln>
        </p:spPr>
        <p:txBody>
          <a:bodyPr vert="horz" wrap="square" lIns="182880" tIns="182880" rIns="182880" bIns="182880" rtlCol="0" anchor="ctr" anchorCtr="1">
            <a:norm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Archiv města Brna</a:t>
            </a:r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half" idx="2"/>
          </p:nvPr>
        </p:nvSpPr>
        <p:spPr>
          <a:xfrm>
            <a:off x="503805" y="3014977"/>
            <a:ext cx="2633677" cy="3030299"/>
          </a:xfrm>
        </p:spPr>
        <p:txBody>
          <a:bodyPr vert="horz" lIns="91440" tIns="45720" rIns="91440" bIns="45720" rtlCol="0" anchorCtr="1">
            <a:normAutofit/>
          </a:bodyPr>
          <a:lstStyle/>
          <a:p>
            <a:pPr indent="-2286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PhDr. Libor Blažek</a:t>
            </a:r>
            <a:endParaRPr lang="cs-CZ" dirty="0">
              <a:solidFill>
                <a:schemeClr val="bg1"/>
              </a:solidFill>
            </a:endParaRPr>
          </a:p>
          <a:p>
            <a:pPr lvl="1" indent="-22860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bg1"/>
                </a:solidFill>
                <a:hlinkClick r:id="rId3"/>
              </a:rPr>
              <a:t>blazek.libor@brno.cz</a:t>
            </a:r>
            <a:endParaRPr lang="cs-CZ" dirty="0">
              <a:solidFill>
                <a:schemeClr val="bg1"/>
              </a:solidFill>
            </a:endParaRPr>
          </a:p>
          <a:p>
            <a:pPr lvl="1" indent="-22860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Mgr. Radana Červená, Ph.D.</a:t>
            </a:r>
            <a:endParaRPr lang="cs-CZ" dirty="0">
              <a:solidFill>
                <a:schemeClr val="bg1"/>
              </a:solidFill>
            </a:endParaRPr>
          </a:p>
          <a:p>
            <a:pPr lvl="1" indent="-22860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bg1"/>
                </a:solidFill>
                <a:hlinkClick r:id="rId4"/>
              </a:rPr>
              <a:t>cervena.radana@brno.cz</a:t>
            </a:r>
            <a:endParaRPr lang="cs-CZ" dirty="0">
              <a:solidFill>
                <a:schemeClr val="bg1"/>
              </a:solidFill>
            </a:endParaRPr>
          </a:p>
          <a:p>
            <a:pPr lvl="1" indent="-22860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angle 4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4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7260" y="1248156"/>
            <a:ext cx="726948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6671" y="1060704"/>
            <a:ext cx="7550658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1673352" y="467418"/>
            <a:ext cx="5797296" cy="1188720"/>
          </a:xfrm>
          <a:prstGeom prst="ellipse">
            <a:avLst/>
          </a:prstGeo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cs-CZ"/>
              <a:t>Archivnictví I</a:t>
            </a:r>
            <a:endParaRPr lang="cs-CZ" dirty="0"/>
          </a:p>
        </p:txBody>
      </p:sp>
      <p:sp>
        <p:nvSpPr>
          <p:cNvPr id="34" name="Zástupný symbol pro obsah 5"/>
          <p:cNvSpPr>
            <a:spLocks noGrp="1"/>
          </p:cNvSpPr>
          <p:nvPr>
            <p:ph idx="1"/>
          </p:nvPr>
        </p:nvSpPr>
        <p:spPr>
          <a:xfrm>
            <a:off x="1279546" y="2249424"/>
            <a:ext cx="6584634" cy="292109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1400" dirty="0">
                <a:solidFill>
                  <a:srgbClr val="404040"/>
                </a:solidFill>
              </a:rPr>
              <a:t>Archivní legislativa</a:t>
            </a:r>
          </a:p>
          <a:p>
            <a:pPr>
              <a:lnSpc>
                <a:spcPct val="90000"/>
              </a:lnSpc>
            </a:pPr>
            <a:r>
              <a:rPr lang="cs-CZ" sz="1400" dirty="0">
                <a:solidFill>
                  <a:srgbClr val="404040"/>
                </a:solidFill>
              </a:rPr>
              <a:t>Archivní síť. Archivní správa MV ČR. Národní archiv</a:t>
            </a:r>
          </a:p>
          <a:p>
            <a:pPr>
              <a:lnSpc>
                <a:spcPct val="90000"/>
              </a:lnSpc>
            </a:pPr>
            <a:r>
              <a:rPr lang="cs-CZ" sz="1400" dirty="0">
                <a:solidFill>
                  <a:srgbClr val="404040"/>
                </a:solidFill>
              </a:rPr>
              <a:t>Státní oblastní archivy</a:t>
            </a:r>
          </a:p>
          <a:p>
            <a:pPr>
              <a:lnSpc>
                <a:spcPct val="90000"/>
              </a:lnSpc>
            </a:pPr>
            <a:r>
              <a:rPr lang="cs-CZ" sz="1400" dirty="0">
                <a:solidFill>
                  <a:srgbClr val="404040"/>
                </a:solidFill>
              </a:rPr>
              <a:t>Státní okresní archivy. Archivy měst</a:t>
            </a:r>
          </a:p>
          <a:p>
            <a:pPr>
              <a:lnSpc>
                <a:spcPct val="90000"/>
              </a:lnSpc>
            </a:pPr>
            <a:r>
              <a:rPr lang="cs-CZ" sz="1400" dirty="0">
                <a:solidFill>
                  <a:srgbClr val="404040"/>
                </a:solidFill>
              </a:rPr>
              <a:t>Specializované archivy. Bezpečnostní archivy. Soukromé archivy</a:t>
            </a:r>
          </a:p>
          <a:p>
            <a:pPr>
              <a:lnSpc>
                <a:spcPct val="90000"/>
              </a:lnSpc>
            </a:pPr>
            <a:r>
              <a:rPr lang="cs-CZ" sz="1400" dirty="0">
                <a:solidFill>
                  <a:srgbClr val="404040"/>
                </a:solidFill>
              </a:rPr>
              <a:t>Výběr a evidence archiválií</a:t>
            </a:r>
          </a:p>
          <a:p>
            <a:pPr>
              <a:lnSpc>
                <a:spcPct val="90000"/>
              </a:lnSpc>
            </a:pPr>
            <a:r>
              <a:rPr lang="cs-CZ" sz="1400" dirty="0">
                <a:solidFill>
                  <a:srgbClr val="404040"/>
                </a:solidFill>
              </a:rPr>
              <a:t>Zpracování archiválií</a:t>
            </a:r>
          </a:p>
          <a:p>
            <a:pPr>
              <a:lnSpc>
                <a:spcPct val="90000"/>
              </a:lnSpc>
            </a:pPr>
            <a:r>
              <a:rPr lang="cs-CZ" sz="1400" dirty="0">
                <a:solidFill>
                  <a:srgbClr val="404040"/>
                </a:solidFill>
              </a:rPr>
              <a:t>Typy archivních pomůcek</a:t>
            </a:r>
          </a:p>
          <a:p>
            <a:pPr>
              <a:lnSpc>
                <a:spcPct val="90000"/>
              </a:lnSpc>
            </a:pPr>
            <a:r>
              <a:rPr lang="cs-CZ" sz="1400" b="1" dirty="0">
                <a:solidFill>
                  <a:srgbClr val="404040"/>
                </a:solidFill>
              </a:rPr>
              <a:t>Exkurze </a:t>
            </a:r>
            <a:r>
              <a:rPr lang="cs-CZ" sz="1400" dirty="0">
                <a:solidFill>
                  <a:srgbClr val="404040"/>
                </a:solidFill>
              </a:rPr>
              <a:t>– </a:t>
            </a:r>
            <a:r>
              <a:rPr lang="cs-CZ" sz="1400" b="1" dirty="0">
                <a:solidFill>
                  <a:srgbClr val="404040"/>
                </a:solidFill>
              </a:rPr>
              <a:t>Archiv Masarykovy univerzity,  Archiv města Brna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7260" y="1248156"/>
            <a:ext cx="726948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6671" y="1060704"/>
            <a:ext cx="7550658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B82AB98-B7EA-4ABF-9E82-28D0DC0B58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73352" y="467418"/>
            <a:ext cx="5797296" cy="1188720"/>
          </a:xfrm>
          <a:prstGeom prst="ellipse">
            <a:avLst/>
          </a:prstGeom>
          <a:solidFill>
            <a:srgbClr val="FFFFFF"/>
          </a:solidFill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 sz="2800" kern="1200" cap="all" spc="200" baseline="0" dirty="0">
                <a:solidFill>
                  <a:srgbClr val="262626"/>
                </a:solidFill>
                <a:latin typeface="+mj-lt"/>
                <a:ea typeface="+mj-ea"/>
                <a:cs typeface="+mj-cs"/>
              </a:rPr>
              <a:t>Archivnictví II</a:t>
            </a:r>
            <a:endParaRPr lang="en-US" sz="2800" kern="1200" cap="all" spc="200" baseline="0" dirty="0">
              <a:solidFill>
                <a:srgbClr val="262626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791E2A-88F3-41E1-A19C-B803E0B3DE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17072" y="2249424"/>
            <a:ext cx="6547108" cy="3471868"/>
          </a:xfrm>
        </p:spPr>
        <p:txBody>
          <a:bodyPr vert="horz" lIns="91440" tIns="45720" rIns="91440" bIns="45720" rtlCol="0">
            <a:noAutofit/>
          </a:bodyPr>
          <a:lstStyle/>
          <a:p>
            <a:pPr indent="-2286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404040"/>
                </a:solidFill>
              </a:rPr>
              <a:t>Základní pravidla pro zpracování archiválií a výsledky GI</a:t>
            </a:r>
          </a:p>
          <a:p>
            <a:pPr indent="-2286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404040"/>
                </a:solidFill>
              </a:rPr>
              <a:t>Předarchivní péče</a:t>
            </a:r>
          </a:p>
          <a:p>
            <a:pPr indent="-2286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404040"/>
                </a:solidFill>
              </a:rPr>
              <a:t>Spisová služba</a:t>
            </a:r>
          </a:p>
          <a:p>
            <a:pPr indent="-2286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404040"/>
                </a:solidFill>
              </a:rPr>
              <a:t>Využívání archiválií</a:t>
            </a:r>
          </a:p>
          <a:p>
            <a:pPr indent="-2286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404040"/>
                </a:solidFill>
              </a:rPr>
              <a:t>Služby archivů, badatelny, archivní knihovny</a:t>
            </a:r>
          </a:p>
          <a:p>
            <a:pPr indent="-2286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404040"/>
                </a:solidFill>
              </a:rPr>
              <a:t>Kulturně osvětová a vzdělávací činnost archivů</a:t>
            </a:r>
          </a:p>
          <a:p>
            <a:pPr indent="-2286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404040"/>
                </a:solidFill>
              </a:rPr>
              <a:t>Vědecká práce archiváře. Ediční činnost</a:t>
            </a:r>
          </a:p>
          <a:p>
            <a:pPr indent="-2286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404040"/>
                </a:solidFill>
              </a:rPr>
              <a:t>Digitalizace archiválií</a:t>
            </a:r>
            <a:endParaRPr lang="en-US" sz="1400" b="1" dirty="0">
              <a:solidFill>
                <a:srgbClr val="404040"/>
              </a:solidFill>
            </a:endParaRPr>
          </a:p>
          <a:p>
            <a:pPr indent="-2286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404040"/>
                </a:solidFill>
              </a:rPr>
              <a:t>Aktuální problémy a perspektivy archivnictví. ČAS</a:t>
            </a:r>
            <a:endParaRPr lang="cs-CZ" sz="1400" dirty="0">
              <a:solidFill>
                <a:srgbClr val="404040"/>
              </a:solidFill>
            </a:endParaRPr>
          </a:p>
          <a:p>
            <a:pPr indent="-2286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1400" b="1" dirty="0">
                <a:solidFill>
                  <a:srgbClr val="404040"/>
                </a:solidFill>
              </a:rPr>
              <a:t>Exkurze paměťové instituce (knihovna, muzeum)</a:t>
            </a:r>
            <a:endParaRPr lang="en-US" sz="1400" b="1" dirty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72883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2AEFFFF2-9EB4-4B6C-B9F8-2BA3EF89A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30262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6" name="Rectangle 9">
            <a:extLst>
              <a:ext uri="{FF2B5EF4-FFF2-40B4-BE49-F238E27FC236}">
                <a16:creationId xmlns:a16="http://schemas.microsoft.com/office/drawing/2014/main" id="{0D65299F-028F-4AFC-B46A-8DB33E20F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02629" y="0"/>
            <a:ext cx="68413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11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067" y="1443035"/>
            <a:ext cx="2978949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45654" y="1586484"/>
            <a:ext cx="2763774" cy="368503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cs-CZ" sz="1600">
                <a:solidFill>
                  <a:srgbClr val="FFFFFF"/>
                </a:solidFill>
              </a:rPr>
              <a:t>Semestrální úkoly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17016" y="1249961"/>
            <a:ext cx="5108870" cy="4462942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1500" dirty="0"/>
              <a:t>1. </a:t>
            </a:r>
            <a:r>
              <a:rPr lang="cs-CZ" sz="1500" b="1" dirty="0"/>
              <a:t>Abstrakt</a:t>
            </a:r>
          </a:p>
          <a:p>
            <a:pPr lvl="1">
              <a:lnSpc>
                <a:spcPct val="90000"/>
              </a:lnSpc>
            </a:pPr>
            <a:r>
              <a:rPr lang="cs-CZ" sz="1500" cap="small" dirty="0"/>
              <a:t>Frolík</a:t>
            </a:r>
            <a:r>
              <a:rPr lang="cs-CZ" sz="1500" dirty="0"/>
              <a:t>, Jan: </a:t>
            </a:r>
            <a:r>
              <a:rPr lang="cs-CZ" sz="1500" i="1" dirty="0"/>
              <a:t>Operativní archivy bývalé Státní bezpečnosti</a:t>
            </a:r>
            <a:r>
              <a:rPr lang="cs-CZ" sz="1500" dirty="0"/>
              <a:t>. Archivní časopis 57/2007.</a:t>
            </a:r>
          </a:p>
          <a:p>
            <a:pPr lvl="1">
              <a:lnSpc>
                <a:spcPct val="90000"/>
              </a:lnSpc>
            </a:pPr>
            <a:r>
              <a:rPr lang="cs-CZ" sz="1500" cap="small" dirty="0"/>
              <a:t>Kubátová</a:t>
            </a:r>
            <a:r>
              <a:rPr lang="cs-CZ" sz="1500" dirty="0"/>
              <a:t>, Ludmila: </a:t>
            </a:r>
            <a:r>
              <a:rPr lang="cs-CZ" sz="1500" i="1" dirty="0"/>
              <a:t>Vznik a vývoj Archivu Národní knihovny.</a:t>
            </a:r>
            <a:r>
              <a:rPr lang="cs-CZ" sz="1500" dirty="0"/>
              <a:t>  Archivní časopis 59/2009.</a:t>
            </a:r>
          </a:p>
          <a:p>
            <a:pPr lvl="1">
              <a:lnSpc>
                <a:spcPct val="90000"/>
              </a:lnSpc>
            </a:pPr>
            <a:r>
              <a:rPr lang="cs-CZ" sz="1500" cap="small" dirty="0" err="1"/>
              <a:t>Baudish</a:t>
            </a:r>
            <a:r>
              <a:rPr lang="cs-CZ" sz="1500" dirty="0"/>
              <a:t>, Pavel: </a:t>
            </a:r>
            <a:r>
              <a:rPr lang="cs-CZ" sz="1500" i="1" dirty="0"/>
              <a:t>Sbírka Fotoarchiv K. H. Franka</a:t>
            </a:r>
            <a:r>
              <a:rPr lang="cs-CZ" sz="1500" dirty="0"/>
              <a:t>.          Archivní časopis 66/2016.</a:t>
            </a:r>
          </a:p>
          <a:p>
            <a:pPr>
              <a:lnSpc>
                <a:spcPct val="90000"/>
              </a:lnSpc>
            </a:pPr>
            <a:r>
              <a:rPr lang="cs-CZ" sz="1700" dirty="0"/>
              <a:t>vyberte si </a:t>
            </a:r>
            <a:r>
              <a:rPr lang="cs-CZ" sz="1700" u="sng" dirty="0"/>
              <a:t>jeden</a:t>
            </a:r>
            <a:r>
              <a:rPr lang="cs-CZ" sz="1700" dirty="0"/>
              <a:t> z výše uvedených textů a napište k němu abstrakt</a:t>
            </a:r>
          </a:p>
          <a:p>
            <a:pPr>
              <a:lnSpc>
                <a:spcPct val="90000"/>
              </a:lnSpc>
            </a:pPr>
            <a:r>
              <a:rPr lang="cs-CZ" sz="1500" dirty="0"/>
              <a:t>Délka: 1-2 NS (normostrana = 1 800 znaků).</a:t>
            </a:r>
          </a:p>
          <a:p>
            <a:pPr>
              <a:lnSpc>
                <a:spcPct val="90000"/>
              </a:lnSpc>
            </a:pPr>
            <a:r>
              <a:rPr lang="cs-CZ" sz="1500" b="1" dirty="0"/>
              <a:t>Termín: 31. 3. 2022.</a:t>
            </a:r>
          </a:p>
          <a:p>
            <a:pPr>
              <a:lnSpc>
                <a:spcPct val="90000"/>
              </a:lnSpc>
            </a:pPr>
            <a:r>
              <a:rPr lang="cs-CZ" sz="1500" dirty="0"/>
              <a:t>Způsob odevzdání: </a:t>
            </a:r>
            <a:r>
              <a:rPr lang="cs-CZ" sz="1500" dirty="0">
                <a:hlinkClick r:id="rId2"/>
              </a:rPr>
              <a:t>cervena.radana@brno.cz</a:t>
            </a:r>
            <a:endParaRPr lang="cs-CZ" sz="1500" dirty="0"/>
          </a:p>
          <a:p>
            <a:pPr>
              <a:lnSpc>
                <a:spcPct val="90000"/>
              </a:lnSpc>
            </a:pPr>
            <a:endParaRPr lang="cs-CZ" sz="15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7260" y="1248156"/>
            <a:ext cx="726948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6671" y="1060704"/>
            <a:ext cx="7550658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3352" y="467418"/>
            <a:ext cx="5797296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cs-CZ" dirty="0"/>
              <a:t>Abstrakt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79546" y="2291262"/>
            <a:ext cx="6584634" cy="2879256"/>
          </a:xfrm>
        </p:spPr>
        <p:txBody>
          <a:bodyPr>
            <a:normAutofit/>
          </a:bodyPr>
          <a:lstStyle/>
          <a:p>
            <a:pPr lvl="1"/>
            <a:r>
              <a:rPr lang="cs-CZ" sz="1500" dirty="0">
                <a:solidFill>
                  <a:srgbClr val="404040"/>
                </a:solidFill>
              </a:rPr>
              <a:t>Stručné shrnutí tématu práce, jejího obsahu, cílů, použitých metod a závěrů,</a:t>
            </a:r>
          </a:p>
          <a:p>
            <a:pPr lvl="2"/>
            <a:r>
              <a:rPr lang="cs-CZ" sz="1500" dirty="0">
                <a:solidFill>
                  <a:srgbClr val="404040"/>
                </a:solidFill>
              </a:rPr>
              <a:t>identifikuje problém a shrnuje závěry,</a:t>
            </a:r>
          </a:p>
          <a:p>
            <a:pPr lvl="1"/>
            <a:r>
              <a:rPr lang="cs-CZ" sz="1500" dirty="0">
                <a:solidFill>
                  <a:srgbClr val="404040"/>
                </a:solidFill>
              </a:rPr>
              <a:t>formulován nově, ale může obsahovat texty z původního textu,</a:t>
            </a:r>
          </a:p>
          <a:p>
            <a:pPr lvl="1"/>
            <a:r>
              <a:rPr lang="cs-CZ" sz="1500" dirty="0">
                <a:solidFill>
                  <a:srgbClr val="404040"/>
                </a:solidFill>
              </a:rPr>
              <a:t>neobsahuje žádné odkazy ani citace,</a:t>
            </a:r>
          </a:p>
          <a:p>
            <a:pPr lvl="1"/>
            <a:r>
              <a:rPr lang="cs-CZ" sz="1500" dirty="0">
                <a:solidFill>
                  <a:srgbClr val="404040"/>
                </a:solidFill>
              </a:rPr>
              <a:t>slouží čtenáři jako pomoc při rychlé orientaci v dané práci,</a:t>
            </a:r>
          </a:p>
          <a:p>
            <a:pPr lvl="1"/>
            <a:r>
              <a:rPr lang="cs-CZ" sz="1500" dirty="0">
                <a:solidFill>
                  <a:srgbClr val="404040"/>
                </a:solidFill>
              </a:rPr>
              <a:t>srozumitelný i tehdy nemá-li čtenář celý text k dispozici,</a:t>
            </a:r>
          </a:p>
          <a:p>
            <a:pPr lvl="1"/>
            <a:r>
              <a:rPr lang="cs-CZ" sz="1500" dirty="0">
                <a:solidFill>
                  <a:srgbClr val="404040"/>
                </a:solidFill>
              </a:rPr>
              <a:t>v odborných periodikách umístěn před úvodem,</a:t>
            </a:r>
          </a:p>
          <a:p>
            <a:pPr lvl="1"/>
            <a:r>
              <a:rPr lang="cs-CZ" sz="1500" u="sng" dirty="0">
                <a:solidFill>
                  <a:srgbClr val="404040"/>
                </a:solidFill>
              </a:rPr>
              <a:t>pro náš účel musí obsahovat bibliografický údaj a být podepsán</a:t>
            </a:r>
            <a:r>
              <a:rPr lang="cs-CZ" sz="1500" dirty="0">
                <a:solidFill>
                  <a:srgbClr val="404040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2AEFFFF2-9EB4-4B6C-B9F8-2BA3EF89A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30262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6" name="Rectangle 9">
            <a:extLst>
              <a:ext uri="{FF2B5EF4-FFF2-40B4-BE49-F238E27FC236}">
                <a16:creationId xmlns:a16="http://schemas.microsoft.com/office/drawing/2014/main" id="{0D65299F-028F-4AFC-B46A-8DB33E20F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02629" y="0"/>
            <a:ext cx="68413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11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067" y="1443035"/>
            <a:ext cx="2978949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45654" y="1586484"/>
            <a:ext cx="2763774" cy="368503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cs-CZ" sz="1600">
                <a:solidFill>
                  <a:srgbClr val="FFFFFF"/>
                </a:solidFill>
              </a:rPr>
              <a:t>Semestrální úkoly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43494" y="1443036"/>
            <a:ext cx="4672667" cy="4336980"/>
          </a:xfrm>
        </p:spPr>
        <p:txBody>
          <a:bodyPr anchor="ctr">
            <a:normAutofit/>
          </a:bodyPr>
          <a:lstStyle/>
          <a:p>
            <a:r>
              <a:rPr lang="cs-CZ" dirty="0"/>
              <a:t>2. </a:t>
            </a:r>
            <a:r>
              <a:rPr lang="cs-CZ" b="1" dirty="0"/>
              <a:t>Referát</a:t>
            </a:r>
          </a:p>
          <a:p>
            <a:pPr lvl="1"/>
            <a:r>
              <a:rPr lang="cs-CZ" dirty="0"/>
              <a:t>Vyberte si </a:t>
            </a:r>
            <a:r>
              <a:rPr lang="cs-CZ" b="1" u="sng" dirty="0"/>
              <a:t>jeden</a:t>
            </a:r>
            <a:r>
              <a:rPr lang="cs-CZ" dirty="0"/>
              <a:t> specializovaný nebo soukromý archiv a napište o něm </a:t>
            </a:r>
            <a:r>
              <a:rPr lang="cs-CZ" b="1" dirty="0"/>
              <a:t>odborný referát </a:t>
            </a:r>
            <a:r>
              <a:rPr lang="cs-CZ" dirty="0"/>
              <a:t>v délce </a:t>
            </a:r>
            <a:r>
              <a:rPr lang="cs-CZ" b="1" dirty="0"/>
              <a:t>minimálně 3 NS: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Text může být doprovázen obrázky, ale neměla by to být prezentace!</a:t>
            </a:r>
          </a:p>
          <a:p>
            <a:pPr lvl="1"/>
            <a:r>
              <a:rPr lang="cs-CZ" b="1" dirty="0"/>
              <a:t>Termín: 30. 4. 2022.</a:t>
            </a:r>
          </a:p>
          <a:p>
            <a:pPr lvl="1"/>
            <a:r>
              <a:rPr lang="cs-CZ" dirty="0"/>
              <a:t>Způsob odevzdání: </a:t>
            </a:r>
            <a:r>
              <a:rPr lang="cs-CZ" dirty="0">
                <a:hlinkClick r:id="rId2"/>
              </a:rPr>
              <a:t>cervena.radana@brno.cz</a:t>
            </a:r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7260" y="1248156"/>
            <a:ext cx="726948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6671" y="1060704"/>
            <a:ext cx="7550658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3352" y="467418"/>
            <a:ext cx="5797296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cs-CZ"/>
              <a:t>Referát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79546" y="2291262"/>
            <a:ext cx="6584634" cy="2879256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sz="1700" dirty="0">
                <a:solidFill>
                  <a:srgbClr val="404040"/>
                </a:solidFill>
              </a:rPr>
              <a:t>Kratší slohový útvar odborného rázu,</a:t>
            </a:r>
          </a:p>
          <a:p>
            <a:pPr>
              <a:lnSpc>
                <a:spcPct val="90000"/>
              </a:lnSpc>
            </a:pPr>
            <a:r>
              <a:rPr lang="cs-CZ" sz="1700" dirty="0">
                <a:solidFill>
                  <a:srgbClr val="404040"/>
                </a:solidFill>
              </a:rPr>
              <a:t>úkolem je informovat na určité úrovni o daném tématu,</a:t>
            </a:r>
          </a:p>
          <a:p>
            <a:pPr>
              <a:lnSpc>
                <a:spcPct val="90000"/>
              </a:lnSpc>
            </a:pPr>
            <a:r>
              <a:rPr lang="cs-CZ" sz="1700" b="1" dirty="0">
                <a:solidFill>
                  <a:srgbClr val="404040"/>
                </a:solidFill>
              </a:rPr>
              <a:t>odborný referát</a:t>
            </a:r>
          </a:p>
          <a:p>
            <a:pPr lvl="1">
              <a:lnSpc>
                <a:spcPct val="90000"/>
              </a:lnSpc>
            </a:pPr>
            <a:r>
              <a:rPr lang="cs-CZ" sz="1700" dirty="0">
                <a:solidFill>
                  <a:srgbClr val="404040"/>
                </a:solidFill>
              </a:rPr>
              <a:t>dbát na spisovnost (pravopis) a srozumitelné vyjadřování</a:t>
            </a:r>
          </a:p>
          <a:p>
            <a:pPr lvl="1">
              <a:lnSpc>
                <a:spcPct val="90000"/>
              </a:lnSpc>
            </a:pPr>
            <a:r>
              <a:rPr lang="cs-CZ" sz="1700" dirty="0">
                <a:solidFill>
                  <a:srgbClr val="404040"/>
                </a:solidFill>
              </a:rPr>
              <a:t>vyvarovat se hovorových výrazů </a:t>
            </a:r>
          </a:p>
          <a:p>
            <a:pPr lvl="1">
              <a:lnSpc>
                <a:spcPct val="90000"/>
              </a:lnSpc>
            </a:pPr>
            <a:r>
              <a:rPr lang="cs-CZ" sz="1700" dirty="0">
                <a:solidFill>
                  <a:srgbClr val="404040"/>
                </a:solidFill>
              </a:rPr>
              <a:t>pro přehlednost text členit do odstavců podle jednotlivých témat</a:t>
            </a:r>
          </a:p>
          <a:p>
            <a:pPr lvl="1">
              <a:lnSpc>
                <a:spcPct val="90000"/>
              </a:lnSpc>
            </a:pPr>
            <a:r>
              <a:rPr lang="cs-CZ" sz="1700" dirty="0">
                <a:solidFill>
                  <a:srgbClr val="404040"/>
                </a:solidFill>
              </a:rPr>
              <a:t>uvést všechny použité zdroje.</a:t>
            </a:r>
            <a:br>
              <a:rPr lang="cs-CZ" sz="1700" dirty="0">
                <a:solidFill>
                  <a:srgbClr val="404040"/>
                </a:solidFill>
              </a:rPr>
            </a:br>
            <a:br>
              <a:rPr lang="cs-CZ" sz="1700" dirty="0">
                <a:solidFill>
                  <a:srgbClr val="404040"/>
                </a:solidFill>
              </a:rPr>
            </a:br>
            <a:endParaRPr lang="cs-CZ" sz="1700" dirty="0">
              <a:solidFill>
                <a:srgbClr val="404040"/>
              </a:solidFill>
            </a:endParaRPr>
          </a:p>
          <a:p>
            <a:pPr>
              <a:lnSpc>
                <a:spcPct val="90000"/>
              </a:lnSpc>
            </a:pPr>
            <a:endParaRPr lang="cs-CZ" sz="1700" dirty="0">
              <a:solidFill>
                <a:srgbClr val="40404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Balík">
  <a:themeElements>
    <a:clrScheme name="Balík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Balík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lík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TM10001115[[fn=Balík]]</Template>
  <TotalTime>384</TotalTime>
  <Words>403</Words>
  <Application>Microsoft Office PowerPoint</Application>
  <PresentationFormat>Předvádění na obrazovce (4:3)</PresentationFormat>
  <Paragraphs>59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Arial</vt:lpstr>
      <vt:lpstr>Gill Sans MT</vt:lpstr>
      <vt:lpstr>Balík</vt:lpstr>
      <vt:lpstr>Archiv města Brna</vt:lpstr>
      <vt:lpstr>Archivnictví I</vt:lpstr>
      <vt:lpstr>Archivnictví II</vt:lpstr>
      <vt:lpstr>Semestrální úkoly</vt:lpstr>
      <vt:lpstr>Abstrakt</vt:lpstr>
      <vt:lpstr>Semestrální úkoly</vt:lpstr>
      <vt:lpstr>Referát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Archiv města Brna</dc:title>
  <dc:creator>Červená Radana (MMB)</dc:creator>
  <cp:lastModifiedBy>Červená Radana (MMB)</cp:lastModifiedBy>
  <cp:revision>15</cp:revision>
  <dcterms:created xsi:type="dcterms:W3CDTF">2021-03-02T13:12:15Z</dcterms:created>
  <dcterms:modified xsi:type="dcterms:W3CDTF">2022-03-01T14:38:18Z</dcterms:modified>
</cp:coreProperties>
</file>