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9" r:id="rId2"/>
    <p:sldId id="270" r:id="rId3"/>
    <p:sldId id="271" r:id="rId4"/>
    <p:sldId id="272" r:id="rId5"/>
    <p:sldId id="273" r:id="rId6"/>
    <p:sldId id="274" r:id="rId7"/>
    <p:sldId id="275" r:id="rId8"/>
    <p:sldId id="280" r:id="rId9"/>
    <p:sldId id="281" r:id="rId10"/>
    <p:sldId id="285" r:id="rId11"/>
    <p:sldId id="269" r:id="rId12"/>
    <p:sldId id="257" r:id="rId13"/>
    <p:sldId id="260" r:id="rId14"/>
    <p:sldId id="261" r:id="rId15"/>
    <p:sldId id="262" r:id="rId16"/>
    <p:sldId id="284" r:id="rId17"/>
    <p:sldId id="282" r:id="rId18"/>
    <p:sldId id="283" r:id="rId19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2F54A4A-090F-4AF8-813D-391154E26DA1}" v="3" dt="2022-05-19T06:58:25.33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64" d="100"/>
          <a:sy n="64" d="100"/>
        </p:scale>
        <p:origin x="74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aidas Šeferis" userId="0c9cd00a-df69-4a92-b8a7-13a2645860c9" providerId="ADAL" clId="{12F54A4A-090F-4AF8-813D-391154E26DA1}"/>
    <pc:docChg chg="addSld delSld modSld sldOrd">
      <pc:chgData name="Vaidas Šeferis" userId="0c9cd00a-df69-4a92-b8a7-13a2645860c9" providerId="ADAL" clId="{12F54A4A-090F-4AF8-813D-391154E26DA1}" dt="2022-05-19T06:59:36.973" v="15" actId="47"/>
      <pc:docMkLst>
        <pc:docMk/>
      </pc:docMkLst>
      <pc:sldChg chg="add">
        <pc:chgData name="Vaidas Šeferis" userId="0c9cd00a-df69-4a92-b8a7-13a2645860c9" providerId="ADAL" clId="{12F54A4A-090F-4AF8-813D-391154E26DA1}" dt="2022-05-19T06:58:25.322" v="8"/>
        <pc:sldMkLst>
          <pc:docMk/>
          <pc:sldMk cId="342065830" sldId="257"/>
        </pc:sldMkLst>
      </pc:sldChg>
      <pc:sldChg chg="add del">
        <pc:chgData name="Vaidas Šeferis" userId="0c9cd00a-df69-4a92-b8a7-13a2645860c9" providerId="ADAL" clId="{12F54A4A-090F-4AF8-813D-391154E26DA1}" dt="2022-05-19T06:59:08.977" v="11" actId="47"/>
        <pc:sldMkLst>
          <pc:docMk/>
          <pc:sldMk cId="4091835559" sldId="259"/>
        </pc:sldMkLst>
      </pc:sldChg>
      <pc:sldChg chg="add">
        <pc:chgData name="Vaidas Šeferis" userId="0c9cd00a-df69-4a92-b8a7-13a2645860c9" providerId="ADAL" clId="{12F54A4A-090F-4AF8-813D-391154E26DA1}" dt="2022-05-19T06:58:25.322" v="8"/>
        <pc:sldMkLst>
          <pc:docMk/>
          <pc:sldMk cId="4106696776" sldId="260"/>
        </pc:sldMkLst>
      </pc:sldChg>
      <pc:sldChg chg="add">
        <pc:chgData name="Vaidas Šeferis" userId="0c9cd00a-df69-4a92-b8a7-13a2645860c9" providerId="ADAL" clId="{12F54A4A-090F-4AF8-813D-391154E26DA1}" dt="2022-05-19T06:58:25.322" v="8"/>
        <pc:sldMkLst>
          <pc:docMk/>
          <pc:sldMk cId="3685419636" sldId="261"/>
        </pc:sldMkLst>
      </pc:sldChg>
      <pc:sldChg chg="add">
        <pc:chgData name="Vaidas Šeferis" userId="0c9cd00a-df69-4a92-b8a7-13a2645860c9" providerId="ADAL" clId="{12F54A4A-090F-4AF8-813D-391154E26DA1}" dt="2022-05-19T06:58:25.322" v="8"/>
        <pc:sldMkLst>
          <pc:docMk/>
          <pc:sldMk cId="1751824557" sldId="262"/>
        </pc:sldMkLst>
      </pc:sldChg>
      <pc:sldChg chg="add del">
        <pc:chgData name="Vaidas Šeferis" userId="0c9cd00a-df69-4a92-b8a7-13a2645860c9" providerId="ADAL" clId="{12F54A4A-090F-4AF8-813D-391154E26DA1}" dt="2022-05-19T06:59:28.307" v="12" actId="47"/>
        <pc:sldMkLst>
          <pc:docMk/>
          <pc:sldMk cId="4109016243" sldId="263"/>
        </pc:sldMkLst>
      </pc:sldChg>
      <pc:sldChg chg="add del">
        <pc:chgData name="Vaidas Šeferis" userId="0c9cd00a-df69-4a92-b8a7-13a2645860c9" providerId="ADAL" clId="{12F54A4A-090F-4AF8-813D-391154E26DA1}" dt="2022-05-19T06:59:36.973" v="15" actId="47"/>
        <pc:sldMkLst>
          <pc:docMk/>
          <pc:sldMk cId="1891636" sldId="264"/>
        </pc:sldMkLst>
      </pc:sldChg>
      <pc:sldChg chg="add del">
        <pc:chgData name="Vaidas Šeferis" userId="0c9cd00a-df69-4a92-b8a7-13a2645860c9" providerId="ADAL" clId="{12F54A4A-090F-4AF8-813D-391154E26DA1}" dt="2022-05-19T06:59:06.458" v="10" actId="47"/>
        <pc:sldMkLst>
          <pc:docMk/>
          <pc:sldMk cId="2142638110" sldId="265"/>
        </pc:sldMkLst>
      </pc:sldChg>
      <pc:sldChg chg="add del">
        <pc:chgData name="Vaidas Šeferis" userId="0c9cd00a-df69-4a92-b8a7-13a2645860c9" providerId="ADAL" clId="{12F54A4A-090F-4AF8-813D-391154E26DA1}" dt="2022-05-19T06:58:58.378" v="9" actId="47"/>
        <pc:sldMkLst>
          <pc:docMk/>
          <pc:sldMk cId="1502486042" sldId="266"/>
        </pc:sldMkLst>
      </pc:sldChg>
      <pc:sldChg chg="add del">
        <pc:chgData name="Vaidas Šeferis" userId="0c9cd00a-df69-4a92-b8a7-13a2645860c9" providerId="ADAL" clId="{12F54A4A-090F-4AF8-813D-391154E26DA1}" dt="2022-05-19T06:59:34.629" v="14" actId="47"/>
        <pc:sldMkLst>
          <pc:docMk/>
          <pc:sldMk cId="2896099691" sldId="267"/>
        </pc:sldMkLst>
      </pc:sldChg>
      <pc:sldChg chg="add del">
        <pc:chgData name="Vaidas Šeferis" userId="0c9cd00a-df69-4a92-b8a7-13a2645860c9" providerId="ADAL" clId="{12F54A4A-090F-4AF8-813D-391154E26DA1}" dt="2022-05-19T06:59:31.962" v="13" actId="47"/>
        <pc:sldMkLst>
          <pc:docMk/>
          <pc:sldMk cId="3302743845" sldId="268"/>
        </pc:sldMkLst>
      </pc:sldChg>
      <pc:sldChg chg="add">
        <pc:chgData name="Vaidas Šeferis" userId="0c9cd00a-df69-4a92-b8a7-13a2645860c9" providerId="ADAL" clId="{12F54A4A-090F-4AF8-813D-391154E26DA1}" dt="2022-05-19T06:58:25.322" v="8"/>
        <pc:sldMkLst>
          <pc:docMk/>
          <pc:sldMk cId="3776175489" sldId="269"/>
        </pc:sldMkLst>
      </pc:sldChg>
      <pc:sldChg chg="del">
        <pc:chgData name="Vaidas Šeferis" userId="0c9cd00a-df69-4a92-b8a7-13a2645860c9" providerId="ADAL" clId="{12F54A4A-090F-4AF8-813D-391154E26DA1}" dt="2022-05-19T06:52:57.501" v="0" actId="47"/>
        <pc:sldMkLst>
          <pc:docMk/>
          <pc:sldMk cId="356836963" sldId="276"/>
        </pc:sldMkLst>
      </pc:sldChg>
      <pc:sldChg chg="del">
        <pc:chgData name="Vaidas Šeferis" userId="0c9cd00a-df69-4a92-b8a7-13a2645860c9" providerId="ADAL" clId="{12F54A4A-090F-4AF8-813D-391154E26DA1}" dt="2022-05-19T06:52:57.501" v="0" actId="47"/>
        <pc:sldMkLst>
          <pc:docMk/>
          <pc:sldMk cId="3398374836" sldId="277"/>
        </pc:sldMkLst>
      </pc:sldChg>
      <pc:sldChg chg="del">
        <pc:chgData name="Vaidas Šeferis" userId="0c9cd00a-df69-4a92-b8a7-13a2645860c9" providerId="ADAL" clId="{12F54A4A-090F-4AF8-813D-391154E26DA1}" dt="2022-05-19T06:52:57.501" v="0" actId="47"/>
        <pc:sldMkLst>
          <pc:docMk/>
          <pc:sldMk cId="3693859087" sldId="278"/>
        </pc:sldMkLst>
      </pc:sldChg>
      <pc:sldChg chg="add">
        <pc:chgData name="Vaidas Šeferis" userId="0c9cd00a-df69-4a92-b8a7-13a2645860c9" providerId="ADAL" clId="{12F54A4A-090F-4AF8-813D-391154E26DA1}" dt="2022-05-19T06:53:39.356" v="1"/>
        <pc:sldMkLst>
          <pc:docMk/>
          <pc:sldMk cId="4103372291" sldId="282"/>
        </pc:sldMkLst>
      </pc:sldChg>
      <pc:sldChg chg="add">
        <pc:chgData name="Vaidas Šeferis" userId="0c9cd00a-df69-4a92-b8a7-13a2645860c9" providerId="ADAL" clId="{12F54A4A-090F-4AF8-813D-391154E26DA1}" dt="2022-05-19T06:53:39.356" v="1"/>
        <pc:sldMkLst>
          <pc:docMk/>
          <pc:sldMk cId="3647417316" sldId="283"/>
        </pc:sldMkLst>
      </pc:sldChg>
      <pc:sldChg chg="modSp new mod ord">
        <pc:chgData name="Vaidas Šeferis" userId="0c9cd00a-df69-4a92-b8a7-13a2645860c9" providerId="ADAL" clId="{12F54A4A-090F-4AF8-813D-391154E26DA1}" dt="2022-05-19T06:56:32.416" v="7"/>
        <pc:sldMkLst>
          <pc:docMk/>
          <pc:sldMk cId="1897623628" sldId="284"/>
        </pc:sldMkLst>
        <pc:spChg chg="mod">
          <ac:chgData name="Vaidas Šeferis" userId="0c9cd00a-df69-4a92-b8a7-13a2645860c9" providerId="ADAL" clId="{12F54A4A-090F-4AF8-813D-391154E26DA1}" dt="2022-05-19T06:56:10.995" v="3"/>
          <ac:spMkLst>
            <pc:docMk/>
            <pc:sldMk cId="1897623628" sldId="284"/>
            <ac:spMk id="2" creationId="{70B30620-BF24-9FC4-390D-8525FE025F41}"/>
          </ac:spMkLst>
        </pc:spChg>
        <pc:spChg chg="mod">
          <ac:chgData name="Vaidas Šeferis" userId="0c9cd00a-df69-4a92-b8a7-13a2645860c9" providerId="ADAL" clId="{12F54A4A-090F-4AF8-813D-391154E26DA1}" dt="2022-05-19T06:56:22.499" v="5" actId="20577"/>
          <ac:spMkLst>
            <pc:docMk/>
            <pc:sldMk cId="1897623628" sldId="284"/>
            <ac:spMk id="3" creationId="{697164FB-BB3E-E156-42EE-B55AEABF92E0}"/>
          </ac:spMkLst>
        </pc:spChg>
      </pc:sldChg>
      <pc:sldChg chg="add">
        <pc:chgData name="Vaidas Šeferis" userId="0c9cd00a-df69-4a92-b8a7-13a2645860c9" providerId="ADAL" clId="{12F54A4A-090F-4AF8-813D-391154E26DA1}" dt="2022-05-19T06:58:25.322" v="8"/>
        <pc:sldMkLst>
          <pc:docMk/>
          <pc:sldMk cId="3400689903" sldId="285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022F-46C5-41B5-9999-4B31A65B8277}" type="datetimeFigureOut">
              <a:rPr lang="cs-CZ" smtClean="0"/>
              <a:t>19.05.2022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49D5B-14F6-4CBE-A53D-F7D2BBD2C6A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160286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022F-46C5-41B5-9999-4B31A65B8277}" type="datetimeFigureOut">
              <a:rPr lang="cs-CZ" smtClean="0"/>
              <a:t>19.05.2022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49D5B-14F6-4CBE-A53D-F7D2BBD2C6A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369413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022F-46C5-41B5-9999-4B31A65B8277}" type="datetimeFigureOut">
              <a:rPr lang="cs-CZ" smtClean="0"/>
              <a:t>19.05.2022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49D5B-14F6-4CBE-A53D-F7D2BBD2C6A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178221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022F-46C5-41B5-9999-4B31A65B8277}" type="datetimeFigureOut">
              <a:rPr lang="cs-CZ" smtClean="0"/>
              <a:t>19.05.2022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49D5B-14F6-4CBE-A53D-F7D2BBD2C6A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173146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022F-46C5-41B5-9999-4B31A65B8277}" type="datetimeFigureOut">
              <a:rPr lang="cs-CZ" smtClean="0"/>
              <a:t>19.05.2022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49D5B-14F6-4CBE-A53D-F7D2BBD2C6A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41889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022F-46C5-41B5-9999-4B31A65B8277}" type="datetimeFigureOut">
              <a:rPr lang="cs-CZ" smtClean="0"/>
              <a:t>19.05.2022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49D5B-14F6-4CBE-A53D-F7D2BBD2C6A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361814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022F-46C5-41B5-9999-4B31A65B8277}" type="datetimeFigureOut">
              <a:rPr lang="cs-CZ" smtClean="0"/>
              <a:t>19.05.2022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49D5B-14F6-4CBE-A53D-F7D2BBD2C6A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781656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022F-46C5-41B5-9999-4B31A65B8277}" type="datetimeFigureOut">
              <a:rPr lang="cs-CZ" smtClean="0"/>
              <a:t>19.05.2022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49D5B-14F6-4CBE-A53D-F7D2BBD2C6A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741296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022F-46C5-41B5-9999-4B31A65B8277}" type="datetimeFigureOut">
              <a:rPr lang="cs-CZ" smtClean="0"/>
              <a:t>19.05.2022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49D5B-14F6-4CBE-A53D-F7D2BBD2C6A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799456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022F-46C5-41B5-9999-4B31A65B8277}" type="datetimeFigureOut">
              <a:rPr lang="cs-CZ" smtClean="0"/>
              <a:t>19.05.2022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49D5B-14F6-4CBE-A53D-F7D2BBD2C6A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701310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022F-46C5-41B5-9999-4B31A65B8277}" type="datetimeFigureOut">
              <a:rPr lang="cs-CZ" smtClean="0"/>
              <a:t>19.05.2022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49D5B-14F6-4CBE-A53D-F7D2BBD2C6A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430395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C5022F-46C5-41B5-9999-4B31A65B8277}" type="datetimeFigureOut">
              <a:rPr lang="cs-CZ" smtClean="0"/>
              <a:t>19.05.2022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D49D5B-14F6-4CBE-A53D-F7D2BBD2C6A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74260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lietuvos.istorija.net/lituanistica/tevemusu1503.htm" TargetMode="External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BTHwUfKmx6s&amp;t=66s&amp;ab_channel=%C5%A0iauli%C5%B3universitetas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/>
              <a:t>Počátky lotyšského </a:t>
            </a:r>
            <a:r>
              <a:rPr lang="cs-CZ" dirty="0"/>
              <a:t>písemnictví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962073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/>
              <a:t>Počátky litevského </a:t>
            </a:r>
            <a:r>
              <a:rPr lang="cs-CZ" dirty="0"/>
              <a:t>písemnictví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006899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25321" y="120427"/>
            <a:ext cx="10515600" cy="1325563"/>
          </a:xfrm>
        </p:spPr>
        <p:txBody>
          <a:bodyPr/>
          <a:lstStyle/>
          <a:p>
            <a:pPr algn="ctr"/>
            <a:r>
              <a:rPr lang="cs-CZ" dirty="0"/>
              <a:t>Malá (Pruská) a Velká Litva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8452" y="2114242"/>
            <a:ext cx="5813548" cy="4535940"/>
          </a:xfr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07907"/>
            <a:ext cx="6171435" cy="4645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1754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47085" y="1"/>
            <a:ext cx="10515600" cy="727364"/>
          </a:xfrm>
        </p:spPr>
        <p:txBody>
          <a:bodyPr/>
          <a:lstStyle/>
          <a:p>
            <a:pPr algn="ctr"/>
            <a:r>
              <a:rPr lang="cs-CZ" dirty="0"/>
              <a:t>Počátky písemné litevštiny</a:t>
            </a:r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651" y="727365"/>
            <a:ext cx="4021440" cy="6111817"/>
          </a:xfrm>
        </p:spPr>
      </p:pic>
      <p:sp>
        <p:nvSpPr>
          <p:cNvPr id="7" name="TextovéPole 6"/>
          <p:cNvSpPr txBox="1"/>
          <p:nvPr/>
        </p:nvSpPr>
        <p:spPr>
          <a:xfrm>
            <a:off x="6004885" y="914400"/>
            <a:ext cx="5705670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/>
              <a:t>První souvislý litevský text:</a:t>
            </a:r>
          </a:p>
          <a:p>
            <a:endParaRPr lang="cs-CZ" sz="2400" dirty="0"/>
          </a:p>
          <a:p>
            <a:r>
              <a:rPr lang="cs-CZ" sz="2400" dirty="0"/>
              <a:t>Rukopisný Otčenáš (litevsky </a:t>
            </a:r>
            <a:r>
              <a:rPr lang="cs-CZ" sz="2400" i="1" dirty="0" err="1"/>
              <a:t>Tėve</a:t>
            </a:r>
            <a:r>
              <a:rPr lang="cs-CZ" sz="2400" i="1" dirty="0"/>
              <a:t> </a:t>
            </a:r>
            <a:r>
              <a:rPr lang="cs-CZ" sz="2400" i="1" dirty="0" err="1"/>
              <a:t>mūsų</a:t>
            </a:r>
            <a:r>
              <a:rPr lang="cs-CZ" sz="2400" dirty="0"/>
              <a:t>),</a:t>
            </a:r>
          </a:p>
          <a:p>
            <a:r>
              <a:rPr lang="cs-CZ" sz="2400" dirty="0"/>
              <a:t>datuje se do cca. 1504-1525</a:t>
            </a:r>
          </a:p>
          <a:p>
            <a:endParaRPr lang="cs-CZ" sz="2400" dirty="0"/>
          </a:p>
          <a:p>
            <a:r>
              <a:rPr lang="cs-CZ" sz="2400" dirty="0"/>
              <a:t>Text je vepsán do knihy </a:t>
            </a:r>
            <a:r>
              <a:rPr lang="cs-CZ" sz="2400" i="1" dirty="0" err="1"/>
              <a:t>Tractatus</a:t>
            </a:r>
            <a:r>
              <a:rPr lang="cs-CZ" sz="2400" i="1" dirty="0"/>
              <a:t> </a:t>
            </a:r>
            <a:r>
              <a:rPr lang="cs-CZ" sz="2400" i="1" dirty="0" err="1"/>
              <a:t>sacerdotalis</a:t>
            </a:r>
            <a:r>
              <a:rPr lang="cs-CZ" sz="2400" dirty="0"/>
              <a:t>, 1503, </a:t>
            </a:r>
            <a:r>
              <a:rPr lang="cs-CZ" sz="2400" dirty="0" err="1"/>
              <a:t>Strassburg</a:t>
            </a:r>
            <a:endParaRPr lang="cs-CZ" sz="2400" dirty="0"/>
          </a:p>
          <a:p>
            <a:endParaRPr lang="cs-CZ" sz="2400" dirty="0"/>
          </a:p>
          <a:p>
            <a:r>
              <a:rPr lang="cs-CZ" sz="2400" dirty="0"/>
              <a:t>Nachází se ve Vilniusu, v knihovně Vilniuské univerzity.</a:t>
            </a:r>
          </a:p>
          <a:p>
            <a:endParaRPr lang="en-GB" sz="2400" dirty="0"/>
          </a:p>
          <a:p>
            <a:r>
              <a:rPr lang="cs-CZ" sz="2400" dirty="0">
                <a:hlinkClick r:id="rId3"/>
              </a:rPr>
              <a:t>http://lietuvos.istorija.net/lituanistica/tevemusu1503.htm</a:t>
            </a:r>
            <a:endParaRPr lang="cs-CZ" sz="2400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20658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47085" y="1"/>
            <a:ext cx="10515600" cy="727364"/>
          </a:xfrm>
        </p:spPr>
        <p:txBody>
          <a:bodyPr/>
          <a:lstStyle/>
          <a:p>
            <a:pPr algn="ctr"/>
            <a:r>
              <a:rPr lang="cs-CZ" dirty="0"/>
              <a:t>První litevská KNIHA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8156865" y="727365"/>
            <a:ext cx="385679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Luteránský</a:t>
            </a:r>
            <a:r>
              <a:rPr lang="cs-CZ" sz="2400" i="1" dirty="0"/>
              <a:t> </a:t>
            </a:r>
            <a:r>
              <a:rPr lang="cs-CZ" sz="2400" b="1" i="1" dirty="0" err="1"/>
              <a:t>Catechismus</a:t>
            </a:r>
            <a:r>
              <a:rPr lang="cs-CZ" sz="2400" b="1" dirty="0"/>
              <a:t>, 1547, Královec </a:t>
            </a:r>
          </a:p>
          <a:p>
            <a:endParaRPr lang="cs-CZ" sz="2400" dirty="0"/>
          </a:p>
          <a:p>
            <a:r>
              <a:rPr lang="cs-CZ" sz="2400" dirty="0"/>
              <a:t>Editor: </a:t>
            </a:r>
            <a:r>
              <a:rPr lang="cs-CZ" sz="2400" b="1" dirty="0" err="1"/>
              <a:t>Martynas</a:t>
            </a:r>
            <a:r>
              <a:rPr lang="cs-CZ" sz="2400" b="1" dirty="0"/>
              <a:t> </a:t>
            </a:r>
            <a:r>
              <a:rPr lang="cs-CZ" sz="2400" b="1" dirty="0" err="1"/>
              <a:t>Mažvydas</a:t>
            </a:r>
            <a:endParaRPr lang="en-GB" sz="2400" b="1" dirty="0"/>
          </a:p>
          <a:p>
            <a:endParaRPr lang="en-GB" sz="2400" b="1" dirty="0"/>
          </a:p>
          <a:p>
            <a:r>
              <a:rPr lang="cs-CZ" sz="2400" dirty="0"/>
              <a:t>Kniha vznikla na zakázku </a:t>
            </a:r>
            <a:r>
              <a:rPr lang="cs-CZ" sz="2400" i="1" dirty="0"/>
              <a:t>Albrechta Braniborského</a:t>
            </a:r>
            <a:r>
              <a:rPr lang="cs-CZ" sz="2400" dirty="0"/>
              <a:t> </a:t>
            </a:r>
          </a:p>
          <a:p>
            <a:endParaRPr lang="cs-CZ" sz="2400" dirty="0"/>
          </a:p>
          <a:p>
            <a:r>
              <a:rPr lang="cs-CZ" sz="2400" dirty="0"/>
              <a:t>PŘÍMÁ souvislost s reformací.</a:t>
            </a:r>
          </a:p>
          <a:p>
            <a:endParaRPr lang="cs-CZ" sz="2400" dirty="0"/>
          </a:p>
          <a:p>
            <a:r>
              <a:rPr lang="cs-CZ" sz="2400" dirty="0"/>
              <a:t>Konkurence Malé a Velké Litvy</a:t>
            </a:r>
          </a:p>
          <a:p>
            <a:endParaRPr lang="cs-CZ" sz="2400" dirty="0"/>
          </a:p>
          <a:p>
            <a:r>
              <a:rPr lang="cs-CZ" sz="2400" dirty="0"/>
              <a:t>Počátek SOUVISLÉ litevské literární tradice. </a:t>
            </a:r>
          </a:p>
        </p:txBody>
      </p:sp>
      <p:pic>
        <p:nvPicPr>
          <p:cNvPr id="8" name="Zástupný symbol pro obsah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85" y="727365"/>
            <a:ext cx="7859412" cy="6257529"/>
          </a:xfrm>
        </p:spPr>
      </p:pic>
    </p:spTree>
    <p:extLst>
      <p:ext uri="{BB962C8B-B14F-4D97-AF65-F5344CB8AC3E}">
        <p14:creationId xmlns:p14="http://schemas.microsoft.com/office/powerpoint/2010/main" val="41066967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47085" y="1"/>
            <a:ext cx="10515600" cy="727364"/>
          </a:xfrm>
        </p:spPr>
        <p:txBody>
          <a:bodyPr/>
          <a:lstStyle/>
          <a:p>
            <a:pPr algn="ctr"/>
            <a:r>
              <a:rPr lang="cs-CZ" dirty="0"/>
              <a:t>První litevská KNIHA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7564584" y="1423556"/>
            <a:ext cx="385679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/>
              <a:t>Luteránský</a:t>
            </a:r>
            <a:r>
              <a:rPr lang="cs-CZ" sz="2800" i="1" dirty="0"/>
              <a:t> </a:t>
            </a:r>
            <a:r>
              <a:rPr lang="cs-CZ" sz="2800" b="1" i="1" dirty="0" err="1"/>
              <a:t>Catechismus</a:t>
            </a:r>
            <a:r>
              <a:rPr lang="cs-CZ" sz="2800" b="1" dirty="0"/>
              <a:t>, 1547, Královec </a:t>
            </a:r>
          </a:p>
          <a:p>
            <a:r>
              <a:rPr lang="cs-CZ" sz="2800" dirty="0"/>
              <a:t>Editor: </a:t>
            </a:r>
            <a:r>
              <a:rPr lang="cs-CZ" sz="2800" b="1" dirty="0" err="1"/>
              <a:t>Martynas</a:t>
            </a:r>
            <a:r>
              <a:rPr lang="cs-CZ" sz="2800" b="1" dirty="0"/>
              <a:t> </a:t>
            </a:r>
            <a:r>
              <a:rPr lang="cs-CZ" sz="2800" b="1" dirty="0" err="1"/>
              <a:t>Mažvydas</a:t>
            </a:r>
            <a:endParaRPr lang="en-GB" sz="2800" b="1" dirty="0"/>
          </a:p>
          <a:p>
            <a:endParaRPr lang="en-GB" sz="2800" b="1" dirty="0"/>
          </a:p>
          <a:p>
            <a:r>
              <a:rPr lang="cs-CZ" sz="2800" dirty="0"/>
              <a:t>Litevská předmluva: první báseň v litevštině „</a:t>
            </a:r>
            <a:r>
              <a:rPr lang="cs-CZ" sz="2800" dirty="0" err="1"/>
              <a:t>Knižky</a:t>
            </a:r>
            <a:r>
              <a:rPr lang="cs-CZ" sz="2800" dirty="0"/>
              <a:t> sami promlouvají na Litevce a </a:t>
            </a:r>
            <a:r>
              <a:rPr lang="cs-CZ" sz="2800" dirty="0" err="1"/>
              <a:t>Žemaity</a:t>
            </a:r>
            <a:r>
              <a:rPr lang="cs-CZ" sz="2800" dirty="0"/>
              <a:t>“</a:t>
            </a:r>
          </a:p>
          <a:p>
            <a:endParaRPr lang="cs-CZ" sz="2800" dirty="0"/>
          </a:p>
          <a:p>
            <a:r>
              <a:rPr lang="cs-CZ" sz="2800"/>
              <a:t>Akrostich </a:t>
            </a:r>
            <a:r>
              <a:rPr lang="cs-CZ" sz="2800" dirty="0"/>
              <a:t>(první písmena každého řádku)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086" y="602769"/>
            <a:ext cx="4614624" cy="6639749"/>
          </a:xfrm>
        </p:spPr>
      </p:pic>
    </p:spTree>
    <p:extLst>
      <p:ext uri="{BB962C8B-B14F-4D97-AF65-F5344CB8AC3E}">
        <p14:creationId xmlns:p14="http://schemas.microsoft.com/office/powerpoint/2010/main" val="36854196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47085" y="1"/>
            <a:ext cx="10515600" cy="727364"/>
          </a:xfrm>
        </p:spPr>
        <p:txBody>
          <a:bodyPr/>
          <a:lstStyle/>
          <a:p>
            <a:pPr algn="ctr"/>
            <a:r>
              <a:rPr lang="cs-CZ" dirty="0"/>
              <a:t>První dvě litevské </a:t>
            </a:r>
            <a:r>
              <a:rPr lang="cs-CZ" u="sng" dirty="0"/>
              <a:t>knihy</a:t>
            </a:r>
            <a:r>
              <a:rPr lang="cs-CZ" dirty="0"/>
              <a:t> na VELKÉ Litvě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8156865" y="727365"/>
            <a:ext cx="385679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Katolický</a:t>
            </a:r>
            <a:r>
              <a:rPr lang="cs-CZ" sz="2400" i="1" dirty="0"/>
              <a:t> </a:t>
            </a:r>
            <a:r>
              <a:rPr lang="cs-CZ" sz="2400" b="1" i="1" dirty="0"/>
              <a:t>Katechismus</a:t>
            </a:r>
            <a:r>
              <a:rPr lang="cs-CZ" sz="2400" b="1" dirty="0"/>
              <a:t>, 1595, Vilnius</a:t>
            </a:r>
          </a:p>
          <a:p>
            <a:r>
              <a:rPr lang="cs-CZ" sz="2400" dirty="0"/>
              <a:t>Katolická</a:t>
            </a:r>
            <a:r>
              <a:rPr lang="cs-CZ" sz="2400" b="1" dirty="0"/>
              <a:t> </a:t>
            </a:r>
            <a:r>
              <a:rPr lang="cs-CZ" sz="2400" b="1" i="1" dirty="0" err="1"/>
              <a:t>Postilla</a:t>
            </a:r>
            <a:r>
              <a:rPr lang="cs-CZ" sz="2400" b="1" dirty="0"/>
              <a:t>, 1599, Vilnius</a:t>
            </a:r>
          </a:p>
          <a:p>
            <a:endParaRPr lang="cs-CZ" sz="2400" dirty="0"/>
          </a:p>
          <a:p>
            <a:r>
              <a:rPr lang="cs-CZ" sz="2400" dirty="0"/>
              <a:t>Editor: </a:t>
            </a:r>
            <a:r>
              <a:rPr lang="cs-CZ" sz="2400" b="1" dirty="0" err="1"/>
              <a:t>Mikalojus</a:t>
            </a:r>
            <a:r>
              <a:rPr lang="cs-CZ" sz="2400" b="1" dirty="0"/>
              <a:t> DAUKŠA</a:t>
            </a:r>
            <a:endParaRPr lang="en-GB" sz="2400" b="1" dirty="0"/>
          </a:p>
          <a:p>
            <a:endParaRPr lang="en-GB" sz="2400" b="1" dirty="0"/>
          </a:p>
          <a:p>
            <a:r>
              <a:rPr lang="cs-CZ" sz="2400" dirty="0"/>
              <a:t>PŘÍMÁ souvislost s protireformací.</a:t>
            </a:r>
          </a:p>
          <a:p>
            <a:endParaRPr lang="cs-CZ" sz="2400" dirty="0"/>
          </a:p>
          <a:p>
            <a:r>
              <a:rPr lang="cs-CZ" sz="2400" dirty="0"/>
              <a:t>Konkurence Malé a Velké Litvy</a:t>
            </a:r>
          </a:p>
          <a:p>
            <a:endParaRPr lang="cs-CZ" sz="2400" dirty="0"/>
          </a:p>
          <a:p>
            <a:r>
              <a:rPr lang="cs-CZ" sz="2400" dirty="0"/>
              <a:t>Počátek SOUVISLÉ litevské literární tradice. 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012" y="727365"/>
            <a:ext cx="3332882" cy="6172005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2" y="645813"/>
            <a:ext cx="4042063" cy="6212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8245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0B30620-BF24-9FC4-390D-8525FE025F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/>
              <a:t>V</a:t>
            </a:r>
            <a:r>
              <a:rPr lang="cs-CZ" dirty="0" err="1"/>
              <a:t>ýchodobaltské</a:t>
            </a:r>
            <a:r>
              <a:rPr lang="cs-CZ" dirty="0"/>
              <a:t> jazyky</a:t>
            </a:r>
            <a:r>
              <a:rPr lang="lt-LT" dirty="0"/>
              <a:t>: </a:t>
            </a:r>
            <a:r>
              <a:rPr lang="lt-LT" dirty="0" err="1"/>
              <a:t>litev</a:t>
            </a:r>
            <a:r>
              <a:rPr lang="cs-CZ" dirty="0" err="1"/>
              <a:t>ština</a:t>
            </a:r>
            <a:r>
              <a:rPr lang="cs-CZ" dirty="0"/>
              <a:t> a lotyština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97164FB-BB3E-E156-42EE-B55AEABF92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>
                <a:hlinkClick r:id="rId2"/>
              </a:rPr>
              <a:t>https://www.youtube.com/watch?v=BTHwUfKmx6s&amp;t=66s&amp;ab_channel=%C5%A0iauli%C5%B3universitetas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976236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675409"/>
          </a:xfrm>
        </p:spPr>
        <p:txBody>
          <a:bodyPr>
            <a:normAutofit fontScale="90000"/>
          </a:bodyPr>
          <a:lstStyle/>
          <a:p>
            <a:pPr algn="ctr"/>
            <a:r>
              <a:rPr lang="lt-LT" dirty="0"/>
              <a:t>V</a:t>
            </a:r>
            <a:r>
              <a:rPr lang="cs-CZ" dirty="0" err="1"/>
              <a:t>ýchodobaltské</a:t>
            </a:r>
            <a:r>
              <a:rPr lang="cs-CZ" dirty="0"/>
              <a:t> jazyky</a:t>
            </a:r>
            <a:r>
              <a:rPr lang="lt-LT" dirty="0"/>
              <a:t>: </a:t>
            </a:r>
            <a:r>
              <a:rPr lang="lt-LT" dirty="0" err="1"/>
              <a:t>litev</a:t>
            </a:r>
            <a:r>
              <a:rPr lang="cs-CZ" dirty="0" err="1"/>
              <a:t>ština</a:t>
            </a:r>
            <a:r>
              <a:rPr lang="cs-CZ" dirty="0"/>
              <a:t> a lotyština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838200" y="1107580"/>
            <a:ext cx="10515600" cy="5576555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cs-CZ" b="1" dirty="0" err="1"/>
              <a:t>Východo</a:t>
            </a:r>
            <a:r>
              <a:rPr lang="cs-CZ" b="1" dirty="0"/>
              <a:t>-baltština</a:t>
            </a:r>
          </a:p>
          <a:p>
            <a:pPr marL="0" indent="0" algn="ctr">
              <a:buNone/>
            </a:pPr>
            <a:endParaRPr lang="cs-CZ" dirty="0"/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cs-CZ" dirty="0"/>
              <a:t>Litevština               Lotyština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cs-CZ" dirty="0"/>
              <a:t>                                        </a:t>
            </a:r>
            <a:r>
              <a:rPr lang="cs-CZ" i="1" dirty="0"/>
              <a:t>                    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cs-CZ" i="1" dirty="0"/>
              <a:t>     </a:t>
            </a:r>
            <a:r>
              <a:rPr lang="cs-CZ" b="1" dirty="0"/>
              <a:t>Přízvuk                      </a:t>
            </a:r>
            <a:r>
              <a:rPr lang="cs-CZ" i="1" dirty="0"/>
              <a:t>pohyblivý</a:t>
            </a:r>
            <a:r>
              <a:rPr lang="cs-CZ" dirty="0"/>
              <a:t>              </a:t>
            </a:r>
            <a:r>
              <a:rPr lang="cs-CZ" i="1" dirty="0"/>
              <a:t>pevný (na 1. slabice)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cs-CZ" i="1" dirty="0"/>
              <a:t>                                      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cs-CZ" b="1" dirty="0"/>
              <a:t>Původní k', g':</a:t>
            </a:r>
            <a:r>
              <a:rPr lang="cs-CZ" dirty="0"/>
              <a:t>                </a:t>
            </a:r>
            <a:r>
              <a:rPr lang="cs-CZ" b="1" dirty="0"/>
              <a:t>k', g'</a:t>
            </a:r>
            <a:r>
              <a:rPr lang="cs-CZ" dirty="0"/>
              <a:t>            →            </a:t>
            </a:r>
            <a:r>
              <a:rPr lang="cs-CZ" b="1" i="1" dirty="0"/>
              <a:t>c, </a:t>
            </a:r>
            <a:r>
              <a:rPr lang="cs-CZ" b="1" i="1" dirty="0" err="1"/>
              <a:t>dz</a:t>
            </a:r>
            <a:endParaRPr lang="cs-CZ" b="1" i="1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cs-CZ" i="1" dirty="0"/>
              <a:t>                                          </a:t>
            </a:r>
            <a:r>
              <a:rPr lang="cs-CZ" b="1" i="1" dirty="0" err="1"/>
              <a:t>k</a:t>
            </a:r>
            <a:r>
              <a:rPr lang="cs-CZ" i="1" dirty="0" err="1"/>
              <a:t>elti</a:t>
            </a:r>
            <a:r>
              <a:rPr lang="cs-CZ" i="1" dirty="0"/>
              <a:t>         </a:t>
            </a:r>
            <a:r>
              <a:rPr lang="cs-CZ" dirty="0"/>
              <a:t>(zvedat)      </a:t>
            </a:r>
            <a:r>
              <a:rPr lang="cs-CZ" b="1" i="1" dirty="0"/>
              <a:t>c</a:t>
            </a:r>
            <a:r>
              <a:rPr lang="cs-CZ" i="1" dirty="0"/>
              <a:t>elt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cs-CZ" i="1" dirty="0"/>
              <a:t>                                         </a:t>
            </a:r>
            <a:r>
              <a:rPr lang="cs-CZ" b="1" i="1" dirty="0" err="1"/>
              <a:t>g</a:t>
            </a:r>
            <a:r>
              <a:rPr lang="cs-CZ" i="1" dirty="0" err="1"/>
              <a:t>erti</a:t>
            </a:r>
            <a:r>
              <a:rPr lang="cs-CZ" i="1" dirty="0"/>
              <a:t>         </a:t>
            </a:r>
            <a:r>
              <a:rPr lang="cs-CZ" dirty="0"/>
              <a:t>(pít)             </a:t>
            </a:r>
            <a:r>
              <a:rPr lang="cs-CZ" b="1" dirty="0" err="1"/>
              <a:t>dz</a:t>
            </a:r>
            <a:r>
              <a:rPr lang="cs-CZ" dirty="0" err="1"/>
              <a:t>ert</a:t>
            </a:r>
            <a:endParaRPr lang="cs-CZ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cs-CZ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cs-CZ" b="1" dirty="0"/>
              <a:t>Krácení koncovek:</a:t>
            </a:r>
            <a:r>
              <a:rPr lang="cs-CZ" dirty="0"/>
              <a:t>          NE                                ANO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cs-CZ" dirty="0"/>
              <a:t>                                         </a:t>
            </a:r>
            <a:r>
              <a:rPr lang="cs-CZ" dirty="0" err="1"/>
              <a:t>vyr</a:t>
            </a:r>
            <a:r>
              <a:rPr lang="cs-CZ" b="1" dirty="0" err="1"/>
              <a:t>as</a:t>
            </a:r>
            <a:r>
              <a:rPr lang="cs-CZ" dirty="0"/>
              <a:t>       </a:t>
            </a:r>
            <a:r>
              <a:rPr lang="lt-LT" dirty="0"/>
              <a:t>(</a:t>
            </a:r>
            <a:r>
              <a:rPr lang="cs-CZ" dirty="0"/>
              <a:t>muž)             </a:t>
            </a:r>
            <a:r>
              <a:rPr lang="cs-CZ" dirty="0" err="1"/>
              <a:t>vīr</a:t>
            </a:r>
            <a:r>
              <a:rPr lang="cs-CZ" b="1" dirty="0" err="1"/>
              <a:t>s</a:t>
            </a:r>
            <a:endParaRPr lang="cs-CZ" b="1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cs-CZ" b="1" dirty="0"/>
              <a:t>			       </a:t>
            </a:r>
            <a:r>
              <a:rPr lang="cs-CZ" dirty="0" err="1"/>
              <a:t>egl</a:t>
            </a:r>
            <a:r>
              <a:rPr lang="lt-LT" b="1" dirty="0"/>
              <a:t>ė</a:t>
            </a:r>
            <a:r>
              <a:rPr lang="lt-LT" dirty="0"/>
              <a:t>          </a:t>
            </a:r>
            <a:r>
              <a:rPr lang="cs-CZ" dirty="0"/>
              <a:t>(smrk)</a:t>
            </a:r>
            <a:r>
              <a:rPr lang="lt-LT" dirty="0"/>
              <a:t>           egl</a:t>
            </a:r>
            <a:r>
              <a:rPr lang="lt-LT" b="1" dirty="0"/>
              <a:t>e</a:t>
            </a:r>
            <a:endParaRPr lang="cs-CZ" b="1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lt-LT" dirty="0"/>
              <a:t>                                      aš dar</a:t>
            </a:r>
            <a:r>
              <a:rPr lang="lt-LT" b="1" dirty="0"/>
              <a:t>au</a:t>
            </a:r>
            <a:r>
              <a:rPr lang="lt-LT" dirty="0"/>
              <a:t> </a:t>
            </a:r>
            <a:r>
              <a:rPr lang="cs-CZ" dirty="0"/>
              <a:t>  </a:t>
            </a:r>
            <a:r>
              <a:rPr lang="lt-LT" dirty="0"/>
              <a:t>(</a:t>
            </a:r>
            <a:r>
              <a:rPr lang="cs-CZ" dirty="0"/>
              <a:t>já dělám)     es dar</a:t>
            </a:r>
            <a:r>
              <a:rPr lang="cs-CZ" b="1" dirty="0"/>
              <a:t>u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cs-CZ" i="1" dirty="0"/>
          </a:p>
        </p:txBody>
      </p:sp>
      <p:cxnSp>
        <p:nvCxnSpPr>
          <p:cNvPr id="22" name="Přímá spojnice se šipkou 21"/>
          <p:cNvCxnSpPr/>
          <p:nvPr/>
        </p:nvCxnSpPr>
        <p:spPr>
          <a:xfrm flipH="1">
            <a:off x="5186363" y="1600200"/>
            <a:ext cx="314325" cy="460420"/>
          </a:xfrm>
          <a:prstGeom prst="straightConnector1">
            <a:avLst/>
          </a:prstGeom>
          <a:ln w="603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Přímá spojnice se šipkou 26"/>
          <p:cNvCxnSpPr/>
          <p:nvPr/>
        </p:nvCxnSpPr>
        <p:spPr>
          <a:xfrm>
            <a:off x="6943725" y="1600200"/>
            <a:ext cx="228600" cy="46042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33722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675409"/>
          </a:xfrm>
        </p:spPr>
        <p:txBody>
          <a:bodyPr>
            <a:normAutofit fontScale="90000"/>
          </a:bodyPr>
          <a:lstStyle/>
          <a:p>
            <a:pPr algn="ctr"/>
            <a:r>
              <a:rPr lang="lt-LT" dirty="0"/>
              <a:t>V</a:t>
            </a:r>
            <a:r>
              <a:rPr lang="cs-CZ" dirty="0" err="1"/>
              <a:t>ýchodobaltské</a:t>
            </a:r>
            <a:r>
              <a:rPr lang="cs-CZ" dirty="0"/>
              <a:t> jazyky</a:t>
            </a:r>
            <a:r>
              <a:rPr lang="lt-LT" dirty="0"/>
              <a:t>: </a:t>
            </a:r>
            <a:r>
              <a:rPr lang="lt-LT" dirty="0" err="1"/>
              <a:t>litev</a:t>
            </a:r>
            <a:r>
              <a:rPr lang="cs-CZ" dirty="0" err="1"/>
              <a:t>ština</a:t>
            </a:r>
            <a:r>
              <a:rPr lang="cs-CZ" dirty="0"/>
              <a:t> a lotyština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352022" y="1184853"/>
            <a:ext cx="11625329" cy="557655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cs-CZ" b="1" dirty="0" err="1"/>
              <a:t>Východo</a:t>
            </a:r>
            <a:r>
              <a:rPr lang="cs-CZ" b="1" dirty="0"/>
              <a:t>-baltština</a:t>
            </a:r>
          </a:p>
          <a:p>
            <a:pPr marL="0" indent="0" algn="ctr">
              <a:buNone/>
            </a:pPr>
            <a:endParaRPr lang="cs-CZ" dirty="0"/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cs-CZ" dirty="0"/>
              <a:t>Litevština               Lotyština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cs-CZ" dirty="0"/>
              <a:t>                                        </a:t>
            </a:r>
            <a:r>
              <a:rPr lang="cs-CZ" i="1" dirty="0"/>
              <a:t>                    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cs-CZ" dirty="0"/>
              <a:t>Posesivní konstrukce:</a:t>
            </a:r>
            <a:r>
              <a:rPr lang="lt-LT" dirty="0"/>
              <a:t> </a:t>
            </a:r>
            <a:r>
              <a:rPr lang="lt-LT" i="1" dirty="0"/>
              <a:t>Aš turiu brolį            Man ir </a:t>
            </a:r>
            <a:r>
              <a:rPr lang="lt-LT" i="1" dirty="0" err="1"/>
              <a:t>brālis</a:t>
            </a:r>
            <a:r>
              <a:rPr lang="lt-LT" i="1" dirty="0"/>
              <a:t> </a:t>
            </a:r>
            <a:endParaRPr lang="cs-CZ" i="1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cs-CZ" i="1" dirty="0"/>
              <a:t>                                     </a:t>
            </a:r>
            <a:r>
              <a:rPr lang="cs-CZ" dirty="0"/>
              <a:t>(Já mám bratra)          </a:t>
            </a:r>
            <a:r>
              <a:rPr lang="lt-LT" dirty="0"/>
              <a:t>(</a:t>
            </a:r>
            <a:r>
              <a:rPr lang="cs-CZ" dirty="0"/>
              <a:t>Mně je bratr)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cs-CZ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cs-CZ" dirty="0" err="1"/>
              <a:t>Debitiv</a:t>
            </a:r>
            <a:r>
              <a:rPr lang="cs-CZ" dirty="0"/>
              <a:t>:                            </a:t>
            </a:r>
            <a:r>
              <a:rPr lang="lt-LT" dirty="0"/>
              <a:t>[Ne</a:t>
            </a:r>
            <a:r>
              <a:rPr lang="cs-CZ" dirty="0"/>
              <a:t>ní</a:t>
            </a:r>
            <a:r>
              <a:rPr lang="lt-LT" dirty="0"/>
              <a:t>]</a:t>
            </a:r>
            <a:r>
              <a:rPr lang="cs-CZ" dirty="0"/>
              <a:t>                 </a:t>
            </a:r>
            <a:r>
              <a:rPr lang="cs-CZ" i="1" dirty="0"/>
              <a:t>Man </a:t>
            </a:r>
            <a:r>
              <a:rPr lang="cs-CZ" i="1" dirty="0" err="1"/>
              <a:t>ir</a:t>
            </a:r>
            <a:r>
              <a:rPr lang="cs-CZ" i="1" dirty="0"/>
              <a:t> </a:t>
            </a:r>
            <a:r>
              <a:rPr lang="cs-CZ" b="1" i="1" dirty="0"/>
              <a:t>j</a:t>
            </a:r>
            <a:r>
              <a:rPr lang="lt-LT" b="1" i="1" dirty="0"/>
              <a:t>ā</a:t>
            </a:r>
            <a:r>
              <a:rPr lang="cs-CZ" b="1" i="1" dirty="0" err="1"/>
              <a:t>iet</a:t>
            </a:r>
            <a:r>
              <a:rPr lang="cs-CZ" i="1" dirty="0"/>
              <a:t> m</a:t>
            </a:r>
            <a:r>
              <a:rPr lang="lt-LT" i="1" dirty="0"/>
              <a:t>ā</a:t>
            </a:r>
            <a:r>
              <a:rPr lang="cs-CZ" i="1" dirty="0"/>
              <a:t>j</a:t>
            </a:r>
            <a:r>
              <a:rPr lang="lt-LT" i="1" dirty="0"/>
              <a:t>ā</a:t>
            </a:r>
            <a:r>
              <a:rPr lang="cs-CZ" i="1" dirty="0"/>
              <a:t>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cs-CZ" i="1" dirty="0"/>
              <a:t>                                                               </a:t>
            </a:r>
            <a:r>
              <a:rPr lang="cs-CZ" dirty="0"/>
              <a:t>(Mně je jít domů, tzn. </a:t>
            </a:r>
            <a:r>
              <a:rPr lang="cs-CZ"/>
              <a:t>musím </a:t>
            </a:r>
            <a:r>
              <a:rPr lang="cs-CZ" dirty="0"/>
              <a:t>jít domů)</a:t>
            </a:r>
            <a:r>
              <a:rPr lang="cs-CZ" i="1" dirty="0"/>
              <a:t> </a:t>
            </a:r>
            <a:r>
              <a:rPr lang="cs-CZ" dirty="0"/>
              <a:t>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cs-CZ" i="1" dirty="0"/>
          </a:p>
        </p:txBody>
      </p:sp>
      <p:cxnSp>
        <p:nvCxnSpPr>
          <p:cNvPr id="22" name="Přímá spojnice se šipkou 21"/>
          <p:cNvCxnSpPr/>
          <p:nvPr/>
        </p:nvCxnSpPr>
        <p:spPr>
          <a:xfrm flipH="1">
            <a:off x="5186363" y="1600200"/>
            <a:ext cx="314325" cy="460420"/>
          </a:xfrm>
          <a:prstGeom prst="straightConnector1">
            <a:avLst/>
          </a:prstGeom>
          <a:ln w="603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Přímá spojnice se šipkou 26"/>
          <p:cNvCxnSpPr/>
          <p:nvPr/>
        </p:nvCxnSpPr>
        <p:spPr>
          <a:xfrm>
            <a:off x="6943725" y="1600200"/>
            <a:ext cx="228600" cy="46042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474173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25321" y="120427"/>
            <a:ext cx="10515600" cy="1325563"/>
          </a:xfrm>
        </p:spPr>
        <p:txBody>
          <a:bodyPr/>
          <a:lstStyle/>
          <a:p>
            <a:pPr algn="ctr"/>
            <a:r>
              <a:rPr lang="cs-CZ" dirty="0"/>
              <a:t>Počátky lotyšského písemnictví</a:t>
            </a:r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1677" y="1098162"/>
            <a:ext cx="6265033" cy="5615954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7366714" y="1445989"/>
            <a:ext cx="467503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Počátky lotyšského písemnictví spadají do první poloviny 16. století. Jsou to tři rukopisné verze modlitby </a:t>
            </a:r>
            <a:r>
              <a:rPr lang="cs-CZ" sz="2000" i="1" dirty="0"/>
              <a:t>Otčenáš</a:t>
            </a:r>
            <a:r>
              <a:rPr lang="cs-CZ" sz="2000" dirty="0"/>
              <a:t>:</a:t>
            </a:r>
          </a:p>
          <a:p>
            <a:endParaRPr lang="lt-LT" sz="2000" dirty="0"/>
          </a:p>
          <a:p>
            <a:r>
              <a:rPr lang="cs-CZ" sz="2000" dirty="0" err="1"/>
              <a:t>Gisbertův</a:t>
            </a:r>
            <a:r>
              <a:rPr lang="cs-CZ" sz="2000" dirty="0"/>
              <a:t> Otčenáš (Gisberta </a:t>
            </a:r>
            <a:r>
              <a:rPr lang="cs-CZ" sz="2000" dirty="0" err="1"/>
              <a:t>tēvreize</a:t>
            </a:r>
            <a:r>
              <a:rPr lang="cs-CZ" sz="2000" dirty="0"/>
              <a:t>)</a:t>
            </a:r>
          </a:p>
          <a:p>
            <a:endParaRPr lang="lt-LT" sz="2000" dirty="0"/>
          </a:p>
          <a:p>
            <a:r>
              <a:rPr lang="cs-CZ" sz="2000" dirty="0"/>
              <a:t>Brunův Otčenáš (Bruno </a:t>
            </a:r>
            <a:r>
              <a:rPr lang="cs-CZ" sz="2000" dirty="0" err="1"/>
              <a:t>tēvreize</a:t>
            </a:r>
            <a:r>
              <a:rPr lang="cs-CZ" sz="2000" dirty="0"/>
              <a:t>)</a:t>
            </a:r>
          </a:p>
          <a:p>
            <a:endParaRPr lang="cs-CZ" sz="2000" dirty="0"/>
          </a:p>
          <a:p>
            <a:r>
              <a:rPr lang="cs-CZ" sz="2000" dirty="0" err="1"/>
              <a:t>Grunauův</a:t>
            </a:r>
            <a:r>
              <a:rPr lang="cs-CZ" sz="2000" dirty="0"/>
              <a:t> Otčenáš (</a:t>
            </a:r>
            <a:r>
              <a:rPr lang="lt-LT" sz="2000" dirty="0" err="1"/>
              <a:t>Grūnava</a:t>
            </a:r>
            <a:r>
              <a:rPr lang="cs-CZ" sz="2000" dirty="0"/>
              <a:t> </a:t>
            </a:r>
            <a:r>
              <a:rPr lang="cs-CZ" sz="2000" dirty="0" err="1"/>
              <a:t>tēvreize</a:t>
            </a:r>
            <a:r>
              <a:rPr lang="cs-CZ" sz="2000" dirty="0"/>
              <a:t>)</a:t>
            </a:r>
          </a:p>
          <a:p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7835923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Gisberta </a:t>
            </a:r>
            <a:r>
              <a:rPr lang="cs-CZ" dirty="0" err="1"/>
              <a:t>tēvreize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86626" y="1426257"/>
            <a:ext cx="9753600" cy="2162175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1386627" y="4340180"/>
            <a:ext cx="876192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dirty="0"/>
              <a:t>Text vepsán do knihy </a:t>
            </a:r>
            <a:r>
              <a:rPr lang="cs-CZ" sz="2000" i="1" dirty="0"/>
              <a:t>Agenda </a:t>
            </a:r>
            <a:r>
              <a:rPr lang="cs-CZ" sz="2000" i="1" dirty="0" err="1"/>
              <a:t>siue</a:t>
            </a:r>
            <a:r>
              <a:rPr lang="cs-CZ" sz="2000" i="1" dirty="0"/>
              <a:t> </a:t>
            </a:r>
            <a:r>
              <a:rPr lang="cs-CZ" sz="2000" i="1" dirty="0" err="1"/>
              <a:t>benedictio</a:t>
            </a:r>
            <a:r>
              <a:rPr lang="cs-CZ" sz="2000" i="1" dirty="0"/>
              <a:t>(n)ale </a:t>
            </a:r>
            <a:r>
              <a:rPr lang="cs-CZ" sz="2000" dirty="0"/>
              <a:t>(vydána v Lipsku, 1507), nalezen v roce 1955</a:t>
            </a:r>
          </a:p>
          <a:p>
            <a:pPr algn="ctr"/>
            <a:endParaRPr lang="cs-CZ" sz="2000" dirty="0"/>
          </a:p>
          <a:p>
            <a:pPr algn="ctr"/>
            <a:r>
              <a:rPr lang="cs-CZ" sz="2000" dirty="0"/>
              <a:t>Dotyčný výtisk se nachází ve Švédsku, v knihovně Uppsalské univerzity</a:t>
            </a:r>
          </a:p>
          <a:p>
            <a:pPr algn="ctr"/>
            <a:endParaRPr lang="cs-CZ" sz="2000" dirty="0"/>
          </a:p>
          <a:p>
            <a:pPr algn="ctr"/>
            <a:r>
              <a:rPr lang="cs-CZ" sz="2000" dirty="0"/>
              <a:t>Datace rukopisného textu v rozmezí 1507-1540</a:t>
            </a:r>
          </a:p>
        </p:txBody>
      </p:sp>
    </p:spTree>
    <p:extLst>
      <p:ext uri="{BB962C8B-B14F-4D97-AF65-F5344CB8AC3E}">
        <p14:creationId xmlns:p14="http://schemas.microsoft.com/office/powerpoint/2010/main" val="20122196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51079" y="133307"/>
            <a:ext cx="10515600" cy="626548"/>
          </a:xfrm>
        </p:spPr>
        <p:txBody>
          <a:bodyPr>
            <a:normAutofit fontScale="90000"/>
          </a:bodyPr>
          <a:lstStyle/>
          <a:p>
            <a:pPr algn="ctr"/>
            <a:r>
              <a:rPr lang="lt-LT" dirty="0" err="1"/>
              <a:t>Bruno</a:t>
            </a:r>
            <a:r>
              <a:rPr lang="cs-CZ" dirty="0"/>
              <a:t> </a:t>
            </a:r>
            <a:r>
              <a:rPr lang="cs-CZ" dirty="0" err="1"/>
              <a:t>tēvreize</a:t>
            </a:r>
            <a:endParaRPr 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6349284" y="1326524"/>
            <a:ext cx="53704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dirty="0"/>
              <a:t>Text nalezen roku 1955 v jednom starém rukopisu ve Švédsku, v královské knihovně v Stockholmu</a:t>
            </a:r>
          </a:p>
          <a:p>
            <a:pPr algn="ctr"/>
            <a:endParaRPr lang="cs-CZ" sz="2000" dirty="0"/>
          </a:p>
          <a:p>
            <a:pPr algn="ctr"/>
            <a:r>
              <a:rPr lang="cs-CZ" sz="2000" dirty="0"/>
              <a:t>Datace rukopisného textu v rozmezí 1520-1529</a:t>
            </a:r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1285" y="1081827"/>
            <a:ext cx="5787594" cy="5357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4609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51079" y="133307"/>
            <a:ext cx="10515600" cy="626548"/>
          </a:xfrm>
        </p:spPr>
        <p:txBody>
          <a:bodyPr>
            <a:normAutofit fontScale="90000"/>
          </a:bodyPr>
          <a:lstStyle/>
          <a:p>
            <a:pPr algn="ctr"/>
            <a:r>
              <a:rPr lang="lt-LT" dirty="0" err="1"/>
              <a:t>Grūnava</a:t>
            </a:r>
            <a:r>
              <a:rPr lang="cs-CZ" dirty="0"/>
              <a:t> </a:t>
            </a:r>
            <a:r>
              <a:rPr lang="cs-CZ" dirty="0" err="1"/>
              <a:t>tēvreize</a:t>
            </a:r>
            <a:endParaRPr 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6478074" y="1687132"/>
            <a:ext cx="5713926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dirty="0"/>
              <a:t>Text</a:t>
            </a:r>
            <a:r>
              <a:rPr lang="lt-LT" sz="2000" dirty="0"/>
              <a:t> </a:t>
            </a:r>
            <a:r>
              <a:rPr lang="cs-CZ" sz="2000" dirty="0"/>
              <a:t>v rukopisu </a:t>
            </a:r>
            <a:r>
              <a:rPr lang="cs-CZ" sz="2000" i="1" dirty="0"/>
              <a:t>Pruské kroniky</a:t>
            </a:r>
            <a:r>
              <a:rPr lang="cs-CZ" sz="2000" dirty="0"/>
              <a:t> </a:t>
            </a:r>
            <a:r>
              <a:rPr lang="lt-LT" sz="2000" dirty="0"/>
              <a:t>Simon</a:t>
            </a:r>
            <a:r>
              <a:rPr lang="cs-CZ" sz="2000" dirty="0"/>
              <a:t>a</a:t>
            </a:r>
            <a:r>
              <a:rPr lang="lt-LT" sz="2000" dirty="0"/>
              <a:t> </a:t>
            </a:r>
            <a:r>
              <a:rPr lang="lt-LT" sz="2000" dirty="0" err="1"/>
              <a:t>Grunau</a:t>
            </a:r>
            <a:r>
              <a:rPr lang="cs-CZ" sz="2000" dirty="0"/>
              <a:t> (</a:t>
            </a:r>
            <a:r>
              <a:rPr lang="cs-CZ" sz="2000" i="1" dirty="0"/>
              <a:t>Simon </a:t>
            </a:r>
            <a:r>
              <a:rPr lang="cs-CZ" sz="2000" i="1" dirty="0" err="1"/>
              <a:t>Grunaus</a:t>
            </a:r>
            <a:r>
              <a:rPr lang="cs-CZ" sz="2000" i="1" dirty="0"/>
              <a:t> </a:t>
            </a:r>
            <a:r>
              <a:rPr lang="cs-CZ" sz="2000" i="1" dirty="0" err="1"/>
              <a:t>Preu</a:t>
            </a:r>
            <a:r>
              <a:rPr lang="de-DE" sz="2000" i="1" dirty="0" err="1"/>
              <a:t>ßische</a:t>
            </a:r>
            <a:r>
              <a:rPr lang="de-DE" sz="2000" i="1" dirty="0"/>
              <a:t> Chronik</a:t>
            </a:r>
            <a:r>
              <a:rPr lang="cs-CZ" sz="2000" dirty="0"/>
              <a:t>), který se nacházel v </a:t>
            </a:r>
            <a:r>
              <a:rPr lang="cs-CZ" sz="2000" dirty="0" err="1"/>
              <a:t>Královecké</a:t>
            </a:r>
            <a:r>
              <a:rPr lang="cs-CZ" sz="2000" dirty="0"/>
              <a:t> univerzitní knihovně. </a:t>
            </a:r>
            <a:r>
              <a:rPr lang="cs-CZ" sz="2000" dirty="0" err="1"/>
              <a:t>Grunau</a:t>
            </a:r>
            <a:r>
              <a:rPr lang="cs-CZ" sz="2000" dirty="0"/>
              <a:t> svou kroniku napsal cca 1510-1526</a:t>
            </a:r>
          </a:p>
          <a:p>
            <a:pPr algn="ctr"/>
            <a:endParaRPr lang="cs-CZ" sz="2000" dirty="0"/>
          </a:p>
          <a:p>
            <a:pPr algn="ctr"/>
            <a:r>
              <a:rPr lang="cs-CZ" sz="2000" dirty="0"/>
              <a:t>První publikace (včetně lotyšské modlitby) v roce 1875 Adalbertem </a:t>
            </a:r>
            <a:r>
              <a:rPr lang="cs-CZ" sz="2000" dirty="0" err="1"/>
              <a:t>Bezzenbergrem</a:t>
            </a:r>
            <a:endParaRPr lang="cs-CZ" sz="2000" dirty="0"/>
          </a:p>
          <a:p>
            <a:pPr algn="ctr"/>
            <a:endParaRPr lang="cs-CZ" sz="2000" dirty="0"/>
          </a:p>
          <a:p>
            <a:pPr algn="ctr"/>
            <a:r>
              <a:rPr lang="cs-CZ" sz="2000" dirty="0"/>
              <a:t>Datace rukopisného textu alternuje mezi 1480-1500 nebo mezi lety 1521-1531</a:t>
            </a:r>
          </a:p>
          <a:p>
            <a:pPr algn="ctr"/>
            <a:endParaRPr lang="cs-CZ" sz="2000" dirty="0"/>
          </a:p>
          <a:p>
            <a:pPr algn="ctr"/>
            <a:r>
              <a:rPr lang="cs-CZ" sz="2000" dirty="0" err="1"/>
              <a:t>Grunau</a:t>
            </a:r>
            <a:r>
              <a:rPr lang="cs-CZ" sz="2000" dirty="0"/>
              <a:t> se domníval, že podává </a:t>
            </a:r>
            <a:r>
              <a:rPr lang="cs-CZ" sz="2000" u="sng" dirty="0"/>
              <a:t>pruské </a:t>
            </a:r>
            <a:r>
              <a:rPr lang="cs-CZ" sz="2000" dirty="0"/>
              <a:t>znění modlitby, ale de facto zachytil lotyštinu.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1687131"/>
            <a:ext cx="6440104" cy="5280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3358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605307"/>
          </a:xfrm>
        </p:spPr>
        <p:txBody>
          <a:bodyPr>
            <a:normAutofit fontScale="90000"/>
          </a:bodyPr>
          <a:lstStyle/>
          <a:p>
            <a:pPr algn="ctr"/>
            <a:r>
              <a:rPr lang="cs-CZ" dirty="0"/>
              <a:t>První tištěný lotyšský text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67015" y="779562"/>
            <a:ext cx="8911540" cy="3715165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1867015" y="4842456"/>
            <a:ext cx="89115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dirty="0" err="1"/>
              <a:t>Hāzentētera</a:t>
            </a:r>
            <a:r>
              <a:rPr lang="cs-CZ" sz="2000" dirty="0"/>
              <a:t> </a:t>
            </a:r>
            <a:r>
              <a:rPr lang="cs-CZ" sz="2000" dirty="0" err="1"/>
              <a:t>tēvreize</a:t>
            </a:r>
            <a:r>
              <a:rPr lang="cs-CZ" sz="2000" dirty="0"/>
              <a:t> (H</a:t>
            </a:r>
            <a:r>
              <a:rPr lang="de-DE" sz="2000" dirty="0" err="1"/>
              <a:t>asentöter</a:t>
            </a:r>
            <a:r>
              <a:rPr lang="cs-CZ" sz="2000" dirty="0" err="1"/>
              <a:t>ův</a:t>
            </a:r>
            <a:r>
              <a:rPr lang="cs-CZ" sz="2000" dirty="0"/>
              <a:t> Otčenáš)</a:t>
            </a:r>
          </a:p>
          <a:p>
            <a:endParaRPr lang="cs-CZ" sz="2000" dirty="0"/>
          </a:p>
          <a:p>
            <a:pPr algn="ctr"/>
            <a:r>
              <a:rPr lang="cs-CZ" sz="2000" dirty="0"/>
              <a:t>Vytištěno roku 1550 v 2. vydání </a:t>
            </a:r>
            <a:r>
              <a:rPr lang="cs-CZ" sz="2000" i="1" dirty="0" err="1"/>
              <a:t>Cosmographia</a:t>
            </a:r>
            <a:r>
              <a:rPr lang="cs-CZ" sz="2000" dirty="0"/>
              <a:t> Sebastiana </a:t>
            </a:r>
            <a:r>
              <a:rPr lang="cs-CZ" sz="2000" dirty="0" err="1"/>
              <a:t>Münstra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24284617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51079" y="133307"/>
            <a:ext cx="10515600" cy="626548"/>
          </a:xfrm>
        </p:spPr>
        <p:txBody>
          <a:bodyPr>
            <a:normAutofit fontScale="90000"/>
          </a:bodyPr>
          <a:lstStyle/>
          <a:p>
            <a:pPr algn="ctr"/>
            <a:r>
              <a:rPr lang="cs-CZ" dirty="0"/>
              <a:t>První dochované lotyšské knihy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5834130" y="1183804"/>
            <a:ext cx="6357870" cy="49398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100" dirty="0"/>
              <a:t>Kontext: od roku 1561 patřila část původního </a:t>
            </a:r>
            <a:r>
              <a:rPr lang="cs-CZ" sz="2100" dirty="0" err="1"/>
              <a:t>Livonska</a:t>
            </a:r>
            <a:r>
              <a:rPr lang="cs-CZ" sz="2100" dirty="0"/>
              <a:t> pod Litevské velkoknížectví jako tzv. </a:t>
            </a:r>
            <a:r>
              <a:rPr lang="cs-CZ" sz="2100" dirty="0" err="1"/>
              <a:t>Livonské</a:t>
            </a:r>
            <a:r>
              <a:rPr lang="cs-CZ" sz="2100" dirty="0"/>
              <a:t> vévodství (na mapě vyznačené šedou barvou). Katolická církev se </a:t>
            </a:r>
            <a:r>
              <a:rPr lang="lt-LT" sz="2100" dirty="0"/>
              <a:t>s</a:t>
            </a:r>
            <a:r>
              <a:rPr lang="cs-CZ" sz="2100" dirty="0"/>
              <a:t>nažila o katolickou katechizaci místních obyvatelů. </a:t>
            </a:r>
          </a:p>
          <a:p>
            <a:r>
              <a:rPr lang="cs-CZ" sz="2100" dirty="0"/>
              <a:t>Zbytek </a:t>
            </a:r>
            <a:r>
              <a:rPr lang="cs-CZ" sz="2100" dirty="0" err="1"/>
              <a:t>Livonska</a:t>
            </a:r>
            <a:r>
              <a:rPr lang="cs-CZ" sz="2100" dirty="0"/>
              <a:t> </a:t>
            </a:r>
            <a:r>
              <a:rPr lang="cs-CZ" sz="2100"/>
              <a:t>ale byl </a:t>
            </a:r>
            <a:r>
              <a:rPr lang="cs-CZ" sz="2100" dirty="0"/>
              <a:t>luteránský a </a:t>
            </a:r>
            <a:r>
              <a:rPr lang="de-DE" sz="2100" dirty="0"/>
              <a:t>na</a:t>
            </a:r>
            <a:r>
              <a:rPr lang="cs-CZ" sz="2100" dirty="0"/>
              <a:t> to</a:t>
            </a:r>
            <a:r>
              <a:rPr lang="de-DE" sz="2100" dirty="0"/>
              <a:t>m</a:t>
            </a:r>
            <a:r>
              <a:rPr lang="cs-CZ" sz="2100" dirty="0"/>
              <a:t>to území</a:t>
            </a:r>
            <a:r>
              <a:rPr lang="de-DE" sz="2100" dirty="0"/>
              <a:t> </a:t>
            </a:r>
            <a:r>
              <a:rPr lang="cs-CZ" sz="2100" dirty="0"/>
              <a:t>vycházely konkurenční luteránské tisky. Vznik prvních lotyšských knih odráží toto náboženské soupeření.</a:t>
            </a:r>
          </a:p>
          <a:p>
            <a:endParaRPr lang="cs-CZ" sz="2100" dirty="0"/>
          </a:p>
          <a:p>
            <a:r>
              <a:rPr lang="cs-CZ" sz="2100" dirty="0"/>
              <a:t>Jsou celkem spolehlivé zmínky o existenci lotyšských knih resp. textů ze začátku 16. století, ale samotné knihy se nedochovaly. Nejstarší </a:t>
            </a:r>
            <a:r>
              <a:rPr lang="cs-CZ" sz="2100" u="sng" dirty="0"/>
              <a:t>dochované</a:t>
            </a:r>
            <a:r>
              <a:rPr lang="cs-CZ" sz="2100" dirty="0"/>
              <a:t> lotyšské tisky představuje následující </a:t>
            </a:r>
            <a:r>
              <a:rPr lang="cs-CZ" sz="2100" dirty="0" err="1"/>
              <a:t>slide</a:t>
            </a:r>
            <a:r>
              <a:rPr lang="cs-CZ" sz="2100" dirty="0"/>
              <a:t>.</a:t>
            </a:r>
          </a:p>
          <a:p>
            <a:endParaRPr lang="cs-CZ" sz="2100" dirty="0"/>
          </a:p>
          <a:p>
            <a:endParaRPr lang="cs-CZ" sz="2100" dirty="0"/>
          </a:p>
          <a:p>
            <a:endParaRPr lang="cs-CZ" sz="2100" dirty="0"/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197" r="41379" b="47845"/>
          <a:stretch/>
        </p:blipFill>
        <p:spPr>
          <a:xfrm>
            <a:off x="148324" y="1343026"/>
            <a:ext cx="5572470" cy="3885797"/>
          </a:xfrm>
          <a:prstGeom prst="rect">
            <a:avLst/>
          </a:prstGeom>
        </p:spPr>
      </p:pic>
      <p:sp>
        <p:nvSpPr>
          <p:cNvPr id="7" name="Šipka doprava 6"/>
          <p:cNvSpPr/>
          <p:nvPr/>
        </p:nvSpPr>
        <p:spPr>
          <a:xfrm rot="7592968">
            <a:off x="3926273" y="1531333"/>
            <a:ext cx="1625390" cy="36072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180913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51079" y="133307"/>
            <a:ext cx="10515600" cy="626548"/>
          </a:xfrm>
        </p:spPr>
        <p:txBody>
          <a:bodyPr>
            <a:normAutofit fontScale="90000"/>
          </a:bodyPr>
          <a:lstStyle/>
          <a:p>
            <a:pPr algn="ctr"/>
            <a:r>
              <a:rPr lang="cs-CZ" dirty="0"/>
              <a:t>První dochované lotyšské knihy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5368617" y="848969"/>
            <a:ext cx="6357870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sz="2100" dirty="0"/>
          </a:p>
          <a:p>
            <a:endParaRPr lang="cs-CZ" sz="2100" dirty="0"/>
          </a:p>
          <a:p>
            <a:r>
              <a:rPr lang="cs-CZ" sz="2100" dirty="0"/>
              <a:t>První dochovaná kniha je z roku 1585, jedná se o překlad </a:t>
            </a:r>
            <a:r>
              <a:rPr lang="cs-CZ" sz="2100" u="sng" dirty="0"/>
              <a:t>katolického</a:t>
            </a:r>
            <a:r>
              <a:rPr lang="cs-CZ" sz="2100" dirty="0"/>
              <a:t> jezuitského katechismu Petra </a:t>
            </a:r>
            <a:r>
              <a:rPr lang="cs-CZ" sz="2100" dirty="0" err="1"/>
              <a:t>Canisia</a:t>
            </a:r>
            <a:r>
              <a:rPr lang="cs-CZ" sz="2100" dirty="0"/>
              <a:t>. Plný název lotyšské verze:</a:t>
            </a:r>
          </a:p>
          <a:p>
            <a:r>
              <a:rPr lang="cs-CZ" sz="2100" i="1" dirty="0" err="1"/>
              <a:t>Catechismus</a:t>
            </a:r>
            <a:r>
              <a:rPr lang="cs-CZ" sz="2100" i="1" dirty="0"/>
              <a:t> </a:t>
            </a:r>
            <a:r>
              <a:rPr lang="cs-CZ" sz="2100" i="1" dirty="0" err="1"/>
              <a:t>catholicorum</a:t>
            </a:r>
            <a:r>
              <a:rPr lang="cs-CZ" sz="2100" i="1" dirty="0"/>
              <a:t>. </a:t>
            </a:r>
            <a:r>
              <a:rPr lang="cs-CZ" sz="2100" i="1" dirty="0" err="1"/>
              <a:t>Istige</a:t>
            </a:r>
            <a:r>
              <a:rPr lang="cs-CZ" sz="2100" i="1" dirty="0"/>
              <a:t> </a:t>
            </a:r>
            <a:r>
              <a:rPr lang="cs-CZ" sz="2100" i="1" dirty="0" err="1"/>
              <a:t>pammacischen</a:t>
            </a:r>
            <a:r>
              <a:rPr lang="cs-CZ" sz="2100" i="1" dirty="0"/>
              <a:t> no </a:t>
            </a:r>
            <a:r>
              <a:rPr lang="cs-CZ" sz="2100" i="1" dirty="0" err="1"/>
              <a:t>thems</a:t>
            </a:r>
            <a:r>
              <a:rPr lang="cs-CZ" sz="2100" i="1" dirty="0"/>
              <a:t> </a:t>
            </a:r>
            <a:r>
              <a:rPr lang="cs-CZ" sz="2100" i="1" dirty="0" err="1"/>
              <a:t>Papreksche</a:t>
            </a:r>
            <a:r>
              <a:rPr lang="cs-CZ" sz="2100" i="1" dirty="0"/>
              <a:t> </a:t>
            </a:r>
            <a:r>
              <a:rPr lang="cs-CZ" sz="2100" i="1" dirty="0" err="1"/>
              <a:t>Galwe</a:t>
            </a:r>
            <a:r>
              <a:rPr lang="cs-CZ" sz="2100" i="1" dirty="0"/>
              <a:t> </a:t>
            </a:r>
            <a:r>
              <a:rPr lang="cs-CZ" sz="2100" i="1" dirty="0" err="1"/>
              <a:t>gabblems</a:t>
            </a:r>
            <a:r>
              <a:rPr lang="cs-CZ" sz="2100" i="1" dirty="0"/>
              <a:t> </a:t>
            </a:r>
            <a:r>
              <a:rPr lang="cs-CZ" sz="2100" i="1" dirty="0" err="1"/>
              <a:t>Christites</a:t>
            </a:r>
            <a:r>
              <a:rPr lang="cs-CZ" sz="2100" i="1" dirty="0"/>
              <a:t> </a:t>
            </a:r>
            <a:r>
              <a:rPr lang="cs-CZ" sz="2100" i="1" dirty="0" err="1"/>
              <a:t>macibes</a:t>
            </a:r>
            <a:r>
              <a:rPr lang="cs-CZ" sz="2100" i="1" dirty="0"/>
              <a:t>, </a:t>
            </a:r>
            <a:r>
              <a:rPr lang="cs-CZ" sz="2100" dirty="0"/>
              <a:t>Vilnius, 1585.</a:t>
            </a:r>
          </a:p>
          <a:p>
            <a:r>
              <a:rPr lang="cs-CZ" sz="2100" dirty="0"/>
              <a:t>Kontext: Papežský nuncius Antonio </a:t>
            </a:r>
            <a:r>
              <a:rPr lang="cs-CZ" sz="2100" dirty="0" err="1"/>
              <a:t>Posevino</a:t>
            </a:r>
            <a:r>
              <a:rPr lang="cs-CZ" sz="2100" dirty="0"/>
              <a:t> inicioval vydání lotyšského překladu katechismu Petra </a:t>
            </a:r>
            <a:r>
              <a:rPr lang="cs-CZ" sz="2100" dirty="0" err="1"/>
              <a:t>Canisia</a:t>
            </a:r>
            <a:r>
              <a:rPr lang="cs-CZ" sz="2100" dirty="0"/>
              <a:t> (nejpopulárnějšího katolického katechismu 16. století).</a:t>
            </a:r>
          </a:p>
          <a:p>
            <a:endParaRPr lang="cs-CZ" sz="2100" dirty="0"/>
          </a:p>
          <a:p>
            <a:endParaRPr lang="cs-CZ" sz="2100" dirty="0"/>
          </a:p>
          <a:p>
            <a:endParaRPr lang="cs-CZ" sz="21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98"/>
          <a:stretch/>
        </p:blipFill>
        <p:spPr>
          <a:xfrm>
            <a:off x="1346661" y="848969"/>
            <a:ext cx="3424843" cy="5844593"/>
          </a:xfrm>
        </p:spPr>
      </p:pic>
    </p:spTree>
    <p:extLst>
      <p:ext uri="{BB962C8B-B14F-4D97-AF65-F5344CB8AC3E}">
        <p14:creationId xmlns:p14="http://schemas.microsoft.com/office/powerpoint/2010/main" val="19238945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51079" y="133307"/>
            <a:ext cx="10515600" cy="626548"/>
          </a:xfrm>
        </p:spPr>
        <p:txBody>
          <a:bodyPr>
            <a:normAutofit fontScale="90000"/>
          </a:bodyPr>
          <a:lstStyle/>
          <a:p>
            <a:pPr algn="ctr"/>
            <a:r>
              <a:rPr lang="cs-CZ" dirty="0"/>
              <a:t>První dochované lotyšské knihy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5509934" y="967673"/>
            <a:ext cx="6357870" cy="42934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sz="2100" dirty="0"/>
          </a:p>
          <a:p>
            <a:endParaRPr lang="cs-CZ" sz="2100" dirty="0"/>
          </a:p>
          <a:p>
            <a:r>
              <a:rPr lang="cs-CZ" sz="2100" dirty="0"/>
              <a:t>Druhá dochovaná kniha je luteránský katechismus Martina </a:t>
            </a:r>
            <a:r>
              <a:rPr lang="cs-CZ" sz="2100" dirty="0" err="1"/>
              <a:t>Lutera</a:t>
            </a:r>
            <a:r>
              <a:rPr lang="cs-CZ" sz="2100" dirty="0"/>
              <a:t>, tzv. </a:t>
            </a:r>
            <a:r>
              <a:rPr lang="cs-CZ" sz="2100" dirty="0" err="1"/>
              <a:t>Enchiridion</a:t>
            </a:r>
            <a:r>
              <a:rPr lang="cs-CZ" sz="2100" dirty="0"/>
              <a:t>, z roku 1586:</a:t>
            </a:r>
          </a:p>
          <a:p>
            <a:endParaRPr lang="cs-CZ" sz="2100" dirty="0"/>
          </a:p>
          <a:p>
            <a:r>
              <a:rPr lang="cs-CZ" sz="2100" i="1" dirty="0" err="1"/>
              <a:t>Enchiridion</a:t>
            </a:r>
            <a:r>
              <a:rPr lang="cs-CZ" sz="2100" i="1" dirty="0"/>
              <a:t>. Der </a:t>
            </a:r>
            <a:r>
              <a:rPr lang="cs-CZ" sz="2100" i="1" dirty="0" err="1"/>
              <a:t>kleine</a:t>
            </a:r>
            <a:r>
              <a:rPr lang="cs-CZ" sz="2100" i="1" dirty="0"/>
              <a:t> </a:t>
            </a:r>
            <a:r>
              <a:rPr lang="cs-CZ" sz="2100" i="1" dirty="0" err="1"/>
              <a:t>Catechismus</a:t>
            </a:r>
            <a:r>
              <a:rPr lang="cs-CZ" sz="2100" i="1" dirty="0"/>
              <a:t> </a:t>
            </a:r>
            <a:r>
              <a:rPr lang="lt-LT" sz="2100" i="1" dirty="0"/>
              <a:t>[...] Nun</a:t>
            </a:r>
            <a:r>
              <a:rPr lang="de-DE" sz="2100" i="1" dirty="0"/>
              <a:t> aber aus dem Deutschen ins undeutsche gebracht </a:t>
            </a:r>
            <a:r>
              <a:rPr lang="lt-LT" sz="2100" i="1" dirty="0"/>
              <a:t>[...]</a:t>
            </a:r>
            <a:r>
              <a:rPr lang="lt-LT" sz="2100" dirty="0"/>
              <a:t>, </a:t>
            </a:r>
            <a:r>
              <a:rPr lang="de-DE" sz="2100" dirty="0"/>
              <a:t>Königsberg, 1586.</a:t>
            </a:r>
            <a:endParaRPr lang="cs-CZ" sz="2100" dirty="0"/>
          </a:p>
          <a:p>
            <a:endParaRPr lang="cs-CZ" sz="2100" dirty="0"/>
          </a:p>
          <a:p>
            <a:r>
              <a:rPr lang="cs-CZ" sz="2100" dirty="0"/>
              <a:t>Kontext: Tisk knihy objednal a financoval </a:t>
            </a:r>
            <a:r>
              <a:rPr lang="cs-CZ" sz="2100" dirty="0" err="1"/>
              <a:t>livonský</a:t>
            </a:r>
            <a:r>
              <a:rPr lang="cs-CZ" sz="2100" dirty="0"/>
              <a:t> vévoda Gotthard von </a:t>
            </a:r>
            <a:r>
              <a:rPr lang="cs-CZ" sz="2100" dirty="0" err="1"/>
              <a:t>Kettler</a:t>
            </a:r>
            <a:r>
              <a:rPr lang="cs-CZ" sz="2100" dirty="0"/>
              <a:t>. </a:t>
            </a:r>
          </a:p>
          <a:p>
            <a:endParaRPr lang="cs-CZ" sz="2100" dirty="0"/>
          </a:p>
          <a:p>
            <a:endParaRPr lang="cs-CZ" sz="21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920" y="878974"/>
            <a:ext cx="4339155" cy="5935917"/>
          </a:xfrm>
        </p:spPr>
      </p:pic>
    </p:spTree>
    <p:extLst>
      <p:ext uri="{BB962C8B-B14F-4D97-AF65-F5344CB8AC3E}">
        <p14:creationId xmlns:p14="http://schemas.microsoft.com/office/powerpoint/2010/main" val="1532823374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</TotalTime>
  <Words>763</Words>
  <Application>Microsoft Office PowerPoint</Application>
  <PresentationFormat>Širokoúhlá obrazovka</PresentationFormat>
  <Paragraphs>122</Paragraphs>
  <Slides>18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18</vt:i4>
      </vt:variant>
    </vt:vector>
  </HeadingPairs>
  <TitlesOfParts>
    <vt:vector size="22" baseType="lpstr">
      <vt:lpstr>Arial</vt:lpstr>
      <vt:lpstr>Calibri</vt:lpstr>
      <vt:lpstr>Calibri Light</vt:lpstr>
      <vt:lpstr>Motiv Office</vt:lpstr>
      <vt:lpstr>Počátky lotyšského písemnictví</vt:lpstr>
      <vt:lpstr>Počátky lotyšského písemnictví</vt:lpstr>
      <vt:lpstr>Gisberta tēvreize</vt:lpstr>
      <vt:lpstr>Bruno tēvreize</vt:lpstr>
      <vt:lpstr>Grūnava tēvreize</vt:lpstr>
      <vt:lpstr>První tištěný lotyšský text</vt:lpstr>
      <vt:lpstr>První dochované lotyšské knihy</vt:lpstr>
      <vt:lpstr>První dochované lotyšské knihy</vt:lpstr>
      <vt:lpstr>První dochované lotyšské knihy</vt:lpstr>
      <vt:lpstr>Počátky litevského písemnictví</vt:lpstr>
      <vt:lpstr>Malá (Pruská) a Velká Litva</vt:lpstr>
      <vt:lpstr>Počátky písemné litevštiny</vt:lpstr>
      <vt:lpstr>První litevská KNIHA</vt:lpstr>
      <vt:lpstr>První litevská KNIHA</vt:lpstr>
      <vt:lpstr>První dvě litevské knihy na VELKÉ Litvě</vt:lpstr>
      <vt:lpstr>Východobaltské jazyky: litevština a lotyština</vt:lpstr>
      <vt:lpstr>Východobaltské jazyky: litevština a lotyština</vt:lpstr>
      <vt:lpstr>Východobaltské jazyky: litevština a lotyština</vt:lpstr>
    </vt:vector>
  </TitlesOfParts>
  <Company>FFMU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Vaidas Šeferis</dc:creator>
  <cp:lastModifiedBy>Vaidas Šeferis</cp:lastModifiedBy>
  <cp:revision>91</cp:revision>
  <dcterms:created xsi:type="dcterms:W3CDTF">2017-04-02T07:56:29Z</dcterms:created>
  <dcterms:modified xsi:type="dcterms:W3CDTF">2022-05-19T06:59:37Z</dcterms:modified>
</cp:coreProperties>
</file>