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71" r:id="rId5"/>
    <p:sldId id="283" r:id="rId6"/>
    <p:sldId id="259" r:id="rId7"/>
    <p:sldId id="288" r:id="rId8"/>
    <p:sldId id="260" r:id="rId9"/>
    <p:sldId id="275" r:id="rId10"/>
    <p:sldId id="282" r:id="rId11"/>
    <p:sldId id="276" r:id="rId12"/>
    <p:sldId id="277" r:id="rId13"/>
    <p:sldId id="270" r:id="rId14"/>
    <p:sldId id="285" r:id="rId15"/>
    <p:sldId id="263" r:id="rId16"/>
    <p:sldId id="264" r:id="rId17"/>
    <p:sldId id="265" r:id="rId18"/>
    <p:sldId id="289" r:id="rId19"/>
    <p:sldId id="267" r:id="rId20"/>
    <p:sldId id="269" r:id="rId21"/>
    <p:sldId id="278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6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0d77efc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0d77efc8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f5e48d0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f5e48d0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0d77efc82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0d77efc82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0e5b995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0e5b995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024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0e5b995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0e5b9953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39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0e5b9953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0e5b9953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0e5b9953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0e5b9953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27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0e5b9953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0e5b9953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28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0e5b9953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0e5b9953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0d77efc82_1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0d77efc82_1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-langue.fr/niveaux-de-francai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h26nBBKms5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francais.com/2020/02/28/test-de-grammaire-delf-b1/#comment-1307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francais.com/2020/02/07/test-de-grammaire-delf-b2/" TargetMode="External"/><Relationship Id="rId2" Type="http://schemas.openxmlformats.org/officeDocument/2006/relationships/hyperlink" Target="https://communfrancais.com/2017/01/04/grammaire-essentielle-du-delf-b2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idierfle.com/categorie-produit/collections/edito/edito-a2/" TargetMode="External"/><Relationship Id="rId7" Type="http://schemas.openxmlformats.org/officeDocument/2006/relationships/hyperlink" Target="https://www.lexilogos.com/francais_dictionnaire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lovniky.lingea.cz/Francouzsko-cesky/" TargetMode="External"/><Relationship Id="rId5" Type="http://schemas.openxmlformats.org/officeDocument/2006/relationships/hyperlink" Target="http://les-verbes.com/" TargetMode="External"/><Relationship Id="rId4" Type="http://schemas.openxmlformats.org/officeDocument/2006/relationships/hyperlink" Target="https://www.lepointdufle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mail/mail_posli?to=450322%40mail.muni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dmKyjYJBs" TargetMode="External"/><Relationship Id="rId2" Type="http://schemas.openxmlformats.org/officeDocument/2006/relationships/hyperlink" Target="https://www.youtube.com/watch?v=X5h7yq6ZHWw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vdImQveEI0c&amp;t=77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19489"/>
            <a:ext cx="8520600" cy="7645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6280" dirty="0">
                <a:solidFill>
                  <a:srgbClr val="000000"/>
                </a:solidFill>
              </a:rPr>
              <a:t>    </a:t>
            </a:r>
            <a:endParaRPr sz="7990" dirty="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120992-1032-4496-B5DA-BC9AB2BA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268865"/>
            <a:ext cx="6006890" cy="33788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4662D72-D5D2-4578-B460-D41168ADA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162" y="2466977"/>
            <a:ext cx="5429138" cy="254264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1FEA29A-59DF-47BC-BAAF-145D2C4F4627}"/>
              </a:ext>
            </a:extLst>
          </p:cNvPr>
          <p:cNvSpPr txBox="1"/>
          <p:nvPr/>
        </p:nvSpPr>
        <p:spPr>
          <a:xfrm>
            <a:off x="1200840" y="495759"/>
            <a:ext cx="71389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0" i="0" u="none" strike="noStrike" baseline="0" dirty="0">
                <a:solidFill>
                  <a:srgbClr val="3A3A3A"/>
                </a:solidFill>
                <a:latin typeface="Roboto-Regular"/>
              </a:rPr>
              <a:t>CJVFST Francouzština pro studium a stáže v zahraničí</a:t>
            </a:r>
            <a:endParaRPr lang="cs-CZ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1A7E-77B1-42BF-9045-1E0F717B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DBD53A-CF33-4456-992C-0BCDD57E7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45025"/>
            <a:ext cx="8520600" cy="4123850"/>
          </a:xfrm>
        </p:spPr>
        <p:txBody>
          <a:bodyPr/>
          <a:lstStyle/>
          <a:p>
            <a:pPr marL="114300" indent="0">
              <a:buNone/>
            </a:pPr>
            <a:r>
              <a:rPr lang="fr-FR" sz="2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Comment poser une question en français ?</a:t>
            </a:r>
            <a:endParaRPr lang="cs-CZ" sz="2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Anne: https://parlez-vous-french.com/poser-question-francais/</a:t>
            </a:r>
            <a:endParaRPr lang="cs-CZ" dirty="0"/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AD20267B-A495-4788-9D97-65093122B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76" y="1459083"/>
            <a:ext cx="6457447" cy="3109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17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422E0-A9AC-4CC3-9F37-737D47AB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i="0" u="none" strike="noStrike" baseline="0" dirty="0">
                <a:solidFill>
                  <a:srgbClr val="00B050"/>
                </a:solidFill>
                <a:latin typeface="ArialMT"/>
              </a:rPr>
              <a:t>Les conditions de l’obtention des crédits (voir IO)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816DE1-4771-4C6C-B331-4959ABDFE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 algn="l">
              <a:buNone/>
            </a:pPr>
            <a:r>
              <a:rPr lang="fr-FR" sz="20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Les épreuves évaluées pendant le semestre: </a:t>
            </a:r>
            <a:endParaRPr lang="fr-FR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r-FR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Présentation mp3 ( 2 minutes )</a:t>
            </a:r>
          </a:p>
          <a:p>
            <a:pPr algn="l">
              <a:buFont typeface="+mj-lt"/>
              <a:buAutoNum type="arabicPeriod"/>
            </a:pPr>
            <a:r>
              <a:rPr lang="fr-FR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Participation en cours: les actualités</a:t>
            </a:r>
          </a:p>
          <a:p>
            <a:pPr algn="l">
              <a:buFont typeface="+mj-lt"/>
              <a:buAutoNum type="arabicPeriod"/>
            </a:pPr>
            <a:r>
              <a:rPr lang="fr-FR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Curriculum Vitae </a:t>
            </a:r>
          </a:p>
          <a:p>
            <a:pPr algn="l">
              <a:buFont typeface="+mj-lt"/>
              <a:buAutoNum type="arabicPeriod"/>
            </a:pPr>
            <a:r>
              <a:rPr lang="fr-FR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Lettre au professeur ( 150 - 200 mots )</a:t>
            </a:r>
          </a:p>
          <a:p>
            <a:pPr algn="l">
              <a:buFont typeface="+mj-lt"/>
              <a:buAutoNum type="arabicPeriod"/>
            </a:pPr>
            <a:r>
              <a:rPr lang="fr-FR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Lettre de motivation ( stage Erasmus, 250 mots )</a:t>
            </a:r>
          </a:p>
          <a:p>
            <a:pPr algn="l">
              <a:buFont typeface="+mj-lt"/>
              <a:buAutoNum type="arabicPeriod"/>
            </a:pPr>
            <a:r>
              <a:rPr lang="fr-FR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Exposé oral ( 5 minutes )</a:t>
            </a:r>
          </a:p>
          <a:p>
            <a:pPr marL="114300" indent="0" algn="l">
              <a:buNone/>
            </a:pPr>
            <a:br>
              <a:rPr lang="fr-FR" sz="20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</a:br>
            <a:endParaRPr lang="fr-FR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114300" indent="0" algn="l">
              <a:buNone/>
            </a:pPr>
            <a:r>
              <a:rPr lang="fr-FR" sz="20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Les bonus facultatifs</a:t>
            </a:r>
            <a:endParaRPr lang="fr-FR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fr-FR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 Glossaire ( 150 termes )</a:t>
            </a:r>
          </a:p>
          <a:p>
            <a:pPr algn="l">
              <a:buFont typeface="+mj-lt"/>
              <a:buAutoNum type="arabicPeriod"/>
            </a:pPr>
            <a:r>
              <a:rPr lang="fr-FR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 Exercices de grammaire avec corrigés B1 - C1</a:t>
            </a:r>
          </a:p>
        </p:txBody>
      </p:sp>
    </p:spTree>
    <p:extLst>
      <p:ext uri="{BB962C8B-B14F-4D97-AF65-F5344CB8AC3E}">
        <p14:creationId xmlns:p14="http://schemas.microsoft.com/office/powerpoint/2010/main" val="165433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8B5BD-F330-42CE-B9A3-E5D39748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Thèmes du semestre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F8236C-78ED-4298-90AF-31DF4EE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680750"/>
          </a:xfrm>
        </p:spPr>
        <p:txBody>
          <a:bodyPr>
            <a:normAutofit/>
          </a:bodyPr>
          <a:lstStyle/>
          <a:p>
            <a:pPr algn="l"/>
            <a:r>
              <a:rPr lang="fr-FR" sz="1800" b="0" i="0" u="none" strike="noStrike" baseline="0" dirty="0">
                <a:latin typeface="ArialMT"/>
              </a:rPr>
              <a:t>1. Système scolaire en France</a:t>
            </a:r>
          </a:p>
          <a:p>
            <a:pPr algn="l"/>
            <a:r>
              <a:rPr lang="cs-CZ" sz="1800" b="0" i="0" u="none" strike="noStrike" baseline="0" dirty="0">
                <a:latin typeface="ArialMT"/>
              </a:rPr>
              <a:t>2. </a:t>
            </a:r>
            <a:r>
              <a:rPr lang="fr-FR" dirty="0">
                <a:latin typeface="ArialMT"/>
              </a:rPr>
              <a:t>l</a:t>
            </a:r>
            <a:r>
              <a:rPr lang="cs-CZ" sz="1800" b="0" i="0" u="none" strike="noStrike" baseline="0" dirty="0">
                <a:latin typeface="ArialMT"/>
              </a:rPr>
              <a:t>'</a:t>
            </a:r>
            <a:r>
              <a:rPr lang="cs-CZ" sz="1800" b="0" i="0" u="none" strike="noStrike" baseline="0" dirty="0" err="1">
                <a:latin typeface="ArialMT"/>
              </a:rPr>
              <a:t>université</a:t>
            </a:r>
            <a:r>
              <a:rPr lang="cs-CZ" sz="1800" b="0" i="0" u="none" strike="noStrike" baseline="0" dirty="0">
                <a:latin typeface="ArialMT"/>
              </a:rPr>
              <a:t>, </a:t>
            </a:r>
            <a:r>
              <a:rPr lang="cs-CZ" sz="1800" b="0" i="0" u="none" strike="noStrike" baseline="0" dirty="0" err="1">
                <a:latin typeface="ArialMT"/>
              </a:rPr>
              <a:t>hébergement</a:t>
            </a:r>
            <a:r>
              <a:rPr lang="cs-CZ" sz="1800" b="0" i="0" u="none" strike="noStrike" baseline="0" dirty="0">
                <a:latin typeface="ArialMT"/>
              </a:rPr>
              <a:t>,</a:t>
            </a:r>
          </a:p>
          <a:p>
            <a:pPr algn="l"/>
            <a:r>
              <a:rPr lang="fr-FR" sz="1800" b="0" i="0" u="none" strike="noStrike" baseline="0" dirty="0">
                <a:latin typeface="ArialMT"/>
              </a:rPr>
              <a:t>3. les sorties, le petit job, curriculum vitae</a:t>
            </a:r>
          </a:p>
          <a:p>
            <a:pPr algn="l"/>
            <a:r>
              <a:rPr lang="fr-FR" sz="1800" b="0" i="0" u="none" strike="noStrike" baseline="0" dirty="0">
                <a:latin typeface="ArialMT"/>
              </a:rPr>
              <a:t>4. voyager en France, les moyens de transport</a:t>
            </a:r>
          </a:p>
          <a:p>
            <a:pPr algn="l"/>
            <a:r>
              <a:rPr lang="fr-FR" sz="1800" b="0" i="0" u="none" strike="noStrike" baseline="0" dirty="0">
                <a:latin typeface="ArialMT"/>
              </a:rPr>
              <a:t>5. la vie pratique (carte bancaire, téléphone, santé)</a:t>
            </a:r>
          </a:p>
          <a:p>
            <a:pPr algn="l"/>
            <a:r>
              <a:rPr lang="fr-FR" sz="1800" b="0" i="0" u="none" strike="noStrike" baseline="0" dirty="0">
                <a:latin typeface="ArialMT"/>
              </a:rPr>
              <a:t>6. les propositions de stages, lettre de motivation</a:t>
            </a:r>
          </a:p>
          <a:p>
            <a:pPr algn="l"/>
            <a:r>
              <a:rPr lang="fr-FR" sz="1800" b="0" i="0" u="none" strike="noStrike" baseline="0" dirty="0">
                <a:latin typeface="ArialMT"/>
              </a:rPr>
              <a:t>7. les faux pas, </a:t>
            </a:r>
            <a:r>
              <a:rPr lang="fr-FR" sz="1800" b="0" i="0" u="none" strike="noStrike" baseline="0" dirty="0" err="1">
                <a:latin typeface="ArialMT"/>
              </a:rPr>
              <a:t>shock</a:t>
            </a:r>
            <a:r>
              <a:rPr lang="fr-FR" sz="1800" b="0" i="0" u="none" strike="noStrike" baseline="0" dirty="0">
                <a:latin typeface="ArialMT"/>
              </a:rPr>
              <a:t> culturel; le point sur la grammaire</a:t>
            </a:r>
          </a:p>
          <a:p>
            <a:pPr algn="l"/>
            <a:r>
              <a:rPr lang="fr-FR" sz="1800" b="0" i="0" u="none" strike="noStrike" baseline="0" dirty="0">
                <a:latin typeface="ArialMT"/>
              </a:rPr>
              <a:t>8. les mots familiers, verlan</a:t>
            </a:r>
          </a:p>
          <a:p>
            <a:pPr algn="l"/>
            <a:r>
              <a:rPr lang="fr-FR" dirty="0">
                <a:solidFill>
                  <a:srgbClr val="00B050"/>
                </a:solidFill>
              </a:rPr>
              <a:t>A vous d’en ajouter …</a:t>
            </a:r>
          </a:p>
        </p:txBody>
      </p:sp>
    </p:spTree>
    <p:extLst>
      <p:ext uri="{BB962C8B-B14F-4D97-AF65-F5344CB8AC3E}">
        <p14:creationId xmlns:p14="http://schemas.microsoft.com/office/powerpoint/2010/main" val="221967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9424E-8139-4C69-A309-EDB9E7D1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Nos objectifs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7B627E-5F4C-413A-82CE-4D4A12305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8393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Niveau souhaité en juin 2022         B1+, B2</a:t>
            </a:r>
          </a:p>
          <a:p>
            <a:pPr marL="11430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r-FR" dirty="0">
                <a:solidFill>
                  <a:srgbClr val="00B050"/>
                </a:solidFill>
              </a:rPr>
              <a:t>Discuter en groupe et faites les notes pour pouvoir les partager :</a:t>
            </a:r>
          </a:p>
          <a:p>
            <a:pPr marL="114300" indent="0" algn="l">
              <a:buNone/>
            </a:pPr>
            <a:endParaRPr lang="fr-FR" sz="1800" b="1" i="0" u="none" strike="noStrike" baseline="0" dirty="0">
              <a:solidFill>
                <a:schemeClr val="tx1"/>
              </a:solidFill>
              <a:latin typeface="ArialMT"/>
            </a:endParaRPr>
          </a:p>
          <a:p>
            <a:pPr marL="114300" indent="0" algn="l">
              <a:buNone/>
            </a:pPr>
            <a:r>
              <a:rPr lang="fr-FR" sz="1800" b="1" i="0" u="none" strike="noStrike" baseline="0" dirty="0">
                <a:solidFill>
                  <a:schemeClr val="tx1"/>
                </a:solidFill>
                <a:latin typeface="ArialMT"/>
              </a:rPr>
              <a:t>Qu’est-ce que vous pouvez faire pour atteindre ce niveau ?</a:t>
            </a:r>
          </a:p>
          <a:p>
            <a:pPr marL="114300" indent="0" algn="l">
              <a:buNone/>
            </a:pPr>
            <a:r>
              <a:rPr lang="fr-FR" sz="1800" b="1" i="0" u="none" strike="noStrike" baseline="0" dirty="0">
                <a:solidFill>
                  <a:schemeClr val="tx1"/>
                </a:solidFill>
                <a:latin typeface="ArialMT"/>
              </a:rPr>
              <a:t>…</a:t>
            </a:r>
          </a:p>
          <a:p>
            <a:pPr marL="114300" indent="0" algn="l">
              <a:buNone/>
            </a:pPr>
            <a:r>
              <a:rPr lang="fr-FR" b="1" dirty="0">
                <a:solidFill>
                  <a:schemeClr val="tx1"/>
                </a:solidFill>
                <a:latin typeface="ArialMT"/>
              </a:rPr>
              <a:t>…</a:t>
            </a:r>
            <a:endParaRPr lang="fr-FR" sz="1800" b="1" i="0" u="none" strike="noStrike" baseline="0" dirty="0">
              <a:solidFill>
                <a:schemeClr val="tx1"/>
              </a:solidFill>
              <a:latin typeface="ArialMT"/>
            </a:endParaRPr>
          </a:p>
          <a:p>
            <a:pPr marL="114300" indent="0" algn="l">
              <a:buNone/>
            </a:pPr>
            <a:r>
              <a:rPr lang="fr-FR" sz="1800" b="1" i="0" u="none" strike="noStrike" baseline="0" dirty="0">
                <a:solidFill>
                  <a:schemeClr val="tx1"/>
                </a:solidFill>
                <a:latin typeface="ArialMT"/>
              </a:rPr>
              <a:t>Quels sont vos stratégies d'apprentissage d’une langue? Comment avez-vous appris l’anglais ?</a:t>
            </a:r>
          </a:p>
          <a:p>
            <a:pPr marL="114300" indent="0" algn="l">
              <a:buNone/>
            </a:pPr>
            <a:r>
              <a:rPr lang="fr-FR" b="1" dirty="0">
                <a:solidFill>
                  <a:schemeClr val="tx1"/>
                </a:solidFill>
                <a:latin typeface="ArialMT"/>
              </a:rPr>
              <a:t>…</a:t>
            </a:r>
          </a:p>
          <a:p>
            <a:pPr marL="114300" indent="0" algn="l">
              <a:buNone/>
            </a:pPr>
            <a:r>
              <a:rPr lang="fr-FR" b="1" dirty="0">
                <a:solidFill>
                  <a:schemeClr val="tx1"/>
                </a:solidFill>
                <a:latin typeface="ArialMT"/>
              </a:rPr>
              <a:t>…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7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F63E0-77F1-47BA-A5AE-E62A9C86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CB557C7-C121-47B8-BC1C-4E0291C09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A083BA9A-22EC-4D51-AE08-8CE886572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6" y="198783"/>
            <a:ext cx="6728756" cy="47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0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Niveau B1: Utilisateur indépendant de la langue</a:t>
            </a:r>
            <a:endParaRPr sz="3800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901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82828"/>
                </a:solidFill>
                <a:highlight>
                  <a:srgbClr val="FFFFFF"/>
                </a:highlight>
              </a:rPr>
              <a:t>Peut comprendre les points essentiels quand un langage clair et standard est utilisé</a:t>
            </a:r>
            <a:r>
              <a:rPr lang="en" sz="2000" dirty="0">
                <a:solidFill>
                  <a:srgbClr val="282828"/>
                </a:solidFill>
                <a:highlight>
                  <a:srgbClr val="FFFFFF"/>
                </a:highlight>
              </a:rPr>
              <a:t> et s'il s'agit de choses familières dans le travail, à l'école, dans les loisirs, etc. </a:t>
            </a:r>
            <a:r>
              <a:rPr lang="en" sz="2000" b="1" dirty="0">
                <a:solidFill>
                  <a:srgbClr val="282828"/>
                </a:solidFill>
                <a:highlight>
                  <a:srgbClr val="FFFFFF"/>
                </a:highlight>
              </a:rPr>
              <a:t>Peut se débrouiller dans la plupart des situations rencontrées en voyage</a:t>
            </a:r>
            <a:r>
              <a:rPr lang="en" sz="2000" dirty="0">
                <a:solidFill>
                  <a:srgbClr val="282828"/>
                </a:solidFill>
                <a:highlight>
                  <a:srgbClr val="FFFFFF"/>
                </a:highlight>
              </a:rPr>
              <a:t> dans une région où la langue cible est parlée. </a:t>
            </a:r>
            <a:r>
              <a:rPr lang="en" sz="2000" b="1" dirty="0">
                <a:solidFill>
                  <a:srgbClr val="282828"/>
                </a:solidFill>
                <a:highlight>
                  <a:srgbClr val="FFFFFF"/>
                </a:highlight>
              </a:rPr>
              <a:t>Peut produire un discours simple et cohérent sur des sujets familiers </a:t>
            </a:r>
            <a:r>
              <a:rPr lang="en" sz="2000" dirty="0">
                <a:solidFill>
                  <a:srgbClr val="282828"/>
                </a:solidFill>
                <a:highlight>
                  <a:srgbClr val="FFFFFF"/>
                </a:highlight>
              </a:rPr>
              <a:t>et dans ses domaines d'intérêt. </a:t>
            </a:r>
            <a:r>
              <a:rPr lang="en" sz="2000" b="1" dirty="0">
                <a:solidFill>
                  <a:srgbClr val="282828"/>
                </a:solidFill>
                <a:highlight>
                  <a:srgbClr val="FFFFFF"/>
                </a:highlight>
              </a:rPr>
              <a:t>Peut raconter un événement, une expérience ou un rêve</a:t>
            </a:r>
            <a:r>
              <a:rPr lang="en" sz="2000" dirty="0">
                <a:solidFill>
                  <a:srgbClr val="282828"/>
                </a:solidFill>
                <a:highlight>
                  <a:srgbClr val="FFFFFF"/>
                </a:highlight>
              </a:rPr>
              <a:t>, décrire un espoir ou un but et exposer brièvement des raisons ou explications pour un projet ou une idée.</a:t>
            </a:r>
            <a:endParaRPr sz="2000" dirty="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8" dirty="0">
                <a:solidFill>
                  <a:srgbClr val="33333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C'est aussi le niveau requis dans de nombreuses professions BAC + 2 exposées au </a:t>
            </a:r>
            <a:r>
              <a:rPr lang="en" sz="2008" b="1" dirty="0">
                <a:solidFill>
                  <a:srgbClr val="33333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tourisme ou aux échanges internationaux</a:t>
            </a:r>
            <a:r>
              <a:rPr lang="en" sz="2008" dirty="0">
                <a:solidFill>
                  <a:srgbClr val="33333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qui recrutent à ce niveau. </a:t>
            </a:r>
            <a:endParaRPr sz="2008" dirty="0">
              <a:solidFill>
                <a:srgbClr val="33333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8" u="sng" dirty="0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Si vous avez le niveau A2, il vous faut travailler combien d’heures pour atteindre le niveau B1 ? Qu’est-ce que le seuil?</a:t>
            </a:r>
            <a:r>
              <a:rPr lang="en" sz="2008" dirty="0">
                <a:solidFill>
                  <a:srgbClr val="33333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Ecoutez la vidéo et répondez.</a:t>
            </a:r>
            <a:endParaRPr sz="2008" dirty="0">
              <a:solidFill>
                <a:srgbClr val="33333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3476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468525" y="445025"/>
            <a:ext cx="8520600" cy="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Grammaire niveau B1: </a:t>
            </a:r>
            <a:r>
              <a:rPr lang="en" sz="1750">
                <a:solidFill>
                  <a:srgbClr val="222222"/>
                </a:solidFill>
              </a:rPr>
              <a:t>Ce que vous devez ABSOLUMENT connaître:</a:t>
            </a:r>
            <a:endParaRPr sz="175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u="sng">
                <a:solidFill>
                  <a:schemeClr val="hlink"/>
                </a:solidFill>
                <a:hlinkClick r:id="rId3"/>
              </a:rPr>
              <a:t>https://communfrancais.com/2020/02/28/test-de-grammaire-delf-b1/#comment-13074</a:t>
            </a:r>
            <a:r>
              <a:rPr lang="en" sz="1750">
                <a:solidFill>
                  <a:srgbClr val="222222"/>
                </a:solidFill>
              </a:rPr>
              <a:t> </a:t>
            </a:r>
            <a:endParaRPr sz="1750">
              <a:solidFill>
                <a:srgbClr val="222222"/>
              </a:solidFill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208500"/>
            <a:ext cx="8520600" cy="3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le présent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passé composé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l’imparfait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le futur simple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les articles y compris les partitifs, les contractés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la place de l’adjectif et son accord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dirty="0">
                <a:solidFill>
                  <a:srgbClr val="000000"/>
                </a:solidFill>
              </a:rPr>
              <a:t>le gérondif</a:t>
            </a:r>
            <a:endParaRPr sz="1698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le discours rapporté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exprimer l’obligation, la possibilité et le but avec le subjonctif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dirty="0">
                <a:solidFill>
                  <a:srgbClr val="000000"/>
                </a:solidFill>
              </a:rPr>
              <a:t>la forme passive</a:t>
            </a:r>
            <a:endParaRPr sz="1698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les liens logiques</a:t>
            </a:r>
            <a:endParaRPr sz="1698" dirty="0">
              <a:solidFill>
                <a:srgbClr val="222222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99"/>
              <a:buChar char="●"/>
            </a:pPr>
            <a:r>
              <a:rPr lang="en" sz="1698" b="1" dirty="0">
                <a:solidFill>
                  <a:srgbClr val="222222"/>
                </a:solidFill>
              </a:rPr>
              <a:t>les adjectifs démonstratifs (ce, cet, cette, ces)</a:t>
            </a:r>
            <a:endParaRPr sz="1698" b="1" dirty="0">
              <a:solidFill>
                <a:srgbClr val="222222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99"/>
              <a:buChar char="●"/>
            </a:pPr>
            <a:r>
              <a:rPr lang="en" sz="1698" dirty="0">
                <a:solidFill>
                  <a:srgbClr val="222222"/>
                </a:solidFill>
              </a:rPr>
              <a:t>les négations simples (ne pas, ne plus, ne jamais, ne personne, ne rien…)</a:t>
            </a:r>
            <a:endParaRPr sz="1698" dirty="0">
              <a:solidFill>
                <a:srgbClr val="222222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99"/>
              <a:buChar char="●"/>
            </a:pPr>
            <a:r>
              <a:rPr lang="en" sz="1698" b="1" dirty="0">
                <a:solidFill>
                  <a:srgbClr val="222222"/>
                </a:solidFill>
              </a:rPr>
              <a:t>les adjectifs possessifs</a:t>
            </a:r>
            <a:endParaRPr sz="1698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4600"/>
              </a:spcBef>
              <a:spcAft>
                <a:spcPts val="1200"/>
              </a:spcAft>
              <a:buSzPts val="523"/>
              <a:buNone/>
            </a:pPr>
            <a:endParaRPr sz="855" dirty="0"/>
          </a:p>
        </p:txBody>
      </p:sp>
    </p:spTree>
    <p:extLst>
      <p:ext uri="{BB962C8B-B14F-4D97-AF65-F5344CB8AC3E}">
        <p14:creationId xmlns:p14="http://schemas.microsoft.com/office/powerpoint/2010/main" val="3372356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571"/>
              <a:buFont typeface="Arial"/>
              <a:buNone/>
            </a:pPr>
            <a:r>
              <a:rPr lang="en" sz="1944" b="1">
                <a:solidFill>
                  <a:srgbClr val="222222"/>
                </a:solidFill>
              </a:rPr>
              <a:t>Grammaire B1: </a:t>
            </a:r>
            <a:r>
              <a:rPr lang="en" sz="1944">
                <a:solidFill>
                  <a:srgbClr val="222222"/>
                </a:solidFill>
              </a:rPr>
              <a:t>Ce que vous devez connaître (sans nécessairement savoir maîtriser parfaitement)</a:t>
            </a:r>
            <a:endParaRPr sz="1944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318250"/>
            <a:ext cx="8520600" cy="32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b="1" dirty="0">
                <a:solidFill>
                  <a:srgbClr val="000000"/>
                </a:solidFill>
              </a:rPr>
              <a:t>le conditionnel</a:t>
            </a:r>
            <a:endParaRPr sz="2679" b="1" dirty="0">
              <a:solidFill>
                <a:srgbClr val="000000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dirty="0">
                <a:solidFill>
                  <a:srgbClr val="000000"/>
                </a:solidFill>
              </a:rPr>
              <a:t>le plus-que-parfait</a:t>
            </a:r>
            <a:endParaRPr sz="2679" dirty="0">
              <a:solidFill>
                <a:srgbClr val="000000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b="1" dirty="0">
                <a:solidFill>
                  <a:srgbClr val="000000"/>
                </a:solidFill>
              </a:rPr>
              <a:t>les pronoms relatifs (qui, que, dont, où), les pronoms compléments directs et indirects</a:t>
            </a:r>
            <a:endParaRPr sz="2679" b="1" dirty="0">
              <a:solidFill>
                <a:srgbClr val="000000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dirty="0">
                <a:solidFill>
                  <a:srgbClr val="000000"/>
                </a:solidFill>
              </a:rPr>
              <a:t>les règles d’accord du participe passé</a:t>
            </a:r>
            <a:endParaRPr sz="2679" dirty="0">
              <a:solidFill>
                <a:srgbClr val="000000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dirty="0">
                <a:solidFill>
                  <a:srgbClr val="000000"/>
                </a:solidFill>
              </a:rPr>
              <a:t>les prépositions de lieu et de temps</a:t>
            </a:r>
            <a:endParaRPr sz="2679" dirty="0">
              <a:solidFill>
                <a:srgbClr val="000000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dirty="0">
                <a:solidFill>
                  <a:srgbClr val="000000"/>
                </a:solidFill>
              </a:rPr>
              <a:t>la concordance des temps</a:t>
            </a:r>
            <a:endParaRPr sz="2679" dirty="0">
              <a:solidFill>
                <a:srgbClr val="000000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dirty="0">
                <a:solidFill>
                  <a:srgbClr val="000000"/>
                </a:solidFill>
              </a:rPr>
              <a:t>l’expression de l’hypothèse</a:t>
            </a:r>
            <a:endParaRPr sz="2679" dirty="0">
              <a:solidFill>
                <a:srgbClr val="000000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dirty="0">
                <a:solidFill>
                  <a:srgbClr val="000000"/>
                </a:solidFill>
              </a:rPr>
              <a:t>les adverbes de manière </a:t>
            </a:r>
            <a:endParaRPr sz="2679" dirty="0">
              <a:solidFill>
                <a:srgbClr val="000000"/>
              </a:solidFill>
            </a:endParaRPr>
          </a:p>
          <a:p>
            <a:pPr marL="457200" lvl="0" indent="-319881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300" dirty="0">
                <a:solidFill>
                  <a:srgbClr val="0000FF"/>
                </a:solidFill>
              </a:rPr>
              <a:t>les pronoms possessifs (le mien, les nôtres…)</a:t>
            </a:r>
            <a:endParaRPr sz="2300" dirty="0">
              <a:solidFill>
                <a:srgbClr val="0000FF"/>
              </a:solidFill>
            </a:endParaRPr>
          </a:p>
          <a:p>
            <a:pPr marL="457200" lvl="0" indent="-319881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300" dirty="0">
                <a:solidFill>
                  <a:srgbClr val="0000FF"/>
                </a:solidFill>
              </a:rPr>
              <a:t>les pronoms démonstratifs (celui-ci, celui-là…)</a:t>
            </a:r>
            <a:endParaRPr sz="2300" dirty="0">
              <a:solidFill>
                <a:srgbClr val="0000FF"/>
              </a:solidFill>
            </a:endParaRPr>
          </a:p>
          <a:p>
            <a:pPr marL="457200" lvl="0" indent="-319881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300" dirty="0">
                <a:solidFill>
                  <a:srgbClr val="0000FF"/>
                </a:solidFill>
              </a:rPr>
              <a:t>la restriction (ne..que)</a:t>
            </a:r>
            <a:endParaRPr sz="2300" dirty="0">
              <a:solidFill>
                <a:srgbClr val="0000FF"/>
              </a:solidFill>
            </a:endParaRPr>
          </a:p>
          <a:p>
            <a:pPr marL="457200" lvl="0" indent="-319881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300" dirty="0">
                <a:solidFill>
                  <a:srgbClr val="0000FF"/>
                </a:solidFill>
              </a:rPr>
              <a:t>les pronoms indéfinis</a:t>
            </a:r>
            <a:endParaRPr sz="3479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53A85-5EF3-4706-8FFA-C8A431B9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Grammaire niveau B2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AF928C-6D96-4E43-B310-A020E85A0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cs-CZ" sz="1800" b="1" i="1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https://communfrancais.com/2017/01/04/grammaire-essentielle-du-delf-b2/</a:t>
            </a:r>
            <a:endParaRPr lang="cs-CZ" sz="1800" b="1" i="1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cs-CZ" sz="1800" b="1" i="1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https://communfrancais.com/2020/02/07/test-de-grammaire-delf-b2/</a:t>
            </a:r>
            <a:r>
              <a:rPr lang="cs-CZ" sz="1800" b="1" i="1" dirty="0">
                <a:solidFill>
                  <a:srgbClr val="555555"/>
                </a:solidFill>
                <a:highlight>
                  <a:srgbClr val="FFFFFF"/>
                </a:highlight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451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50"/>
                </a:solidFill>
              </a:rPr>
              <a:t>Le matériel à étudier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IO: Plan interactif du cours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Méthode de français </a:t>
            </a:r>
            <a:r>
              <a:rPr lang="en" b="1" u="sng" dirty="0">
                <a:solidFill>
                  <a:schemeClr val="hlink"/>
                </a:solidFill>
                <a:hlinkClick r:id="rId3"/>
              </a:rPr>
              <a:t>Edito A2</a:t>
            </a:r>
            <a:r>
              <a:rPr lang="en" b="1" dirty="0"/>
              <a:t>, B1; Latitudes 2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Réussir le DELF B1, Grammaire progressif du français (intermédiaire)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Les exercices de grammaire avec corrigés B1</a:t>
            </a:r>
            <a:r>
              <a:rPr lang="en" dirty="0"/>
              <a:t> en papier ou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en ligne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Liens utiles: 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http://les-verbes.com/</a:t>
            </a:r>
            <a:r>
              <a:rPr lang="en" dirty="0"/>
              <a:t>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https://slovniky.lingea.cz/Francouzsko-cesky/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https://www.lexilogos.com/francais_dictionnaire.htm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Mgr. Eliška Dudešková: votre professeur de français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90125" y="126391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courrier électronique : </a:t>
            </a:r>
            <a:r>
              <a:rPr lang="en" sz="2150" dirty="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450322@mail.muni.cz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dirty="0"/>
              <a:t>La licence = Bac+3 (L1, L2, L3), le mémoire</a:t>
            </a:r>
            <a:endParaRPr sz="2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dirty="0"/>
              <a:t>Le master = Bac+5 (M1, M2), le mémoire</a:t>
            </a:r>
            <a:endParaRPr sz="2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dirty="0"/>
              <a:t>Le stage Erasmus à Aix-en-Provence en France</a:t>
            </a:r>
            <a:endParaRPr sz="2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dirty="0"/>
              <a:t>Une bourse en Chine et au Vietnam</a:t>
            </a:r>
            <a:endParaRPr sz="2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 dirty="0"/>
              <a:t>Le doctorat, la thèse X</a:t>
            </a:r>
            <a:endParaRPr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Présentation mp3, épreuve 1</a:t>
            </a: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Enregistrer votre présentation orale dans Odevzdavarna.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dirty="0"/>
              <a:t>Vocaroo.com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Présentez-vous et présentez vos études.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fr-FR" dirty="0"/>
              <a:t>Pourquoi avez-vous choisi ce cours? Quels sont les thèmes qui vous intéresse?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Parlez des langues que vous parlez et que vous apprenez. Comment apprenez-vous les langues étrangères? Quels sont vos stratégies?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Pourquoi apprenez-vous le français (vos motivations)? Vous l’apprenez depuis combien de temps?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Quels sont vos points forts et points faible</a:t>
            </a:r>
            <a:r>
              <a:rPr lang="cs-CZ" dirty="0"/>
              <a:t>s</a:t>
            </a:r>
            <a:r>
              <a:rPr lang="en" dirty="0"/>
              <a:t> en français?                                                                                                      </a:t>
            </a:r>
            <a:endParaRPr dirty="0"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175" y="445025"/>
            <a:ext cx="2524225" cy="26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F8A90-9FCB-4E1D-A682-65611CB9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B7A2A1-1356-40B1-B5F2-FC09A2493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90007F-40A7-48D3-A52C-62BE45FEB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6" y="0"/>
            <a:ext cx="774550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/>
              <a:t>Activité brise-glace</a:t>
            </a:r>
            <a:endParaRPr b="1"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0094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●  Le premier mot ou phrase qui </a:t>
            </a:r>
            <a:r>
              <a:rPr lang="en" b="1" dirty="0">
                <a:solidFill>
                  <a:schemeClr val="dk1"/>
                </a:solidFill>
              </a:rPr>
              <a:t>vous vient à l’esprit </a:t>
            </a:r>
            <a:r>
              <a:rPr lang="en" dirty="0">
                <a:solidFill>
                  <a:schemeClr val="dk1"/>
                </a:solidFill>
              </a:rPr>
              <a:t>quand on dit « </a:t>
            </a:r>
            <a:r>
              <a:rPr lang="en" b="1" dirty="0">
                <a:solidFill>
                  <a:schemeClr val="dk1"/>
                </a:solidFill>
              </a:rPr>
              <a:t>le français</a:t>
            </a:r>
            <a:r>
              <a:rPr lang="en" dirty="0">
                <a:solidFill>
                  <a:schemeClr val="dk1"/>
                </a:solidFill>
              </a:rPr>
              <a:t> »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●  </a:t>
            </a:r>
            <a:r>
              <a:rPr lang="en" dirty="0">
                <a:solidFill>
                  <a:srgbClr val="00B050"/>
                </a:solidFill>
              </a:rPr>
              <a:t>Ecrivez-le sur un</a:t>
            </a:r>
            <a:r>
              <a:rPr lang="cs-CZ" dirty="0">
                <a:solidFill>
                  <a:srgbClr val="00B050"/>
                </a:solidFill>
              </a:rPr>
              <a:t>e pense-b</a:t>
            </a:r>
            <a:r>
              <a:rPr lang="fr-FR" dirty="0" err="1">
                <a:solidFill>
                  <a:srgbClr val="00B050"/>
                </a:solidFill>
              </a:rPr>
              <a:t>ête</a:t>
            </a:r>
            <a:r>
              <a:rPr lang="fr-FR" dirty="0">
                <a:solidFill>
                  <a:srgbClr val="00B050"/>
                </a:solidFill>
              </a:rPr>
              <a:t> (</a:t>
            </a:r>
            <a:r>
              <a:rPr lang="en" dirty="0">
                <a:solidFill>
                  <a:srgbClr val="00B050"/>
                </a:solidFill>
              </a:rPr>
              <a:t>post-it).</a:t>
            </a:r>
            <a:endParaRPr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225" y="2111425"/>
            <a:ext cx="4781550" cy="245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71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75B20-781F-41A4-A81B-C87CAD33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0" i="0" u="none" strike="noStrike" baseline="0" dirty="0">
                <a:solidFill>
                  <a:srgbClr val="00B050"/>
                </a:solidFill>
                <a:latin typeface="ArialMT"/>
              </a:rPr>
              <a:t>A vous ! Présentez-vous à votre collègue :</a:t>
            </a:r>
            <a:endParaRPr lang="cs-CZ" sz="2200" dirty="0">
              <a:solidFill>
                <a:srgbClr val="00B05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A6F1F2-EF77-4D32-B80B-9D1943B14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fr-FR" sz="2000" b="0" i="0" u="none" strike="noStrike" baseline="0" dirty="0">
                <a:solidFill>
                  <a:srgbClr val="595959"/>
                </a:solidFill>
                <a:latin typeface="ArialMT"/>
              </a:rPr>
              <a:t>Je suis </a:t>
            </a:r>
            <a:r>
              <a:rPr lang="fr-FR" sz="2000" b="0" i="0" u="none" strike="noStrike" baseline="0" dirty="0" err="1">
                <a:solidFill>
                  <a:srgbClr val="595959"/>
                </a:solidFill>
                <a:latin typeface="ArialMT"/>
              </a:rPr>
              <a:t>étudiant·e</a:t>
            </a:r>
            <a:r>
              <a:rPr lang="fr-FR" sz="2000" b="0" i="0" u="none" strike="noStrike" baseline="0" dirty="0">
                <a:solidFill>
                  <a:srgbClr val="595959"/>
                </a:solidFill>
                <a:latin typeface="ArialMT"/>
              </a:rPr>
              <a:t> en Licence (L1, L2, L3) / Master (M1, M2) / Thèse en histoire / traduction, … à l’Université Masaryk à Brno en République tchèque.</a:t>
            </a:r>
          </a:p>
          <a:p>
            <a:pPr algn="l"/>
            <a:r>
              <a:rPr lang="fr-FR" sz="2000" b="0" i="0" u="none" strike="noStrike" baseline="0" dirty="0">
                <a:solidFill>
                  <a:srgbClr val="595959"/>
                </a:solidFill>
                <a:latin typeface="ArialMT"/>
              </a:rPr>
              <a:t>Je suis </a:t>
            </a:r>
            <a:r>
              <a:rPr lang="fr-FR" sz="2000" b="0" i="0" u="none" strike="noStrike" baseline="0" dirty="0" err="1">
                <a:solidFill>
                  <a:srgbClr val="595959"/>
                </a:solidFill>
                <a:latin typeface="ArialMT"/>
              </a:rPr>
              <a:t>étudiant·e</a:t>
            </a:r>
            <a:r>
              <a:rPr lang="fr-FR" sz="2000" b="0" i="0" u="none" strike="noStrike" baseline="0" dirty="0">
                <a:solidFill>
                  <a:srgbClr val="595959"/>
                </a:solidFill>
                <a:latin typeface="ArialMT"/>
              </a:rPr>
              <a:t> en première année de Master en traduction / histoire, ...</a:t>
            </a:r>
          </a:p>
          <a:p>
            <a:pPr algn="l"/>
            <a:r>
              <a:rPr lang="fr-FR" sz="2000" b="0" i="0" u="none" strike="noStrike" baseline="0" dirty="0">
                <a:solidFill>
                  <a:srgbClr val="595959"/>
                </a:solidFill>
                <a:latin typeface="ArialMT"/>
              </a:rPr>
              <a:t>J’apprends le français depuis mes … ans. Je parle également anglais, … .</a:t>
            </a:r>
          </a:p>
          <a:p>
            <a:pPr algn="l"/>
            <a:r>
              <a:rPr lang="fr-FR" sz="2000" b="0" i="0" u="none" strike="noStrike" baseline="0" dirty="0">
                <a:solidFill>
                  <a:srgbClr val="595959"/>
                </a:solidFill>
                <a:latin typeface="ArialMT"/>
              </a:rPr>
              <a:t>J’ai choisi ce cours parce-que je … .</a:t>
            </a:r>
          </a:p>
          <a:p>
            <a:pPr algn="l"/>
            <a:r>
              <a:rPr lang="fr-FR" sz="2000" b="0" i="0" u="none" strike="noStrike" baseline="0" dirty="0">
                <a:solidFill>
                  <a:srgbClr val="595959"/>
                </a:solidFill>
                <a:latin typeface="ArialMT"/>
              </a:rPr>
              <a:t>Je suis déjà allé/e en France, au Canada, … .</a:t>
            </a:r>
          </a:p>
          <a:p>
            <a:pPr algn="l"/>
            <a:r>
              <a:rPr lang="fr-FR" sz="2000" b="0" i="0" u="none" strike="noStrike" baseline="0" dirty="0">
                <a:solidFill>
                  <a:srgbClr val="595959"/>
                </a:solidFill>
                <a:latin typeface="ArialMT"/>
              </a:rPr>
              <a:t>Je m’intéresse à la musique, aux sports, … </a:t>
            </a:r>
            <a:r>
              <a:rPr lang="fr-FR" sz="1800" b="0" i="0" u="none" strike="noStrike" baseline="0" dirty="0">
                <a:solidFill>
                  <a:srgbClr val="595959"/>
                </a:solidFill>
                <a:latin typeface="ArialMT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68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5CF22-E0CD-460D-B002-66FD9E18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Vos attentes. Qu’est-ce que vous attendez de ce cours?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B89384-59FF-44AD-B77B-9D8ACBA9B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FR" dirty="0"/>
              <a:t>Écrivez sur une pense-bête…</a:t>
            </a:r>
            <a:endParaRPr lang="cs-CZ" dirty="0"/>
          </a:p>
        </p:txBody>
      </p:sp>
      <p:pic>
        <p:nvPicPr>
          <p:cNvPr id="4" name="Google Shape;71;p15">
            <a:extLst>
              <a:ext uri="{FF2B5EF4-FFF2-40B4-BE49-F238E27FC236}">
                <a16:creationId xmlns:a16="http://schemas.microsoft.com/office/drawing/2014/main" id="{C423888A-B82C-4AA6-971A-7D3E2FC1B6F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81225" y="2111425"/>
            <a:ext cx="4781550" cy="245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42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0B050"/>
                </a:solidFill>
              </a:rPr>
              <a:t>L’échelle affective : montrez votre position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●</a:t>
            </a:r>
            <a:r>
              <a:rPr lang="fr-FR" dirty="0">
                <a:solidFill>
                  <a:schemeClr val="dk1"/>
                </a:solidFill>
              </a:rPr>
              <a:t>Stromae (il est belge)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/>
              <a:t>●</a:t>
            </a:r>
            <a:r>
              <a:rPr lang="fr-FR" dirty="0">
                <a:solidFill>
                  <a:schemeClr val="dk1"/>
                </a:solidFill>
              </a:rPr>
              <a:t>Edith Piaf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●</a:t>
            </a:r>
            <a:r>
              <a:rPr lang="en" dirty="0">
                <a:solidFill>
                  <a:schemeClr val="tx1"/>
                </a:solidFill>
              </a:rPr>
              <a:t>Les frômages et le vin français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●</a:t>
            </a:r>
            <a:r>
              <a:rPr lang="en" dirty="0">
                <a:solidFill>
                  <a:schemeClr val="tx1"/>
                </a:solidFill>
              </a:rPr>
              <a:t>Amélie Poulain</a:t>
            </a:r>
            <a:endParaRPr lang="fr-FR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●</a:t>
            </a:r>
            <a:r>
              <a:rPr lang="en" dirty="0">
                <a:solidFill>
                  <a:schemeClr val="dk1"/>
                </a:solidFill>
              </a:rPr>
              <a:t>La relation avec la langue française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●</a:t>
            </a:r>
            <a:r>
              <a:rPr lang="en" dirty="0">
                <a:solidFill>
                  <a:schemeClr val="dk1"/>
                </a:solidFill>
              </a:rPr>
              <a:t>La relation avec la grammaire française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●</a:t>
            </a:r>
            <a:r>
              <a:rPr lang="en" dirty="0">
                <a:solidFill>
                  <a:schemeClr val="dk1"/>
                </a:solidFill>
              </a:rPr>
              <a:t>La motivation pour apprendre la langue française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●</a:t>
            </a:r>
            <a:r>
              <a:rPr lang="en" dirty="0">
                <a:solidFill>
                  <a:schemeClr val="dk1"/>
                </a:solidFill>
              </a:rPr>
              <a:t>La peur de parler en français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●</a:t>
            </a:r>
            <a:r>
              <a:rPr lang="en" dirty="0">
                <a:solidFill>
                  <a:schemeClr val="dk1"/>
                </a:solidFill>
              </a:rPr>
              <a:t>L’envie de partir dans un pays francophone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●</a:t>
            </a:r>
            <a:r>
              <a:rPr lang="en" dirty="0">
                <a:solidFill>
                  <a:schemeClr val="dk1"/>
                </a:solidFill>
              </a:rPr>
              <a:t>…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475" y="1017726"/>
            <a:ext cx="3094151" cy="3306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0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A753C-7D44-4EAA-86C9-EBB33268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854965"/>
          </a:xfrm>
        </p:spPr>
        <p:txBody>
          <a:bodyPr>
            <a:normAutofit fontScale="90000"/>
          </a:bodyPr>
          <a:lstStyle/>
          <a:p>
            <a:r>
              <a:rPr lang="fr-FR" dirty="0"/>
              <a:t>Vos motivations et vos résolutions pour le français pendant ce semestre :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65780-7921-4000-A045-1EF36ABC6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21176"/>
            <a:ext cx="8520600" cy="3277299"/>
          </a:xfrm>
        </p:spPr>
        <p:txBody>
          <a:bodyPr/>
          <a:lstStyle/>
          <a:p>
            <a:pPr marL="114300" indent="0">
              <a:buNone/>
            </a:pPr>
            <a:r>
              <a:rPr lang="fr-FR" dirty="0"/>
              <a:t>Parlez en binôme ou en petits groupes:</a:t>
            </a:r>
          </a:p>
          <a:p>
            <a:pPr marL="114300" indent="0">
              <a:buNone/>
            </a:pPr>
            <a:r>
              <a:rPr lang="fr-FR" dirty="0"/>
              <a:t>Etes-vous motivés pour l’apprentissage du français ce semestre ?</a:t>
            </a:r>
          </a:p>
          <a:p>
            <a:pPr marL="114300" indent="0">
              <a:buNone/>
            </a:pPr>
            <a:r>
              <a:rPr lang="fr-FR" dirty="0"/>
              <a:t>Pourquoi est-il utile d’apprendre le français ?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La </a:t>
            </a:r>
            <a:r>
              <a:rPr lang="cs-CZ" dirty="0" err="1"/>
              <a:t>francophonie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importante</a:t>
            </a:r>
            <a:r>
              <a:rPr lang="cs-CZ" dirty="0"/>
              <a:t> :</a:t>
            </a:r>
          </a:p>
          <a:p>
            <a:pPr marL="114300" indent="0">
              <a:buNone/>
            </a:pPr>
            <a:r>
              <a:rPr lang="fr-FR" dirty="0">
                <a:hlinkClick r:id="rId2"/>
              </a:rPr>
              <a:t>https://www.youtube.com/watch?v=X5h7yq6ZHWw</a:t>
            </a:r>
            <a:r>
              <a:rPr lang="cs-CZ" dirty="0"/>
              <a:t> </a:t>
            </a:r>
          </a:p>
          <a:p>
            <a:pPr marL="114300" indent="0">
              <a:buNone/>
            </a:pPr>
            <a:r>
              <a:rPr lang="fr-FR" dirty="0">
                <a:hlinkClick r:id="rId3"/>
              </a:rPr>
              <a:t>https://www.youtube.com/watch?v=PmdmKyjYJBs</a:t>
            </a:r>
            <a:r>
              <a:rPr lang="cs-CZ" dirty="0"/>
              <a:t> </a:t>
            </a:r>
          </a:p>
          <a:p>
            <a:pPr marL="114300" indent="0">
              <a:buNone/>
            </a:pPr>
            <a:r>
              <a:rPr lang="cs-CZ" dirty="0" err="1"/>
              <a:t>Un</a:t>
            </a:r>
            <a:r>
              <a:rPr lang="cs-CZ" dirty="0"/>
              <a:t> polyglot </a:t>
            </a:r>
            <a:r>
              <a:rPr lang="cs-CZ" dirty="0" err="1"/>
              <a:t>sommeille</a:t>
            </a:r>
            <a:r>
              <a:rPr lang="cs-CZ" dirty="0"/>
              <a:t> en vous :</a:t>
            </a:r>
          </a:p>
          <a:p>
            <a:pPr marL="114300" indent="0">
              <a:buNone/>
            </a:pPr>
            <a:r>
              <a:rPr lang="fr-FR" dirty="0">
                <a:hlinkClick r:id="rId4"/>
              </a:rPr>
              <a:t>https://www.youtube.com/watch?v=vdImQveEI0c&amp;t=77s</a:t>
            </a:r>
            <a:r>
              <a:rPr lang="cs-CZ" dirty="0"/>
              <a:t> </a:t>
            </a:r>
            <a:endParaRPr lang="fr-FR" dirty="0"/>
          </a:p>
          <a:p>
            <a:pPr marL="114300" indent="0">
              <a:buNone/>
            </a:pPr>
            <a:r>
              <a:rPr lang="fr-FR" dirty="0"/>
              <a:t>Pourquoi partir étudier en France :</a:t>
            </a:r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68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2" b="1" dirty="0"/>
              <a:t>Les points communs: la semaine prochaine</a:t>
            </a:r>
            <a:endParaRPr sz="3022" b="1"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En groupe,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parlez de vos passe-temps préférés, de vos passions.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Essayez de trouver le plus de points communs avec votre collègue.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Ecrivez-les. </a:t>
            </a:r>
            <a:endParaRPr lang="cs-CZ"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dirty="0" err="1">
                <a:solidFill>
                  <a:schemeClr val="dk1"/>
                </a:solidFill>
              </a:rPr>
              <a:t>Evitez</a:t>
            </a:r>
            <a:r>
              <a:rPr lang="cs-CZ" sz="2000" dirty="0">
                <a:solidFill>
                  <a:schemeClr val="dk1"/>
                </a:solidFill>
              </a:rPr>
              <a:t> les </a:t>
            </a:r>
            <a:r>
              <a:rPr lang="cs-CZ" sz="2000" dirty="0" err="1">
                <a:solidFill>
                  <a:schemeClr val="dk1"/>
                </a:solidFill>
              </a:rPr>
              <a:t>termes</a:t>
            </a:r>
            <a:r>
              <a:rPr lang="cs-CZ" sz="2000" dirty="0">
                <a:solidFill>
                  <a:schemeClr val="dk1"/>
                </a:solidFill>
              </a:rPr>
              <a:t> trop </a:t>
            </a:r>
            <a:r>
              <a:rPr lang="cs-CZ" sz="2000" dirty="0" err="1">
                <a:solidFill>
                  <a:schemeClr val="dk1"/>
                </a:solidFill>
              </a:rPr>
              <a:t>généraux</a:t>
            </a:r>
            <a:r>
              <a:rPr lang="cs-CZ" sz="2000" dirty="0">
                <a:solidFill>
                  <a:schemeClr val="dk1"/>
                </a:solidFill>
              </a:rPr>
              <a:t> : </a:t>
            </a:r>
            <a:r>
              <a:rPr lang="cs-CZ" sz="2000" dirty="0" err="1">
                <a:solidFill>
                  <a:schemeClr val="dk1"/>
                </a:solidFill>
              </a:rPr>
              <a:t>musique</a:t>
            </a:r>
            <a:r>
              <a:rPr lang="cs-CZ" sz="2000" dirty="0">
                <a:solidFill>
                  <a:schemeClr val="dk1"/>
                </a:solidFill>
              </a:rPr>
              <a:t>, sport </a:t>
            </a:r>
            <a:r>
              <a:rPr lang="cs-CZ" sz="2000" dirty="0" err="1">
                <a:solidFill>
                  <a:schemeClr val="dk1"/>
                </a:solidFill>
              </a:rPr>
              <a:t>etc</a:t>
            </a:r>
            <a:r>
              <a:rPr lang="cs-CZ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850" y="2571750"/>
            <a:ext cx="2457450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5C003-2C3E-48D4-B49C-B64422A5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B050"/>
                </a:solidFill>
              </a:rPr>
              <a:t>     Avez-vous des questions qui concerne ce cours ?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A2C9A5-0500-44FB-B9AA-DA198D670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700098" cy="3416400"/>
          </a:xfrm>
        </p:spPr>
        <p:txBody>
          <a:bodyPr/>
          <a:lstStyle/>
          <a:p>
            <a:pPr marL="114300" indent="0">
              <a:buNone/>
            </a:pPr>
            <a:r>
              <a:rPr lang="fr-FR" dirty="0">
                <a:solidFill>
                  <a:srgbClr val="00B050"/>
                </a:solidFill>
              </a:rPr>
              <a:t>     Ecrivez les questions sur une pense –bête </a:t>
            </a:r>
            <a:r>
              <a:rPr lang="cs-CZ" dirty="0">
                <a:solidFill>
                  <a:srgbClr val="00B050"/>
                </a:solidFill>
              </a:rPr>
              <a:t>ou </a:t>
            </a:r>
            <a:r>
              <a:rPr lang="cs-CZ" dirty="0" err="1">
                <a:solidFill>
                  <a:srgbClr val="00B050"/>
                </a:solidFill>
              </a:rPr>
              <a:t>posez</a:t>
            </a:r>
            <a:r>
              <a:rPr lang="cs-CZ" dirty="0">
                <a:solidFill>
                  <a:srgbClr val="00B050"/>
                </a:solidFill>
              </a:rPr>
              <a:t> la </a:t>
            </a:r>
            <a:r>
              <a:rPr lang="cs-CZ" dirty="0" err="1">
                <a:solidFill>
                  <a:srgbClr val="00B050"/>
                </a:solidFill>
              </a:rPr>
              <a:t>question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fr-FR" dirty="0">
                <a:solidFill>
                  <a:srgbClr val="00B050"/>
                </a:solidFill>
              </a:rPr>
              <a:t>à l’oral.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80555A-4997-4225-9C0E-3EC6912D9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340" y="1787384"/>
            <a:ext cx="3236082" cy="26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968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1230</Words>
  <Application>Microsoft Office PowerPoint</Application>
  <PresentationFormat>Předvádění na obrazovce (16:9)</PresentationFormat>
  <Paragraphs>141</Paragraphs>
  <Slides>21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ArialMT</vt:lpstr>
      <vt:lpstr>Roboto-Regular</vt:lpstr>
      <vt:lpstr>Arial</vt:lpstr>
      <vt:lpstr>Calibri</vt:lpstr>
      <vt:lpstr>Open Sans</vt:lpstr>
      <vt:lpstr>Trebuchet MS</vt:lpstr>
      <vt:lpstr>Simple Light</vt:lpstr>
      <vt:lpstr>    </vt:lpstr>
      <vt:lpstr>Mgr. Eliška Dudešková: votre professeur de français</vt:lpstr>
      <vt:lpstr>Activité brise-glace</vt:lpstr>
      <vt:lpstr>A vous ! Présentez-vous à votre collègue :</vt:lpstr>
      <vt:lpstr>Vos attentes. Qu’est-ce que vous attendez de ce cours?</vt:lpstr>
      <vt:lpstr>L’échelle affective : montrez votre position</vt:lpstr>
      <vt:lpstr>Vos motivations et vos résolutions pour le français pendant ce semestre :</vt:lpstr>
      <vt:lpstr>Les points communs: la semaine prochaine</vt:lpstr>
      <vt:lpstr>     Avez-vous des questions qui concerne ce cours ?</vt:lpstr>
      <vt:lpstr> </vt:lpstr>
      <vt:lpstr>Les conditions de l’obtention des crédits (voir IO)</vt:lpstr>
      <vt:lpstr>Thèmes du semestre</vt:lpstr>
      <vt:lpstr>Nos objectifs</vt:lpstr>
      <vt:lpstr>Prezentace aplikace PowerPoint</vt:lpstr>
      <vt:lpstr>Niveau B1: Utilisateur indépendant de la langue</vt:lpstr>
      <vt:lpstr>Grammaire niveau B1: Ce que vous devez ABSOLUMENT connaître: https://communfrancais.com/2020/02/28/test-de-grammaire-delf-b1/#comment-13074 </vt:lpstr>
      <vt:lpstr>Grammaire B1: Ce que vous devez connaître (sans nécessairement savoir maîtriser parfaitement) </vt:lpstr>
      <vt:lpstr>Grammaire niveau B2</vt:lpstr>
      <vt:lpstr>Le matériel à étudier</vt:lpstr>
      <vt:lpstr>Présentation mp3, épreuve 1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PdF:JVk061 Francouzština pro pedagogy B</dc:title>
  <dc:creator>Eliška</dc:creator>
  <cp:lastModifiedBy>Eliška</cp:lastModifiedBy>
  <cp:revision>11</cp:revision>
  <dcterms:modified xsi:type="dcterms:W3CDTF">2022-02-17T06:44:49Z</dcterms:modified>
</cp:coreProperties>
</file>