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3"/>
  </p:normalViewPr>
  <p:slideViewPr>
    <p:cSldViewPr snapToGrid="0" snapToObjects="1">
      <p:cViewPr varScale="1">
        <p:scale>
          <a:sx n="82" d="100"/>
          <a:sy n="82" d="100"/>
        </p:scale>
        <p:origin x="14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a:p>
        </p:txBody>
      </p:sp>
      <p:sp>
        <p:nvSpPr>
          <p:cNvPr id="174" name="Shape 1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Nadpis a podnadpis">
    <p:bg>
      <p:bgPr>
        <a:solidFill>
          <a:srgbClr val="222222"/>
        </a:solidFill>
        <a:effectLst/>
      </p:bgPr>
    </p:bg>
    <p:spTree>
      <p:nvGrpSpPr>
        <p:cNvPr id="1" name=""/>
        <p:cNvGrpSpPr/>
        <p:nvPr/>
      </p:nvGrpSpPr>
      <p:grpSpPr>
        <a:xfrm>
          <a:off x="0" y="0"/>
          <a:ext cx="0" cy="0"/>
          <a:chOff x="0" y="0"/>
          <a:chExt cx="0" cy="0"/>
        </a:xfrm>
      </p:grpSpPr>
      <p:sp>
        <p:nvSpPr>
          <p:cNvPr id="12" name="Čiara"/>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3" name="Text názvu"/>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Text názvu</a:t>
            </a:r>
          </a:p>
        </p:txBody>
      </p:sp>
      <p:sp>
        <p:nvSpPr>
          <p:cNvPr id="14" name="Text úrovne 1…"/>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Text úrovne 1</a:t>
            </a:r>
          </a:p>
          <a:p>
            <a:pPr lvl="1"/>
            <a:r>
              <a:t>Text úrovne 2</a:t>
            </a:r>
          </a:p>
          <a:p>
            <a:pPr lvl="2"/>
            <a:r>
              <a:t>Text úrovne 3</a:t>
            </a:r>
          </a:p>
          <a:p>
            <a:pPr lvl="3"/>
            <a:r>
              <a:t>Text úrovne 4</a:t>
            </a:r>
          </a:p>
          <a:p>
            <a:pPr lvl="4"/>
            <a:r>
              <a:t>Text úrovne 5</a:t>
            </a:r>
          </a:p>
        </p:txBody>
      </p:sp>
      <p:sp>
        <p:nvSpPr>
          <p:cNvPr id="15" name="Číslo snímky"/>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Odrážky">
    <p:bg>
      <p:bgPr>
        <a:solidFill>
          <a:srgbClr val="222222"/>
        </a:solidFill>
        <a:effectLst/>
      </p:bgPr>
    </p:bg>
    <p:spTree>
      <p:nvGrpSpPr>
        <p:cNvPr id="1" name=""/>
        <p:cNvGrpSpPr/>
        <p:nvPr/>
      </p:nvGrpSpPr>
      <p:grpSpPr>
        <a:xfrm>
          <a:off x="0" y="0"/>
          <a:ext cx="0" cy="0"/>
          <a:chOff x="0" y="0"/>
          <a:chExt cx="0" cy="0"/>
        </a:xfrm>
      </p:grpSpPr>
      <p:sp>
        <p:nvSpPr>
          <p:cNvPr id="102"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03" name="Text úrovne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Text úrovne 1</a:t>
            </a:r>
          </a:p>
          <a:p>
            <a:pPr lvl="1"/>
            <a:r>
              <a:t>Text úrovne 2</a:t>
            </a:r>
          </a:p>
          <a:p>
            <a:pPr lvl="2"/>
            <a:r>
              <a:t>Text úrovne 3</a:t>
            </a:r>
          </a:p>
          <a:p>
            <a:pPr lvl="3"/>
            <a:r>
              <a:t>Text úrovne 4</a:t>
            </a:r>
          </a:p>
          <a:p>
            <a:pPr lvl="4"/>
            <a:r>
              <a:t>Text úrovne 5</a:t>
            </a:r>
          </a:p>
        </p:txBody>
      </p:sp>
      <p:sp>
        <p:nvSpPr>
          <p:cNvPr id="104"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Fotka – 3 na výšku">
    <p:bg>
      <p:bgPr>
        <a:solidFill>
          <a:srgbClr val="222222"/>
        </a:solidFill>
        <a:effectLst/>
      </p:bgPr>
    </p:bg>
    <p:spTree>
      <p:nvGrpSpPr>
        <p:cNvPr id="1" name=""/>
        <p:cNvGrpSpPr/>
        <p:nvPr/>
      </p:nvGrpSpPr>
      <p:grpSpPr>
        <a:xfrm>
          <a:off x="0" y="0"/>
          <a:ext cx="0" cy="0"/>
          <a:chOff x="0" y="0"/>
          <a:chExt cx="0" cy="0"/>
        </a:xfrm>
      </p:grpSpPr>
      <p:sp>
        <p:nvSpPr>
          <p:cNvPr id="111" name="Obrázok"/>
          <p:cNvSpPr>
            <a:spLocks noGrp="1"/>
          </p:cNvSpPr>
          <p:nvPr>
            <p:ph type="pic" sz="half" idx="13"/>
          </p:nvPr>
        </p:nvSpPr>
        <p:spPr>
          <a:xfrm>
            <a:off x="6503154" y="0"/>
            <a:ext cx="6502401" cy="4864100"/>
          </a:xfrm>
          <a:prstGeom prst="rect">
            <a:avLst/>
          </a:prstGeom>
        </p:spPr>
        <p:txBody>
          <a:bodyPr lIns="91439" tIns="45719" rIns="91439" bIns="45719">
            <a:noAutofit/>
          </a:bodyPr>
          <a:lstStyle/>
          <a:p>
            <a:endParaRPr/>
          </a:p>
        </p:txBody>
      </p:sp>
      <p:sp>
        <p:nvSpPr>
          <p:cNvPr id="112" name="Obrázok"/>
          <p:cNvSpPr>
            <a:spLocks noGrp="1"/>
          </p:cNvSpPr>
          <p:nvPr>
            <p:ph type="pic" sz="half" idx="14"/>
          </p:nvPr>
        </p:nvSpPr>
        <p:spPr>
          <a:xfrm>
            <a:off x="6502400" y="4902200"/>
            <a:ext cx="6502400" cy="4864100"/>
          </a:xfrm>
          <a:prstGeom prst="rect">
            <a:avLst/>
          </a:prstGeom>
        </p:spPr>
        <p:txBody>
          <a:bodyPr lIns="91439" tIns="45719" rIns="91439" bIns="45719">
            <a:noAutofit/>
          </a:bodyPr>
          <a:lstStyle/>
          <a:p>
            <a:endParaRPr/>
          </a:p>
        </p:txBody>
      </p:sp>
      <p:sp>
        <p:nvSpPr>
          <p:cNvPr id="113" name="Obrázok"/>
          <p:cNvSpPr>
            <a:spLocks noGrp="1"/>
          </p:cNvSpPr>
          <p:nvPr>
            <p:ph type="pic" idx="15"/>
          </p:nvPr>
        </p:nvSpPr>
        <p:spPr>
          <a:xfrm>
            <a:off x="0" y="0"/>
            <a:ext cx="6468534" cy="9753600"/>
          </a:xfrm>
          <a:prstGeom prst="rect">
            <a:avLst/>
          </a:prstGeom>
        </p:spPr>
        <p:txBody>
          <a:bodyPr lIns="91439" tIns="45719" rIns="91439" bIns="45719">
            <a:noAutofit/>
          </a:bodyPr>
          <a:lstStyle/>
          <a:p>
            <a:endParaRPr/>
          </a:p>
        </p:txBody>
      </p:sp>
      <p:sp>
        <p:nvSpPr>
          <p:cNvPr id="114"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át">
    <p:bg>
      <p:bgPr>
        <a:solidFill>
          <a:srgbClr val="222222"/>
        </a:solidFill>
        <a:effectLst/>
      </p:bgPr>
    </p:bg>
    <p:spTree>
      <p:nvGrpSpPr>
        <p:cNvPr id="1" name=""/>
        <p:cNvGrpSpPr/>
        <p:nvPr/>
      </p:nvGrpSpPr>
      <p:grpSpPr>
        <a:xfrm>
          <a:off x="0" y="0"/>
          <a:ext cx="0" cy="0"/>
          <a:chOff x="0" y="0"/>
          <a:chExt cx="0" cy="0"/>
        </a:xfrm>
      </p:grpSpPr>
      <p:sp>
        <p:nvSpPr>
          <p:cNvPr id="121" name="Bublina"/>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122" name="Sem zadajte citáciu."/>
          <p:cNvSpPr txBox="1">
            <a:spLocks noGrp="1"/>
          </p:cNvSpPr>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Sem zadajte citáciu.</a:t>
            </a:r>
          </a:p>
        </p:txBody>
      </p:sp>
      <p:sp>
        <p:nvSpPr>
          <p:cNvPr id="123" name="Janko Hraško"/>
          <p:cNvSpPr txBox="1">
            <a:spLocks noGrp="1"/>
          </p:cNvSpPr>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r>
              <a:t>Janko Hraško</a:t>
            </a:r>
          </a:p>
        </p:txBody>
      </p:sp>
      <p:sp>
        <p:nvSpPr>
          <p:cNvPr id="124" name="Text"/>
          <p:cNvSpPr txBox="1">
            <a:spLocks noGrp="1"/>
          </p:cNvSpPr>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25"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Alternatívna citácia">
    <p:bg>
      <p:bgPr>
        <a:solidFill>
          <a:schemeClr val="accent1"/>
        </a:solidFill>
        <a:effectLst/>
      </p:bgPr>
    </p:bg>
    <p:spTree>
      <p:nvGrpSpPr>
        <p:cNvPr id="1" name=""/>
        <p:cNvGrpSpPr/>
        <p:nvPr/>
      </p:nvGrpSpPr>
      <p:grpSpPr>
        <a:xfrm>
          <a:off x="0" y="0"/>
          <a:ext cx="0" cy="0"/>
          <a:chOff x="0" y="0"/>
          <a:chExt cx="0" cy="0"/>
        </a:xfrm>
      </p:grpSpPr>
      <p:sp>
        <p:nvSpPr>
          <p:cNvPr id="132" name="Sem zadajte citáciu."/>
          <p:cNvSpPr txBox="1">
            <a:spLocks noGrp="1"/>
          </p:cNvSpPr>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Sem zadajte citáciu.</a:t>
            </a:r>
          </a:p>
        </p:txBody>
      </p:sp>
      <p:sp>
        <p:nvSpPr>
          <p:cNvPr id="133" name="Obrázok"/>
          <p:cNvSpPr>
            <a:spLocks noGrp="1"/>
          </p:cNvSpPr>
          <p:nvPr>
            <p:ph type="pic" idx="14"/>
          </p:nvPr>
        </p:nvSpPr>
        <p:spPr>
          <a:xfrm>
            <a:off x="0" y="0"/>
            <a:ext cx="5486400" cy="9753600"/>
          </a:xfrm>
          <a:prstGeom prst="rect">
            <a:avLst/>
          </a:prstGeom>
        </p:spPr>
        <p:txBody>
          <a:bodyPr lIns="91439" tIns="45719" rIns="91439" bIns="45719">
            <a:noAutofit/>
          </a:bodyPr>
          <a:lstStyle/>
          <a:p>
            <a:endParaRPr/>
          </a:p>
        </p:txBody>
      </p:sp>
      <p:sp>
        <p:nvSpPr>
          <p:cNvPr id="134" name="Janko Hraško"/>
          <p:cNvSpPr txBox="1">
            <a:spLocks noGrp="1"/>
          </p:cNvSpPr>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r>
              <a:t>Janko Hraško</a:t>
            </a:r>
          </a:p>
        </p:txBody>
      </p:sp>
      <p:sp>
        <p:nvSpPr>
          <p:cNvPr id="135"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Fotka">
    <p:bg>
      <p:bgPr>
        <a:solidFill>
          <a:srgbClr val="222222"/>
        </a:solidFill>
        <a:effectLst/>
      </p:bgPr>
    </p:bg>
    <p:spTree>
      <p:nvGrpSpPr>
        <p:cNvPr id="1" name=""/>
        <p:cNvGrpSpPr/>
        <p:nvPr/>
      </p:nvGrpSpPr>
      <p:grpSpPr>
        <a:xfrm>
          <a:off x="0" y="0"/>
          <a:ext cx="0" cy="0"/>
          <a:chOff x="0" y="0"/>
          <a:chExt cx="0" cy="0"/>
        </a:xfrm>
      </p:grpSpPr>
      <p:sp>
        <p:nvSpPr>
          <p:cNvPr id="142" name="Obrázok"/>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43"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Čistý">
    <p:bg>
      <p:bgPr>
        <a:solidFill>
          <a:srgbClr val="222222"/>
        </a:solidFill>
        <a:effectLst/>
      </p:bgPr>
    </p:bg>
    <p:spTree>
      <p:nvGrpSpPr>
        <p:cNvPr id="1" name=""/>
        <p:cNvGrpSpPr/>
        <p:nvPr/>
      </p:nvGrpSpPr>
      <p:grpSpPr>
        <a:xfrm>
          <a:off x="0" y="0"/>
          <a:ext cx="0" cy="0"/>
          <a:chOff x="0" y="0"/>
          <a:chExt cx="0" cy="0"/>
        </a:xfrm>
      </p:grpSpPr>
      <p:sp>
        <p:nvSpPr>
          <p:cNvPr id="150"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Prázdne alternatívne">
    <p:spTree>
      <p:nvGrpSpPr>
        <p:cNvPr id="1" name=""/>
        <p:cNvGrpSpPr/>
        <p:nvPr/>
      </p:nvGrpSpPr>
      <p:grpSpPr>
        <a:xfrm>
          <a:off x="0" y="0"/>
          <a:ext cx="0" cy="0"/>
          <a:chOff x="0" y="0"/>
          <a:chExt cx="0" cy="0"/>
        </a:xfrm>
      </p:grpSpPr>
      <p:sp>
        <p:nvSpPr>
          <p:cNvPr id="157"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Nadpis a odrážky">
    <p:bg>
      <p:bgPr>
        <a:solidFill>
          <a:srgbClr val="222222"/>
        </a:solidFill>
        <a:effectLst/>
      </p:bgPr>
    </p:bg>
    <p:spTree>
      <p:nvGrpSpPr>
        <p:cNvPr id="1" name=""/>
        <p:cNvGrpSpPr/>
        <p:nvPr/>
      </p:nvGrpSpPr>
      <p:grpSpPr>
        <a:xfrm>
          <a:off x="0" y="0"/>
          <a:ext cx="0" cy="0"/>
          <a:chOff x="0" y="0"/>
          <a:chExt cx="0" cy="0"/>
        </a:xfrm>
      </p:grpSpPr>
      <p:sp>
        <p:nvSpPr>
          <p:cNvPr id="164"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65" name="Text názvu"/>
          <p:cNvSpPr txBox="1">
            <a:spLocks noGrp="1"/>
          </p:cNvSpPr>
          <p:nvPr>
            <p:ph type="title"/>
          </p:nvPr>
        </p:nvSpPr>
        <p:spPr>
          <a:prstGeom prst="rect">
            <a:avLst/>
          </a:prstGeom>
        </p:spPr>
        <p:txBody>
          <a:bodyPr/>
          <a:lstStyle/>
          <a:p>
            <a:r>
              <a:t>Text názvu</a:t>
            </a:r>
          </a:p>
        </p:txBody>
      </p:sp>
      <p:sp>
        <p:nvSpPr>
          <p:cNvPr id="166" name="Text úrovne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Text úrovne 1</a:t>
            </a:r>
          </a:p>
          <a:p>
            <a:pPr lvl="1"/>
            <a:r>
              <a:t>Text úrovne 2</a:t>
            </a:r>
          </a:p>
          <a:p>
            <a:pPr lvl="2"/>
            <a:r>
              <a:t>Text úrovne 3</a:t>
            </a:r>
          </a:p>
          <a:p>
            <a:pPr lvl="3"/>
            <a:r>
              <a:t>Text úrovne 4</a:t>
            </a:r>
          </a:p>
          <a:p>
            <a:pPr lvl="4"/>
            <a:r>
              <a:t>Text úrovne 5</a:t>
            </a:r>
          </a:p>
        </p:txBody>
      </p:sp>
      <p:sp>
        <p:nvSpPr>
          <p:cNvPr id="167"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otka – na šírku">
    <p:bg>
      <p:bgPr>
        <a:solidFill>
          <a:srgbClr val="222222"/>
        </a:solidFill>
        <a:effectLst/>
      </p:bgPr>
    </p:bg>
    <p:spTree>
      <p:nvGrpSpPr>
        <p:cNvPr id="1" name=""/>
        <p:cNvGrpSpPr/>
        <p:nvPr/>
      </p:nvGrpSpPr>
      <p:grpSpPr>
        <a:xfrm>
          <a:off x="0" y="0"/>
          <a:ext cx="0" cy="0"/>
          <a:chOff x="0" y="0"/>
          <a:chExt cx="0" cy="0"/>
        </a:xfrm>
      </p:grpSpPr>
      <p:sp>
        <p:nvSpPr>
          <p:cNvPr id="22" name="Obrázok"/>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3" name="Čiara"/>
          <p:cNvSpPr>
            <a:spLocks noGrp="1"/>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4" name="Text názvu"/>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Text názvu</a:t>
            </a:r>
          </a:p>
        </p:txBody>
      </p:sp>
      <p:sp>
        <p:nvSpPr>
          <p:cNvPr id="25" name="Text úrovne 1…"/>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Text úrovne 1</a:t>
            </a:r>
          </a:p>
          <a:p>
            <a:pPr lvl="1"/>
            <a:r>
              <a:t>Text úrovne 2</a:t>
            </a:r>
          </a:p>
          <a:p>
            <a:pPr lvl="2"/>
            <a:r>
              <a:t>Text úrovne 3</a:t>
            </a:r>
          </a:p>
          <a:p>
            <a:pPr lvl="3"/>
            <a:r>
              <a:t>Text úrovne 4</a:t>
            </a:r>
          </a:p>
          <a:p>
            <a:pPr lvl="4"/>
            <a:r>
              <a:t>Text úrovne 5</a:t>
            </a:r>
          </a:p>
        </p:txBody>
      </p:sp>
      <p:sp>
        <p:nvSpPr>
          <p:cNvPr id="26" name="Číslo snímky"/>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Názov a alt. podnadpis">
    <p:spTree>
      <p:nvGrpSpPr>
        <p:cNvPr id="1" name=""/>
        <p:cNvGrpSpPr/>
        <p:nvPr/>
      </p:nvGrpSpPr>
      <p:grpSpPr>
        <a:xfrm>
          <a:off x="0" y="0"/>
          <a:ext cx="0" cy="0"/>
          <a:chOff x="0" y="0"/>
          <a:chExt cx="0" cy="0"/>
        </a:xfrm>
      </p:grpSpPr>
      <p:sp>
        <p:nvSpPr>
          <p:cNvPr id="33" name="Čiara"/>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4" name="Text názvu"/>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Text názvu</a:t>
            </a:r>
          </a:p>
        </p:txBody>
      </p:sp>
      <p:sp>
        <p:nvSpPr>
          <p:cNvPr id="35" name="Text úrovne 1…"/>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Text úrovne 1</a:t>
            </a:r>
          </a:p>
          <a:p>
            <a:pPr lvl="1"/>
            <a:r>
              <a:t>Text úrovne 2</a:t>
            </a:r>
          </a:p>
          <a:p>
            <a:pPr lvl="2"/>
            <a:r>
              <a:t>Text úrovne 3</a:t>
            </a:r>
          </a:p>
          <a:p>
            <a:pPr lvl="3"/>
            <a:r>
              <a:t>Text úrovne 4</a:t>
            </a:r>
          </a:p>
          <a:p>
            <a:pPr lvl="4"/>
            <a:r>
              <a:t>Text úrovne 5</a:t>
            </a:r>
          </a:p>
        </p:txBody>
      </p:sp>
      <p:sp>
        <p:nvSpPr>
          <p:cNvPr id="36" name="Číslo snímky"/>
          <p:cNvSpPr txBox="1">
            <a:spLocks noGrp="1"/>
          </p:cNvSpPr>
          <p:nvPr>
            <p:ph type="sldNum" sz="quarter" idx="2"/>
          </p:nvPr>
        </p:nvSpPr>
        <p:spPr>
          <a:xfrm>
            <a:off x="12161859" y="4191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Názov – stred">
    <p:bg>
      <p:bgPr>
        <a:solidFill>
          <a:srgbClr val="222222"/>
        </a:solidFill>
        <a:effectLst/>
      </p:bgPr>
    </p:bg>
    <p:spTree>
      <p:nvGrpSpPr>
        <p:cNvPr id="1" name=""/>
        <p:cNvGrpSpPr/>
        <p:nvPr/>
      </p:nvGrpSpPr>
      <p:grpSpPr>
        <a:xfrm>
          <a:off x="0" y="0"/>
          <a:ext cx="0" cy="0"/>
          <a:chOff x="0" y="0"/>
          <a:chExt cx="0" cy="0"/>
        </a:xfrm>
      </p:grpSpPr>
      <p:sp>
        <p:nvSpPr>
          <p:cNvPr id="43" name="Text názvu"/>
          <p:cNvSpPr txBox="1">
            <a:spLocks noGrp="1"/>
          </p:cNvSpPr>
          <p:nvPr>
            <p:ph type="title"/>
          </p:nvPr>
        </p:nvSpPr>
        <p:spPr>
          <a:xfrm>
            <a:off x="406400" y="4038600"/>
            <a:ext cx="12192000" cy="4521200"/>
          </a:xfrm>
          <a:prstGeom prst="rect">
            <a:avLst/>
          </a:prstGeom>
        </p:spPr>
        <p:txBody>
          <a:bodyPr/>
          <a:lstStyle>
            <a:lvl1pPr>
              <a:spcBef>
                <a:spcPts val="0"/>
              </a:spcBef>
              <a:defRPr sz="17000"/>
            </a:lvl1pPr>
          </a:lstStyle>
          <a:p>
            <a:r>
              <a:t>Text názvu</a:t>
            </a:r>
          </a:p>
        </p:txBody>
      </p:sp>
      <p:sp>
        <p:nvSpPr>
          <p:cNvPr id="44" name="Číslo snímky"/>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Fotka – na výšku">
    <p:bg>
      <p:bgPr>
        <a:solidFill>
          <a:srgbClr val="222222"/>
        </a:solidFill>
        <a:effectLst/>
      </p:bgPr>
    </p:bg>
    <p:spTree>
      <p:nvGrpSpPr>
        <p:cNvPr id="1" name=""/>
        <p:cNvGrpSpPr/>
        <p:nvPr/>
      </p:nvGrpSpPr>
      <p:grpSpPr>
        <a:xfrm>
          <a:off x="0" y="0"/>
          <a:ext cx="0" cy="0"/>
          <a:chOff x="0" y="0"/>
          <a:chExt cx="0" cy="0"/>
        </a:xfrm>
      </p:grpSpPr>
      <p:sp>
        <p:nvSpPr>
          <p:cNvPr id="51" name="Čiara"/>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52" name="Obrázok"/>
          <p:cNvSpPr>
            <a:spLocks noGrp="1"/>
          </p:cNvSpPr>
          <p:nvPr>
            <p:ph type="pic" idx="13"/>
          </p:nvPr>
        </p:nvSpPr>
        <p:spPr>
          <a:xfrm>
            <a:off x="0" y="0"/>
            <a:ext cx="5486400" cy="9753600"/>
          </a:xfrm>
          <a:prstGeom prst="rect">
            <a:avLst/>
          </a:prstGeom>
        </p:spPr>
        <p:txBody>
          <a:bodyPr lIns="91439" tIns="45719" rIns="91439" bIns="45719">
            <a:noAutofit/>
          </a:bodyPr>
          <a:lstStyle/>
          <a:p>
            <a:endParaRPr/>
          </a:p>
        </p:txBody>
      </p:sp>
      <p:sp>
        <p:nvSpPr>
          <p:cNvPr id="53" name="Text názvu"/>
          <p:cNvSpPr txBox="1">
            <a:spLocks noGrp="1"/>
          </p:cNvSpPr>
          <p:nvPr>
            <p:ph type="title"/>
          </p:nvPr>
        </p:nvSpPr>
        <p:spPr>
          <a:xfrm>
            <a:off x="5892800" y="6426200"/>
            <a:ext cx="6705600" cy="2705100"/>
          </a:xfrm>
          <a:prstGeom prst="rect">
            <a:avLst/>
          </a:prstGeom>
        </p:spPr>
        <p:txBody>
          <a:bodyPr/>
          <a:lstStyle>
            <a:lvl1pPr>
              <a:spcBef>
                <a:spcPts val="0"/>
              </a:spcBef>
              <a:defRPr sz="17000"/>
            </a:lvl1pPr>
          </a:lstStyle>
          <a:p>
            <a:r>
              <a:t>Text názvu</a:t>
            </a:r>
          </a:p>
        </p:txBody>
      </p:sp>
      <p:sp>
        <p:nvSpPr>
          <p:cNvPr id="54" name="Text úrovne 1…"/>
          <p:cNvSpPr txBox="1">
            <a:spLocks noGrp="1"/>
          </p:cNvSpPr>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Text úrovne 1</a:t>
            </a:r>
          </a:p>
          <a:p>
            <a:pPr lvl="1"/>
            <a:r>
              <a:t>Text úrovne 2</a:t>
            </a:r>
          </a:p>
          <a:p>
            <a:pPr lvl="2"/>
            <a:r>
              <a:t>Text úrovne 3</a:t>
            </a:r>
          </a:p>
          <a:p>
            <a:pPr lvl="3"/>
            <a:r>
              <a:t>Text úrovne 4</a:t>
            </a:r>
          </a:p>
          <a:p>
            <a:pPr lvl="4"/>
            <a:r>
              <a:t>Text úrovne 5</a:t>
            </a:r>
          </a:p>
        </p:txBody>
      </p:sp>
      <p:sp>
        <p:nvSpPr>
          <p:cNvPr id="55" name="Číslo snímky"/>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Názov – hore">
    <p:spTree>
      <p:nvGrpSpPr>
        <p:cNvPr id="1" name=""/>
        <p:cNvGrpSpPr/>
        <p:nvPr/>
      </p:nvGrpSpPr>
      <p:grpSpPr>
        <a:xfrm>
          <a:off x="0" y="0"/>
          <a:ext cx="0" cy="0"/>
          <a:chOff x="0" y="0"/>
          <a:chExt cx="0" cy="0"/>
        </a:xfrm>
      </p:grpSpPr>
      <p:sp>
        <p:nvSpPr>
          <p:cNvPr id="62"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63" name="Text názvu"/>
          <p:cNvSpPr txBox="1">
            <a:spLocks noGrp="1"/>
          </p:cNvSpPr>
          <p:nvPr>
            <p:ph type="title"/>
          </p:nvPr>
        </p:nvSpPr>
        <p:spPr>
          <a:prstGeom prst="rect">
            <a:avLst/>
          </a:prstGeom>
        </p:spPr>
        <p:txBody>
          <a:bodyPr/>
          <a:lstStyle/>
          <a:p>
            <a:r>
              <a:t>Text názvu</a:t>
            </a:r>
          </a:p>
        </p:txBody>
      </p:sp>
      <p:sp>
        <p:nvSpPr>
          <p:cNvPr id="64"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Nadpis a odrážky">
    <p:bg>
      <p:bgPr>
        <a:solidFill>
          <a:srgbClr val="222222"/>
        </a:solidFill>
        <a:effectLst/>
      </p:bgPr>
    </p:bg>
    <p:spTree>
      <p:nvGrpSpPr>
        <p:cNvPr id="1" name=""/>
        <p:cNvGrpSpPr/>
        <p:nvPr/>
      </p:nvGrpSpPr>
      <p:grpSpPr>
        <a:xfrm>
          <a:off x="0" y="0"/>
          <a:ext cx="0" cy="0"/>
          <a:chOff x="0" y="0"/>
          <a:chExt cx="0" cy="0"/>
        </a:xfrm>
      </p:grpSpPr>
      <p:sp>
        <p:nvSpPr>
          <p:cNvPr id="7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72" name="Text názvu"/>
          <p:cNvSpPr txBox="1">
            <a:spLocks noGrp="1"/>
          </p:cNvSpPr>
          <p:nvPr>
            <p:ph type="title"/>
          </p:nvPr>
        </p:nvSpPr>
        <p:spPr>
          <a:prstGeom prst="rect">
            <a:avLst/>
          </a:prstGeom>
        </p:spPr>
        <p:txBody>
          <a:bodyPr/>
          <a:lstStyle/>
          <a:p>
            <a:r>
              <a:t>Text názvu</a:t>
            </a:r>
          </a:p>
        </p:txBody>
      </p:sp>
      <p:sp>
        <p:nvSpPr>
          <p:cNvPr id="73" name="Text úrovne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Text úrovne 1</a:t>
            </a:r>
          </a:p>
          <a:p>
            <a:pPr lvl="1"/>
            <a:r>
              <a:t>Text úrovne 2</a:t>
            </a:r>
          </a:p>
          <a:p>
            <a:pPr lvl="2"/>
            <a:r>
              <a:t>Text úrovne 3</a:t>
            </a:r>
          </a:p>
          <a:p>
            <a:pPr lvl="3"/>
            <a:r>
              <a:t>Text úrovne 4</a:t>
            </a:r>
          </a:p>
          <a:p>
            <a:pPr lvl="4"/>
            <a:r>
              <a:t>Text úrovne 5</a:t>
            </a:r>
          </a:p>
        </p:txBody>
      </p:sp>
      <p:sp>
        <p:nvSpPr>
          <p:cNvPr id="74"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lt. názov a odrážky">
    <p:spTree>
      <p:nvGrpSpPr>
        <p:cNvPr id="1" name=""/>
        <p:cNvGrpSpPr/>
        <p:nvPr/>
      </p:nvGrpSpPr>
      <p:grpSpPr>
        <a:xfrm>
          <a:off x="0" y="0"/>
          <a:ext cx="0" cy="0"/>
          <a:chOff x="0" y="0"/>
          <a:chExt cx="0" cy="0"/>
        </a:xfrm>
      </p:grpSpPr>
      <p:sp>
        <p:nvSpPr>
          <p:cNvPr id="8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82" name="Text názvu"/>
          <p:cNvSpPr txBox="1">
            <a:spLocks noGrp="1"/>
          </p:cNvSpPr>
          <p:nvPr>
            <p:ph type="title"/>
          </p:nvPr>
        </p:nvSpPr>
        <p:spPr>
          <a:prstGeom prst="rect">
            <a:avLst/>
          </a:prstGeom>
        </p:spPr>
        <p:txBody>
          <a:bodyPr/>
          <a:lstStyle/>
          <a:p>
            <a:r>
              <a:t>Text názvu</a:t>
            </a:r>
          </a:p>
        </p:txBody>
      </p:sp>
      <p:sp>
        <p:nvSpPr>
          <p:cNvPr id="83" name="Text úrovne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Text úrovne 1</a:t>
            </a:r>
          </a:p>
          <a:p>
            <a:pPr lvl="1"/>
            <a:r>
              <a:t>Text úrovne 2</a:t>
            </a:r>
          </a:p>
          <a:p>
            <a:pPr lvl="2"/>
            <a:r>
              <a:t>Text úrovne 3</a:t>
            </a:r>
          </a:p>
          <a:p>
            <a:pPr lvl="3"/>
            <a:r>
              <a:t>Text úrovne 4</a:t>
            </a:r>
          </a:p>
          <a:p>
            <a:pPr lvl="4"/>
            <a:r>
              <a:t>Text úrovne 5</a:t>
            </a:r>
          </a:p>
        </p:txBody>
      </p:sp>
      <p:sp>
        <p:nvSpPr>
          <p:cNvPr id="84"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Nadpis, odrážky a fotka">
    <p:bg>
      <p:bgPr>
        <a:solidFill>
          <a:srgbClr val="222222"/>
        </a:solidFill>
        <a:effectLst/>
      </p:bgPr>
    </p:bg>
    <p:spTree>
      <p:nvGrpSpPr>
        <p:cNvPr id="1" name=""/>
        <p:cNvGrpSpPr/>
        <p:nvPr/>
      </p:nvGrpSpPr>
      <p:grpSpPr>
        <a:xfrm>
          <a:off x="0" y="0"/>
          <a:ext cx="0" cy="0"/>
          <a:chOff x="0" y="0"/>
          <a:chExt cx="0" cy="0"/>
        </a:xfrm>
      </p:grpSpPr>
      <p:sp>
        <p:nvSpPr>
          <p:cNvPr id="9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92" name="Obrázok"/>
          <p:cNvSpPr>
            <a:spLocks noGrp="1"/>
          </p:cNvSpPr>
          <p:nvPr>
            <p:ph type="pic" sz="half" idx="14"/>
          </p:nvPr>
        </p:nvSpPr>
        <p:spPr>
          <a:xfrm>
            <a:off x="7112000" y="1536700"/>
            <a:ext cx="5486400" cy="7797800"/>
          </a:xfrm>
          <a:prstGeom prst="rect">
            <a:avLst/>
          </a:prstGeom>
        </p:spPr>
        <p:txBody>
          <a:bodyPr lIns="91439" tIns="45719" rIns="91439" bIns="45719">
            <a:noAutofit/>
          </a:bodyPr>
          <a:lstStyle/>
          <a:p>
            <a:endParaRPr/>
          </a:p>
        </p:txBody>
      </p:sp>
      <p:sp>
        <p:nvSpPr>
          <p:cNvPr id="93" name="Text názvu"/>
          <p:cNvSpPr txBox="1">
            <a:spLocks noGrp="1"/>
          </p:cNvSpPr>
          <p:nvPr>
            <p:ph type="title"/>
          </p:nvPr>
        </p:nvSpPr>
        <p:spPr>
          <a:xfrm>
            <a:off x="406400" y="1536700"/>
            <a:ext cx="6299200" cy="723900"/>
          </a:xfrm>
          <a:prstGeom prst="rect">
            <a:avLst/>
          </a:prstGeom>
        </p:spPr>
        <p:txBody>
          <a:bodyPr/>
          <a:lstStyle/>
          <a:p>
            <a:r>
              <a:t>Text názvu</a:t>
            </a:r>
          </a:p>
        </p:txBody>
      </p:sp>
      <p:sp>
        <p:nvSpPr>
          <p:cNvPr id="94" name="Text úrovne 1…"/>
          <p:cNvSpPr txBox="1">
            <a:spLocks noGrp="1"/>
          </p:cNvSpPr>
          <p:nvPr>
            <p:ph type="body" sz="half" idx="1"/>
          </p:nvPr>
        </p:nvSpPr>
        <p:spPr>
          <a:xfrm>
            <a:off x="406400" y="2743200"/>
            <a:ext cx="6299200" cy="6108700"/>
          </a:xfrm>
          <a:prstGeom prst="rect">
            <a:avLst/>
          </a:prstGeom>
        </p:spPr>
        <p:txBody>
          <a:bodyPr/>
          <a:lstStyle>
            <a:lvl1pPr>
              <a:buClr>
                <a:schemeClr val="accent1"/>
              </a:buClr>
              <a:buChar char="▸"/>
              <a:defRPr sz="2800"/>
            </a:lvl1pPr>
            <a:lvl2pPr>
              <a:buClr>
                <a:schemeClr val="accent1"/>
              </a:buClr>
              <a:buChar char="▸"/>
              <a:defRPr sz="2800"/>
            </a:lvl2pPr>
            <a:lvl3pPr>
              <a:buClr>
                <a:schemeClr val="accent1"/>
              </a:buClr>
              <a:buChar char="▸"/>
              <a:defRPr sz="2800"/>
            </a:lvl3pPr>
            <a:lvl4pPr>
              <a:buClr>
                <a:schemeClr val="accent1"/>
              </a:buClr>
              <a:buChar char="▸"/>
              <a:defRPr sz="2800"/>
            </a:lvl4pPr>
            <a:lvl5pPr>
              <a:buClr>
                <a:schemeClr val="accent1"/>
              </a:buClr>
              <a:buChar char="▸"/>
              <a:defRPr sz="2800"/>
            </a:lvl5pPr>
          </a:lstStyle>
          <a:p>
            <a:r>
              <a:t>Text úrovne 1</a:t>
            </a:r>
          </a:p>
          <a:p>
            <a:pPr lvl="1"/>
            <a:r>
              <a:t>Text úrovne 2</a:t>
            </a:r>
          </a:p>
          <a:p>
            <a:pPr lvl="2"/>
            <a:r>
              <a:t>Text úrovne 3</a:t>
            </a:r>
          </a:p>
          <a:p>
            <a:pPr lvl="3"/>
            <a:r>
              <a:t>Text úrovne 4</a:t>
            </a:r>
          </a:p>
          <a:p>
            <a:pPr lvl="4"/>
            <a:r>
              <a:t>Text úrovne 5</a:t>
            </a:r>
          </a:p>
        </p:txBody>
      </p:sp>
      <p:sp>
        <p:nvSpPr>
          <p:cNvPr id="95"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Čiara"/>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 name="Text názvu"/>
          <p:cNvSpPr txBox="1">
            <a:spLocks noGrp="1"/>
          </p:cNvSpPr>
          <p:nvPr>
            <p:ph type="title"/>
          </p:nvPr>
        </p:nvSpPr>
        <p:spPr>
          <a:xfrm>
            <a:off x="406400" y="1536700"/>
            <a:ext cx="12192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 názvu</a:t>
            </a:r>
          </a:p>
        </p:txBody>
      </p:sp>
      <p:sp>
        <p:nvSpPr>
          <p:cNvPr id="4" name="Text úrovne 1…"/>
          <p:cNvSpPr txBox="1">
            <a:spLocks noGrp="1"/>
          </p:cNvSpPr>
          <p:nvPr>
            <p:ph type="body" idx="1"/>
          </p:nvPr>
        </p:nvSpPr>
        <p:spPr>
          <a:xfrm>
            <a:off x="406400" y="2743200"/>
            <a:ext cx="12192000" cy="6108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 úrovne 1</a:t>
            </a:r>
          </a:p>
          <a:p>
            <a:pPr lvl="1"/>
            <a:r>
              <a:t>Text úrovne 2</a:t>
            </a:r>
          </a:p>
          <a:p>
            <a:pPr lvl="2"/>
            <a:r>
              <a:t>Text úrovne 3</a:t>
            </a:r>
          </a:p>
          <a:p>
            <a:pPr lvl="3"/>
            <a:r>
              <a:t>Text úrovne 4</a:t>
            </a:r>
          </a:p>
          <a:p>
            <a:pPr lvl="4"/>
            <a:r>
              <a:t>Text úrovne 5</a:t>
            </a:r>
          </a:p>
        </p:txBody>
      </p:sp>
      <p:sp>
        <p:nvSpPr>
          <p:cNvPr id="5" name="Číslo snímky"/>
          <p:cNvSpPr txBox="1">
            <a:spLocks noGrp="1"/>
          </p:cNvSpPr>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1pPr>
      <a:lvl2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2pPr>
      <a:lvl3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3pPr>
      <a:lvl4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4pPr>
      <a:lvl5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5pPr>
      <a:lvl6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6pPr>
      <a:lvl7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7pPr>
      <a:lvl8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8pPr>
      <a:lvl9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9pPr>
    </p:titleStyle>
    <p:body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hyperlink" Target="https://www.youtube.com/watch?v=qmjESb1xC08" TargetMode="Externa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1.xml"/><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2" Type="http://schemas.openxmlformats.org/officeDocument/2006/relationships/hyperlink" Target="https://www.theatre-architecture.eu/cs/internetove-muzeum/?theatreId=390" TargetMode="Externa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Burgtheater" TargetMode="External"/><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qUfo1szjPIc&amp;ab_channel=Steingraeberu.S%C3%B6hne" TargetMode="External"/><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s://www.youtube.com/watch?time_continue=4&amp;v=O9AzVeVdHtM" TargetMode="External"/><Relationship Id="rId2" Type="http://schemas.openxmlformats.org/officeDocument/2006/relationships/hyperlink" Target="https://www.youtube.com/watch?time_continue=149&amp;v=zhhqubUaZKU" TargetMode="External"/><Relationship Id="rId1" Type="http://schemas.openxmlformats.org/officeDocument/2006/relationships/slideLayout" Target="../slideLayouts/slideLayout7.xml"/><Relationship Id="rId6" Type="http://schemas.openxmlformats.org/officeDocument/2006/relationships/hyperlink" Target="https://www.youtube.com/watch?v=GYq-9BkGpX0&amp;ab_channel=BayreuthVinylman" TargetMode="External"/><Relationship Id="rId5" Type="http://schemas.openxmlformats.org/officeDocument/2006/relationships/hyperlink" Target="https://www.youtube.com/channel/UCfQY8qZl9M3QvnfgGNr9pZQ" TargetMode="External"/><Relationship Id="rId4" Type="http://schemas.openxmlformats.org/officeDocument/2006/relationships/hyperlink" Target="https://www.bayreuther-festspiele.de/festspiele/festspielha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Divadelný priestor a scénografia u Wagnera"/>
          <p:cNvSpPr txBox="1">
            <a:spLocks noGrp="1"/>
          </p:cNvSpPr>
          <p:nvPr>
            <p:ph type="ctrTitle"/>
          </p:nvPr>
        </p:nvSpPr>
        <p:spPr>
          <a:prstGeom prst="rect">
            <a:avLst/>
          </a:prstGeom>
        </p:spPr>
        <p:txBody>
          <a:bodyPr/>
          <a:lstStyle>
            <a:lvl1pPr defTabSz="350520">
              <a:defRPr sz="10200"/>
            </a:lvl1pPr>
          </a:lstStyle>
          <a:p>
            <a:r>
              <a:rPr dirty="0" err="1"/>
              <a:t>Divadelný</a:t>
            </a:r>
            <a:r>
              <a:rPr dirty="0"/>
              <a:t> </a:t>
            </a:r>
            <a:r>
              <a:rPr dirty="0" err="1"/>
              <a:t>priestor</a:t>
            </a:r>
            <a:r>
              <a:rPr dirty="0"/>
              <a:t> a </a:t>
            </a:r>
            <a:r>
              <a:rPr dirty="0" err="1"/>
              <a:t>scénografia</a:t>
            </a:r>
            <a:r>
              <a:rPr dirty="0"/>
              <a:t> u </a:t>
            </a:r>
            <a:r>
              <a:rPr dirty="0" err="1"/>
              <a:t>Wagnera</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architekt?"/>
          <p:cNvSpPr txBox="1">
            <a:spLocks noGrp="1"/>
          </p:cNvSpPr>
          <p:nvPr>
            <p:ph type="title"/>
          </p:nvPr>
        </p:nvSpPr>
        <p:spPr>
          <a:xfrm>
            <a:off x="672320" y="4013274"/>
            <a:ext cx="7964077" cy="830163"/>
          </a:xfrm>
          <a:prstGeom prst="rect">
            <a:avLst/>
          </a:prstGeom>
        </p:spPr>
        <p:txBody>
          <a:bodyPr/>
          <a:lstStyle>
            <a:lvl1pPr defTabSz="233679">
              <a:defRPr sz="6800"/>
            </a:lvl1pPr>
          </a:lstStyle>
          <a:p>
            <a:r>
              <a:t>architekt? </a:t>
            </a:r>
          </a:p>
        </p:txBody>
      </p:sp>
      <p:pic>
        <p:nvPicPr>
          <p:cNvPr id="215" name="Richard-Wagner.jpeg" descr="Richard-Wagner.jpeg"/>
          <p:cNvPicPr>
            <a:picLocks noChangeAspect="1"/>
          </p:cNvPicPr>
          <p:nvPr/>
        </p:nvPicPr>
        <p:blipFill>
          <a:blip r:embed="rId2"/>
          <a:stretch>
            <a:fillRect/>
          </a:stretch>
        </p:blipFill>
        <p:spPr>
          <a:xfrm>
            <a:off x="5719501" y="2567564"/>
            <a:ext cx="5943601" cy="398780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tret wagnera s karlom brandtom"/>
          <p:cNvSpPr txBox="1">
            <a:spLocks noGrp="1"/>
          </p:cNvSpPr>
          <p:nvPr>
            <p:ph type="body" idx="13"/>
          </p:nvPr>
        </p:nvSpPr>
        <p:spPr>
          <a:prstGeom prst="rect">
            <a:avLst/>
          </a:prstGeom>
        </p:spPr>
        <p:txBody>
          <a:bodyPr/>
          <a:lstStyle/>
          <a:p>
            <a:r>
              <a:t>Stret wagnera s karlom brandtom</a:t>
            </a:r>
          </a:p>
        </p:txBody>
      </p:sp>
      <p:sp>
        <p:nvSpPr>
          <p:cNvPr id="218" name="“Everyone who attends performances of opera…is made an involuntary observer of technical procedures which should be hidden from him with almost as much care as the ropes, pulleys, and boards of the sets, the sight of which from the wings is well known to destroy all illusion” RW"/>
          <p:cNvSpPr txBox="1">
            <a:spLocks noGrp="1"/>
          </p:cNvSpPr>
          <p:nvPr>
            <p:ph type="body" idx="1"/>
          </p:nvPr>
        </p:nvSpPr>
        <p:spPr>
          <a:xfrm>
            <a:off x="406400" y="1680455"/>
            <a:ext cx="7012131" cy="7602232"/>
          </a:xfrm>
          <a:prstGeom prst="rect">
            <a:avLst/>
          </a:prstGeom>
        </p:spPr>
        <p:txBody>
          <a:bodyPr/>
          <a:lstStyle/>
          <a:p>
            <a:pPr marL="0" indent="0" algn="just">
              <a:buClrTx/>
              <a:buSzTx/>
              <a:buFontTx/>
              <a:buNone/>
              <a:defRPr i="1">
                <a:latin typeface="Avenir Next"/>
                <a:ea typeface="Avenir Next"/>
                <a:cs typeface="Avenir Next"/>
                <a:sym typeface="Avenir Next"/>
              </a:defRPr>
            </a:pPr>
            <a:r>
              <a:t>“Everyone who attends performances of opera…is made an involuntary </a:t>
            </a:r>
            <a:r>
              <a:rPr>
                <a:solidFill>
                  <a:schemeClr val="accent1">
                    <a:hueOff val="104794"/>
                    <a:lumOff val="-8431"/>
                  </a:schemeClr>
                </a:solidFill>
              </a:rPr>
              <a:t>observer of technical procedures</a:t>
            </a:r>
            <a:r>
              <a:t> which should be hidden from him with almost as much care as the ropes, pulleys, and boards of the sets, the sight of which from the wings is well known to destroy all illusion” RW</a:t>
            </a:r>
          </a:p>
        </p:txBody>
      </p:sp>
      <p:sp>
        <p:nvSpPr>
          <p:cNvPr id="219"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pic>
        <p:nvPicPr>
          <p:cNvPr id="220" name="RW.jpeg" descr="RW.jpeg"/>
          <p:cNvPicPr>
            <a:picLocks noChangeAspect="1"/>
          </p:cNvPicPr>
          <p:nvPr/>
        </p:nvPicPr>
        <p:blipFill>
          <a:blip r:embed="rId2"/>
          <a:stretch>
            <a:fillRect/>
          </a:stretch>
        </p:blipFill>
        <p:spPr>
          <a:xfrm>
            <a:off x="7497122" y="1723318"/>
            <a:ext cx="5263194" cy="6741367"/>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arl Brandt (1828 - 1881)"/>
          <p:cNvSpPr txBox="1">
            <a:spLocks noGrp="1"/>
          </p:cNvSpPr>
          <p:nvPr>
            <p:ph type="title"/>
          </p:nvPr>
        </p:nvSpPr>
        <p:spPr>
          <a:xfrm>
            <a:off x="406400" y="776925"/>
            <a:ext cx="12192000" cy="723901"/>
          </a:xfrm>
          <a:prstGeom prst="rect">
            <a:avLst/>
          </a:prstGeom>
        </p:spPr>
        <p:txBody>
          <a:bodyPr/>
          <a:lstStyle>
            <a:lvl1pPr defTabSz="467359">
              <a:spcBef>
                <a:spcPts val="2200"/>
              </a:spcBef>
              <a:defRPr sz="4800"/>
            </a:lvl1pPr>
          </a:lstStyle>
          <a:p>
            <a:r>
              <a:t>Carl Brandt (1828 - 1881)</a:t>
            </a:r>
          </a:p>
        </p:txBody>
      </p:sp>
      <p:sp>
        <p:nvSpPr>
          <p:cNvPr id="223" name="narodený 15. Juna 1828 v Darmstadte v Nemecku,…"/>
          <p:cNvSpPr txBox="1">
            <a:spLocks noGrp="1"/>
          </p:cNvSpPr>
          <p:nvPr>
            <p:ph type="body" idx="1"/>
          </p:nvPr>
        </p:nvSpPr>
        <p:spPr>
          <a:xfrm>
            <a:off x="406400" y="1054037"/>
            <a:ext cx="7677082" cy="7797863"/>
          </a:xfrm>
          <a:prstGeom prst="rect">
            <a:avLst/>
          </a:prstGeom>
        </p:spPr>
        <p:txBody>
          <a:bodyPr/>
          <a:lstStyle/>
          <a:p>
            <a:pPr marL="0" indent="0" defTabSz="338835">
              <a:spcBef>
                <a:spcPts val="1600"/>
              </a:spcBef>
              <a:buClrTx/>
              <a:buSzTx/>
              <a:buFontTx/>
              <a:buNone/>
              <a:defRPr sz="2029"/>
            </a:pPr>
            <a:endParaRPr/>
          </a:p>
          <a:p>
            <a:pPr marL="212314" indent="-212314" defTabSz="338835">
              <a:spcBef>
                <a:spcPts val="1600"/>
              </a:spcBef>
              <a:buChar char="‣"/>
              <a:defRPr sz="2029">
                <a:solidFill>
                  <a:srgbClr val="FFFFFF"/>
                </a:solidFill>
              </a:defRPr>
            </a:pPr>
            <a:r>
              <a:t>narodený 15. Juna 1828 v Darmstadte v Nemecku, </a:t>
            </a:r>
          </a:p>
          <a:p>
            <a:pPr marL="212314" indent="-212314" defTabSz="338835">
              <a:spcBef>
                <a:spcPts val="1600"/>
              </a:spcBef>
              <a:buChar char="‣"/>
              <a:defRPr sz="2029">
                <a:solidFill>
                  <a:srgbClr val="FFFFFF"/>
                </a:solidFill>
              </a:defRPr>
            </a:pPr>
            <a:r>
              <a:t>otec pracoval ako dekoratér v dvornom divadle v Darmstadte, </a:t>
            </a:r>
          </a:p>
          <a:p>
            <a:pPr marL="212314" indent="-212314" defTabSz="338835">
              <a:spcBef>
                <a:spcPts val="1600"/>
              </a:spcBef>
              <a:buChar char="‣"/>
              <a:defRPr sz="2029">
                <a:solidFill>
                  <a:srgbClr val="FFFFFF"/>
                </a:solidFill>
              </a:defRPr>
            </a:pPr>
            <a:r>
              <a:t>Carl študoval technický obor na miestnej škole a svoju prax zavŕšil ako technik v divadle v Darmstadte, kde po ukončení štúdií nastúpil </a:t>
            </a:r>
          </a:p>
          <a:p>
            <a:pPr marL="212314" indent="-212314" defTabSz="338835">
              <a:spcBef>
                <a:spcPts val="1600"/>
              </a:spcBef>
              <a:buChar char="‣"/>
              <a:defRPr sz="2029">
                <a:solidFill>
                  <a:srgbClr val="FFFFFF"/>
                </a:solidFill>
              </a:defRPr>
            </a:pPr>
            <a:r>
              <a:t>pôsobil v divadlách v 24 divadlách po celkom Nemecku, </a:t>
            </a:r>
          </a:p>
          <a:p>
            <a:pPr marL="212314" indent="-212314" defTabSz="338835">
              <a:spcBef>
                <a:spcPts val="1600"/>
              </a:spcBef>
              <a:buChar char="‣"/>
              <a:defRPr sz="2029">
                <a:solidFill>
                  <a:srgbClr val="FFFFFF"/>
                </a:solidFill>
              </a:defRPr>
            </a:pPr>
            <a:r>
              <a:t>vypracoval sa na technického dizajnéra a renovátora v oblastí scénickej mašinérie,</a:t>
            </a:r>
          </a:p>
          <a:p>
            <a:pPr marL="212314" indent="-212314" defTabSz="338835">
              <a:spcBef>
                <a:spcPts val="1600"/>
              </a:spcBef>
              <a:buChar char="‣"/>
              <a:defRPr sz="2029">
                <a:solidFill>
                  <a:srgbClr val="FFFFFF"/>
                </a:solidFill>
              </a:defRPr>
            </a:pPr>
            <a:r>
              <a:rPr>
                <a:solidFill>
                  <a:schemeClr val="accent5">
                    <a:hueOff val="343847"/>
                    <a:satOff val="6318"/>
                    <a:lumOff val="8159"/>
                  </a:schemeClr>
                </a:solidFill>
              </a:rPr>
              <a:t>metamorfózy scén (rýchla a efektívna premena scenérie)</a:t>
            </a:r>
          </a:p>
          <a:p>
            <a:pPr marL="212314" indent="-212314" defTabSz="338835">
              <a:spcBef>
                <a:spcPts val="1600"/>
              </a:spcBef>
              <a:buChar char="‣"/>
              <a:defRPr sz="2029">
                <a:solidFill>
                  <a:schemeClr val="accent6">
                    <a:hueOff val="146492"/>
                    <a:satOff val="27796"/>
                    <a:lumOff val="22179"/>
                  </a:schemeClr>
                </a:solidFill>
              </a:defRPr>
            </a:pPr>
            <a:r>
              <a:t>spolupracoval pri riešení projektu divadla v Bayreuthe, primárne na návrhu scénickej mašinérie,</a:t>
            </a:r>
          </a:p>
          <a:p>
            <a:pPr marL="212314" indent="-212314" defTabSz="338835">
              <a:spcBef>
                <a:spcPts val="1600"/>
              </a:spcBef>
              <a:buChar char="‣"/>
              <a:defRPr sz="2029">
                <a:solidFill>
                  <a:schemeClr val="accent6">
                    <a:hueOff val="146492"/>
                    <a:satOff val="27796"/>
                    <a:lumOff val="22179"/>
                  </a:schemeClr>
                </a:solidFill>
              </a:defRPr>
            </a:pPr>
            <a:r>
              <a:t>ostáva s Wagnerom a prijíma miesto technického riaditeľa Bayreuthu, spolupracuje na Prsteni,</a:t>
            </a:r>
          </a:p>
          <a:p>
            <a:pPr marL="212314" indent="-212314" defTabSz="338835">
              <a:spcBef>
                <a:spcPts val="1600"/>
              </a:spcBef>
              <a:buChar char="‣"/>
              <a:defRPr sz="2029">
                <a:solidFill>
                  <a:srgbClr val="FFFFFF"/>
                </a:solidFill>
              </a:defRPr>
            </a:pPr>
            <a:r>
              <a:rPr>
                <a:solidFill>
                  <a:schemeClr val="accent6">
                    <a:hueOff val="146492"/>
                    <a:satOff val="27796"/>
                    <a:lumOff val="22179"/>
                  </a:schemeClr>
                </a:solidFill>
              </a:rPr>
              <a:t>práca s Wagnerom končí smrťou Carla Brandta v r. 1882, jeho miesto preberá syn Fritz.</a:t>
            </a:r>
            <a:r>
              <a:t> </a:t>
            </a:r>
          </a:p>
        </p:txBody>
      </p:sp>
      <p:pic>
        <p:nvPicPr>
          <p:cNvPr id="224" name="KB.jpeg" descr="KB.jpeg"/>
          <p:cNvPicPr>
            <a:picLocks noChangeAspect="1"/>
          </p:cNvPicPr>
          <p:nvPr/>
        </p:nvPicPr>
        <p:blipFill>
          <a:blip r:embed="rId2"/>
          <a:stretch>
            <a:fillRect/>
          </a:stretch>
        </p:blipFill>
        <p:spPr>
          <a:xfrm>
            <a:off x="8069365" y="1716438"/>
            <a:ext cx="4773464" cy="6320724"/>
          </a:xfrm>
          <a:prstGeom prst="rect">
            <a:avLst/>
          </a:prstGeom>
          <a:ln w="12700">
            <a:miter lim="400000"/>
          </a:ln>
        </p:spPr>
      </p:pic>
      <p:sp>
        <p:nvSpPr>
          <p:cNvPr id="225"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Inovácie karla brandta v divadle v darmstadte"/>
          <p:cNvSpPr txBox="1">
            <a:spLocks noGrp="1"/>
          </p:cNvSpPr>
          <p:nvPr>
            <p:ph type="body" idx="13"/>
          </p:nvPr>
        </p:nvSpPr>
        <p:spPr>
          <a:prstGeom prst="rect">
            <a:avLst/>
          </a:prstGeom>
        </p:spPr>
        <p:txBody>
          <a:bodyPr/>
          <a:lstStyle/>
          <a:p>
            <a:r>
              <a:t>Inovácie karla brandta v divadle v darmstadte</a:t>
            </a:r>
          </a:p>
        </p:txBody>
      </p:sp>
      <p:sp>
        <p:nvSpPr>
          <p:cNvPr id="228" name="riadený zdroj svetla,…"/>
          <p:cNvSpPr txBox="1"/>
          <p:nvPr/>
        </p:nvSpPr>
        <p:spPr>
          <a:xfrm>
            <a:off x="521151" y="2197501"/>
            <a:ext cx="10307170" cy="284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366058" indent="-366058">
              <a:spcBef>
                <a:spcPts val="0"/>
              </a:spcBef>
              <a:buClr>
                <a:schemeClr val="accent1"/>
              </a:buClr>
              <a:buSzPct val="104999"/>
              <a:buFont typeface="Avenir Next"/>
              <a:buChar char="‣"/>
              <a:defRPr sz="2300">
                <a:solidFill>
                  <a:srgbClr val="EBEBEB"/>
                </a:solidFill>
                <a:latin typeface="DIN Alternate"/>
                <a:ea typeface="DIN Alternate"/>
                <a:cs typeface="DIN Alternate"/>
                <a:sym typeface="DIN Alternate"/>
              </a:defRPr>
            </a:pPr>
            <a:endParaRPr/>
          </a:p>
          <a:p>
            <a:pPr marL="366058" indent="-366058">
              <a:spcBef>
                <a:spcPts val="0"/>
              </a:spcBef>
              <a:buClr>
                <a:schemeClr val="accent1"/>
              </a:buClr>
              <a:buSzPct val="104999"/>
              <a:buFont typeface="Avenir Next"/>
              <a:buChar char="‣"/>
              <a:defRPr sz="2300">
                <a:solidFill>
                  <a:srgbClr val="EBEBEB"/>
                </a:solidFill>
                <a:latin typeface="DIN Alternate"/>
                <a:ea typeface="DIN Alternate"/>
                <a:cs typeface="DIN Alternate"/>
                <a:sym typeface="DIN Alternate"/>
              </a:defRPr>
            </a:pPr>
            <a:r>
              <a:t>riadený zdroj svetla, </a:t>
            </a:r>
          </a:p>
          <a:p>
            <a:pPr marL="366058" indent="-366058">
              <a:spcBef>
                <a:spcPts val="0"/>
              </a:spcBef>
              <a:buClr>
                <a:schemeClr val="accent1"/>
              </a:buClr>
              <a:buSzPct val="104999"/>
              <a:buFont typeface="Avenir Next"/>
              <a:buChar char="‣"/>
              <a:defRPr sz="2300">
                <a:solidFill>
                  <a:srgbClr val="EBEBEB"/>
                </a:solidFill>
                <a:latin typeface="DIN Alternate"/>
                <a:ea typeface="DIN Alternate"/>
                <a:cs typeface="DIN Alternate"/>
                <a:sym typeface="DIN Alternate"/>
              </a:defRPr>
            </a:pPr>
            <a:r>
              <a:t>nové stroje, </a:t>
            </a:r>
          </a:p>
          <a:p>
            <a:pPr marL="366058" indent="-366058">
              <a:spcBef>
                <a:spcPts val="0"/>
              </a:spcBef>
              <a:buClr>
                <a:schemeClr val="accent1"/>
              </a:buClr>
              <a:buSzPct val="104999"/>
              <a:buFont typeface="Avenir Next"/>
              <a:buChar char="‣"/>
              <a:defRPr sz="2300">
                <a:solidFill>
                  <a:srgbClr val="EBEBEB"/>
                </a:solidFill>
                <a:latin typeface="DIN Alternate"/>
                <a:ea typeface="DIN Alternate"/>
                <a:cs typeface="DIN Alternate"/>
                <a:sym typeface="DIN Alternate"/>
              </a:defRPr>
            </a:pPr>
            <a:r>
              <a:t>použitie sufít a výkrytov, </a:t>
            </a:r>
          </a:p>
          <a:p>
            <a:pPr marL="366058" indent="-366058">
              <a:spcBef>
                <a:spcPts val="0"/>
              </a:spcBef>
              <a:buClr>
                <a:schemeClr val="accent1"/>
              </a:buClr>
              <a:buSzPct val="104999"/>
              <a:buFont typeface="Avenir Next"/>
              <a:buChar char="‣"/>
              <a:defRPr sz="2300">
                <a:solidFill>
                  <a:srgbClr val="EBEBEB"/>
                </a:solidFill>
                <a:latin typeface="DIN Alternate"/>
                <a:ea typeface="DIN Alternate"/>
                <a:cs typeface="DIN Alternate"/>
                <a:sym typeface="DIN Alternate"/>
              </a:defRPr>
            </a:pPr>
            <a:r>
              <a:t>použitie  lávok, výťahov, pohyblivých javiskových plošín,</a:t>
            </a:r>
          </a:p>
          <a:p>
            <a:pPr marL="366058" indent="-366058">
              <a:spcBef>
                <a:spcPts val="0"/>
              </a:spcBef>
              <a:buClr>
                <a:schemeClr val="accent1"/>
              </a:buClr>
              <a:buSzPct val="104999"/>
              <a:buFont typeface="Avenir Next"/>
              <a:buChar char="‣"/>
              <a:defRPr sz="2300">
                <a:solidFill>
                  <a:srgbClr val="EBEBEB"/>
                </a:solidFill>
                <a:latin typeface="DIN Alternate"/>
                <a:ea typeface="DIN Alternate"/>
                <a:cs typeface="DIN Alternate"/>
                <a:sym typeface="DIN Alternate"/>
              </a:defRPr>
            </a:pPr>
            <a:r>
              <a:t>zavedenie pozdĺžnych prepadlísk,</a:t>
            </a:r>
          </a:p>
          <a:p>
            <a:pPr marL="366058" indent="-366058">
              <a:spcBef>
                <a:spcPts val="0"/>
              </a:spcBef>
              <a:buClr>
                <a:schemeClr val="accent1"/>
              </a:buClr>
              <a:buSzPct val="104999"/>
              <a:buFont typeface="Avenir Next"/>
              <a:buChar char="‣"/>
              <a:defRPr sz="2300">
                <a:solidFill>
                  <a:srgbClr val="EBEBEB"/>
                </a:solidFill>
                <a:latin typeface="DIN Alternate"/>
                <a:ea typeface="DIN Alternate"/>
                <a:cs typeface="DIN Alternate"/>
                <a:sym typeface="DIN Alternate"/>
              </a:defRPr>
            </a:pPr>
            <a:r>
              <a:t>zavádzanie hriadeľov, ozubenia, navijakov, bŕzd do technickej praxe, </a:t>
            </a:r>
          </a:p>
          <a:p>
            <a:pPr marL="366058" indent="-366058">
              <a:spcBef>
                <a:spcPts val="0"/>
              </a:spcBef>
              <a:buClr>
                <a:schemeClr val="accent1"/>
              </a:buClr>
              <a:buSzPct val="104999"/>
              <a:buFont typeface="Avenir Next"/>
              <a:buChar char="‣"/>
              <a:defRPr sz="2300">
                <a:solidFill>
                  <a:srgbClr val="EBEBEB"/>
                </a:solidFill>
                <a:latin typeface="DIN Alternate"/>
                <a:ea typeface="DIN Alternate"/>
                <a:cs typeface="DIN Alternate"/>
                <a:sym typeface="DIN Alternate"/>
              </a:defRPr>
            </a:pPr>
            <a:r>
              <a:t>zavádzanie železných prvkov do povraziska.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Hlavný Architekt divadla v Bayreuthe"/>
          <p:cNvSpPr txBox="1">
            <a:spLocks noGrp="1"/>
          </p:cNvSpPr>
          <p:nvPr>
            <p:ph type="body" idx="13"/>
          </p:nvPr>
        </p:nvSpPr>
        <p:spPr>
          <a:prstGeom prst="rect">
            <a:avLst/>
          </a:prstGeom>
        </p:spPr>
        <p:txBody>
          <a:bodyPr/>
          <a:lstStyle/>
          <a:p>
            <a:r>
              <a:t>Hlavný Architekt divadla v Bayreuthe </a:t>
            </a:r>
          </a:p>
        </p:txBody>
      </p:sp>
      <p:pic>
        <p:nvPicPr>
          <p:cNvPr id="231" name="OT.jpeg" descr="OT.jpeg"/>
          <p:cNvPicPr>
            <a:picLocks noGrp="1" noChangeAspect="1"/>
          </p:cNvPicPr>
          <p:nvPr>
            <p:ph type="pic" idx="14"/>
          </p:nvPr>
        </p:nvPicPr>
        <p:blipFill>
          <a:blip r:embed="rId2"/>
          <a:srcRect t="197" b="197"/>
          <a:stretch>
            <a:fillRect/>
          </a:stretch>
        </p:blipFill>
        <p:spPr>
          <a:xfrm>
            <a:off x="7010696" y="1325441"/>
            <a:ext cx="5486401" cy="7797801"/>
          </a:xfrm>
          <a:prstGeom prst="rect">
            <a:avLst/>
          </a:prstGeom>
        </p:spPr>
      </p:pic>
      <p:sp>
        <p:nvSpPr>
          <p:cNvPr id="232" name="Otto BrüCKWALD (1841 - 1917)"/>
          <p:cNvSpPr txBox="1">
            <a:spLocks noGrp="1"/>
          </p:cNvSpPr>
          <p:nvPr>
            <p:ph type="title"/>
          </p:nvPr>
        </p:nvSpPr>
        <p:spPr>
          <a:prstGeom prst="rect">
            <a:avLst/>
          </a:prstGeom>
        </p:spPr>
        <p:txBody>
          <a:bodyPr/>
          <a:lstStyle>
            <a:lvl1pPr defTabSz="467359">
              <a:spcBef>
                <a:spcPts val="2200"/>
              </a:spcBef>
              <a:defRPr sz="4800"/>
            </a:lvl1pPr>
          </a:lstStyle>
          <a:p>
            <a:r>
              <a:t>Otto BrüCKWALD (1841 - 1917)</a:t>
            </a:r>
          </a:p>
        </p:txBody>
      </p:sp>
      <p:sp>
        <p:nvSpPr>
          <p:cNvPr id="233" name="Nové divadlo v Altenburgu, Nemecko (1869 - 1871)…"/>
          <p:cNvSpPr txBox="1">
            <a:spLocks noGrp="1"/>
          </p:cNvSpPr>
          <p:nvPr>
            <p:ph type="body" sz="quarter" idx="1"/>
          </p:nvPr>
        </p:nvSpPr>
        <p:spPr>
          <a:xfrm>
            <a:off x="406400" y="4980279"/>
            <a:ext cx="6299200" cy="3871621"/>
          </a:xfrm>
          <a:prstGeom prst="rect">
            <a:avLst/>
          </a:prstGeom>
        </p:spPr>
        <p:txBody>
          <a:bodyPr/>
          <a:lstStyle/>
          <a:p>
            <a:pPr marL="395604" indent="-395604" defTabSz="519937">
              <a:spcBef>
                <a:spcPts val="2400"/>
              </a:spcBef>
              <a:defRPr sz="2492"/>
            </a:pPr>
            <a:r>
              <a:t>Nové divadlo v Altenburgu, Nemecko (1869 - 1871)</a:t>
            </a:r>
          </a:p>
          <a:p>
            <a:pPr marL="395604" indent="-395604" defTabSz="519937">
              <a:spcBef>
                <a:spcPts val="2400"/>
              </a:spcBef>
              <a:defRPr sz="2492"/>
            </a:pPr>
            <a:r>
              <a:t>Nové divadlo v Lipsku, Nemecko (1864 - 1868)</a:t>
            </a:r>
          </a:p>
          <a:p>
            <a:pPr marL="0" indent="0" defTabSz="519937">
              <a:spcBef>
                <a:spcPts val="2400"/>
              </a:spcBef>
              <a:buClrTx/>
              <a:buSzTx/>
              <a:buFontTx/>
              <a:buNone/>
              <a:defRPr sz="2492"/>
            </a:pPr>
            <a:r>
              <a:t>V oboch prípadoch ako pomocný architekt</a:t>
            </a:r>
          </a:p>
          <a:p>
            <a:pPr marL="395604" indent="-395604" defTabSz="519937">
              <a:spcBef>
                <a:spcPts val="2400"/>
              </a:spcBef>
              <a:defRPr sz="2492">
                <a:solidFill>
                  <a:schemeClr val="accent6">
                    <a:hueOff val="146492"/>
                    <a:satOff val="27796"/>
                    <a:lumOff val="22179"/>
                  </a:schemeClr>
                </a:solidFill>
              </a:defRPr>
            </a:pPr>
            <a:r>
              <a:t>Divadlo v Bayreuthe (1872 - 1876)</a:t>
            </a:r>
          </a:p>
        </p:txBody>
      </p:sp>
      <p:sp>
        <p:nvSpPr>
          <p:cNvPr id="234" name="rodák z Lipska,…"/>
          <p:cNvSpPr txBox="1"/>
          <p:nvPr/>
        </p:nvSpPr>
        <p:spPr>
          <a:xfrm>
            <a:off x="1990251" y="2791177"/>
            <a:ext cx="4641194" cy="173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261470" indent="-261470">
              <a:buSzPct val="40000"/>
              <a:buBlip>
                <a:blip r:embed="rId3"/>
              </a:buBlip>
            </a:pPr>
            <a:r>
              <a:t>rodák z Lipska, </a:t>
            </a:r>
          </a:p>
          <a:p>
            <a:pPr marL="261470" indent="-261470">
              <a:buSzPct val="40000"/>
              <a:buBlip>
                <a:blip r:embed="rId3"/>
              </a:buBlip>
            </a:pPr>
            <a:r>
              <a:t>študoval na akadémií v Drážďanoch,</a:t>
            </a:r>
          </a:p>
          <a:p>
            <a:pPr marL="261470" indent="-261470">
              <a:buSzPct val="40000"/>
              <a:buBlip>
                <a:blip r:embed="rId3"/>
              </a:buBlip>
            </a:pPr>
            <a:r>
              <a:t>poznal stavby G. Sempra</a:t>
            </a:r>
          </a:p>
        </p:txBody>
      </p:sp>
      <p:sp>
        <p:nvSpPr>
          <p:cNvPr id="235"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Text"/>
          <p:cNvSpPr txBox="1">
            <a:spLocks noGrp="1"/>
          </p:cNvSpPr>
          <p:nvPr>
            <p:ph type="body" idx="13"/>
          </p:nvPr>
        </p:nvSpPr>
        <p:spPr>
          <a:prstGeom prst="rect">
            <a:avLst/>
          </a:prstGeom>
        </p:spPr>
        <p:txBody>
          <a:bodyPr/>
          <a:lstStyle/>
          <a:p>
            <a:r>
              <a:t>Text</a:t>
            </a:r>
          </a:p>
        </p:txBody>
      </p:sp>
      <p:sp>
        <p:nvSpPr>
          <p:cNvPr id="238"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239" name="Telo"/>
          <p:cNvSpPr txBox="1">
            <a:spLocks noGrp="1"/>
          </p:cNvSpPr>
          <p:nvPr>
            <p:ph type="body" idx="1"/>
          </p:nvPr>
        </p:nvSpPr>
        <p:spPr>
          <a:prstGeom prst="rect">
            <a:avLst/>
          </a:prstGeom>
        </p:spPr>
        <p:txBody>
          <a:bodyPr/>
          <a:lstStyle/>
          <a:p>
            <a:endParaRPr/>
          </a:p>
        </p:txBody>
      </p:sp>
      <p:pic>
        <p:nvPicPr>
          <p:cNvPr id="240" name="altenburg.jpeg" descr="altenburg.jpeg"/>
          <p:cNvPicPr>
            <a:picLocks noChangeAspect="1"/>
          </p:cNvPicPr>
          <p:nvPr/>
        </p:nvPicPr>
        <p:blipFill>
          <a:blip r:embed="rId2"/>
          <a:stretch>
            <a:fillRect/>
          </a:stretch>
        </p:blipFill>
        <p:spPr>
          <a:xfrm>
            <a:off x="0" y="279400"/>
            <a:ext cx="13004801" cy="91948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Nové divadlo v Lipsku (zničené počas 2 sv. vojny)"/>
          <p:cNvSpPr txBox="1">
            <a:spLocks noGrp="1"/>
          </p:cNvSpPr>
          <p:nvPr>
            <p:ph type="body" idx="13"/>
          </p:nvPr>
        </p:nvSpPr>
        <p:spPr>
          <a:prstGeom prst="rect">
            <a:avLst/>
          </a:prstGeom>
        </p:spPr>
        <p:txBody>
          <a:bodyPr/>
          <a:lstStyle/>
          <a:p>
            <a:r>
              <a:t>Nové divadlo v Lipsku (zničené počas 2 sv. vojny)</a:t>
            </a:r>
          </a:p>
        </p:txBody>
      </p:sp>
      <p:sp>
        <p:nvSpPr>
          <p:cNvPr id="243" name="Telo"/>
          <p:cNvSpPr txBox="1">
            <a:spLocks noGrp="1"/>
          </p:cNvSpPr>
          <p:nvPr>
            <p:ph type="body" idx="1"/>
          </p:nvPr>
        </p:nvSpPr>
        <p:spPr>
          <a:prstGeom prst="rect">
            <a:avLst/>
          </a:prstGeom>
        </p:spPr>
        <p:txBody>
          <a:bodyPr/>
          <a:lstStyle/>
          <a:p>
            <a:endParaRPr/>
          </a:p>
        </p:txBody>
      </p:sp>
      <p:pic>
        <p:nvPicPr>
          <p:cNvPr id="244" name="Obrázok" descr="Obrázok"/>
          <p:cNvPicPr>
            <a:picLocks noChangeAspect="1"/>
          </p:cNvPicPr>
          <p:nvPr/>
        </p:nvPicPr>
        <p:blipFill>
          <a:blip r:embed="rId2"/>
          <a:stretch>
            <a:fillRect/>
          </a:stretch>
        </p:blipFill>
        <p:spPr>
          <a:xfrm>
            <a:off x="42737" y="2140246"/>
            <a:ext cx="12919326" cy="6981147"/>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247" name="Telo"/>
          <p:cNvSpPr txBox="1">
            <a:spLocks noGrp="1"/>
          </p:cNvSpPr>
          <p:nvPr>
            <p:ph type="body" idx="1"/>
          </p:nvPr>
        </p:nvSpPr>
        <p:spPr>
          <a:prstGeom prst="rect">
            <a:avLst/>
          </a:prstGeom>
        </p:spPr>
        <p:txBody>
          <a:bodyPr/>
          <a:lstStyle/>
          <a:p>
            <a:endParaRPr/>
          </a:p>
        </p:txBody>
      </p:sp>
      <p:pic>
        <p:nvPicPr>
          <p:cNvPr id="248" name="Obrázok" descr="Obrázok"/>
          <p:cNvPicPr>
            <a:picLocks noChangeAspect="1"/>
          </p:cNvPicPr>
          <p:nvPr/>
        </p:nvPicPr>
        <p:blipFill>
          <a:blip r:embed="rId2"/>
          <a:stretch>
            <a:fillRect/>
          </a:stretch>
        </p:blipFill>
        <p:spPr>
          <a:xfrm>
            <a:off x="58488" y="855351"/>
            <a:ext cx="12887824" cy="8463005"/>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Obrázok" descr="Obrázok"/>
          <p:cNvPicPr>
            <a:picLocks noChangeAspect="1"/>
          </p:cNvPicPr>
          <p:nvPr/>
        </p:nvPicPr>
        <p:blipFill>
          <a:blip r:embed="rId2"/>
          <a:stretch>
            <a:fillRect/>
          </a:stretch>
        </p:blipFill>
        <p:spPr>
          <a:xfrm>
            <a:off x="190500" y="918332"/>
            <a:ext cx="12623800" cy="7086601"/>
          </a:xfrm>
          <a:prstGeom prst="rect">
            <a:avLst/>
          </a:prstGeom>
          <a:ln w="12700">
            <a:miter lim="400000"/>
          </a:ln>
        </p:spPr>
      </p:pic>
      <p:sp>
        <p:nvSpPr>
          <p:cNvPr id="251" name="no distraction of urban life, primary focus of the visiting public during the summer festival.…"/>
          <p:cNvSpPr txBox="1"/>
          <p:nvPr/>
        </p:nvSpPr>
        <p:spPr>
          <a:xfrm>
            <a:off x="268097" y="8198764"/>
            <a:ext cx="12325422"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indent="381000">
              <a:buClr>
                <a:schemeClr val="accent1"/>
              </a:buClr>
              <a:buSzPct val="104999"/>
              <a:buFont typeface="Helvetica"/>
              <a:buChar char="-"/>
            </a:pPr>
            <a:r>
              <a:rPr dirty="0"/>
              <a:t>no distraction of urban life, primary focus of the visiting public during the summer festival. </a:t>
            </a:r>
          </a:p>
          <a:p>
            <a:pPr marL="0" indent="381000">
              <a:buClr>
                <a:schemeClr val="accent1"/>
              </a:buClr>
              <a:buSzPct val="104999"/>
              <a:buFont typeface="Helvetica"/>
              <a:buChar char="-"/>
            </a:pPr>
            <a:r>
              <a:rPr dirty="0"/>
              <a:t> “provisional” nature, with economical construction and no ornamentation, no expense should be spared for the backstage machinery, it must be made to last. </a:t>
            </a:r>
          </a:p>
        </p:txBody>
      </p:sp>
      <p:sp>
        <p:nvSpPr>
          <p:cNvPr id="252"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Text"/>
          <p:cNvSpPr txBox="1">
            <a:spLocks noGrp="1"/>
          </p:cNvSpPr>
          <p:nvPr>
            <p:ph type="body" idx="13"/>
          </p:nvPr>
        </p:nvSpPr>
        <p:spPr>
          <a:prstGeom prst="rect">
            <a:avLst/>
          </a:prstGeom>
        </p:spPr>
        <p:txBody>
          <a:bodyPr/>
          <a:lstStyle/>
          <a:p>
            <a:r>
              <a:t>Text</a:t>
            </a:r>
          </a:p>
        </p:txBody>
      </p:sp>
      <p:sp>
        <p:nvSpPr>
          <p:cNvPr id="255"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256" name="Telo"/>
          <p:cNvSpPr txBox="1">
            <a:spLocks noGrp="1"/>
          </p:cNvSpPr>
          <p:nvPr>
            <p:ph type="body" idx="1"/>
          </p:nvPr>
        </p:nvSpPr>
        <p:spPr>
          <a:prstGeom prst="rect">
            <a:avLst/>
          </a:prstGeom>
        </p:spPr>
        <p:txBody>
          <a:bodyPr/>
          <a:lstStyle/>
          <a:p>
            <a:endParaRPr/>
          </a:p>
        </p:txBody>
      </p:sp>
      <p:pic>
        <p:nvPicPr>
          <p:cNvPr id="257" name="Obrázok" descr="Obrázok"/>
          <p:cNvPicPr>
            <a:picLocks noChangeAspect="1"/>
          </p:cNvPicPr>
          <p:nvPr/>
        </p:nvPicPr>
        <p:blipFill>
          <a:blip r:embed="rId2"/>
          <a:stretch>
            <a:fillRect/>
          </a:stretch>
        </p:blipFill>
        <p:spPr>
          <a:xfrm>
            <a:off x="0" y="298450"/>
            <a:ext cx="13004800" cy="91567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Výstavba divadiel v 2. pol 19. storočia"/>
          <p:cNvSpPr txBox="1">
            <a:spLocks noGrp="1"/>
          </p:cNvSpPr>
          <p:nvPr>
            <p:ph type="title"/>
          </p:nvPr>
        </p:nvSpPr>
        <p:spPr>
          <a:prstGeom prst="rect">
            <a:avLst/>
          </a:prstGeom>
        </p:spPr>
        <p:txBody>
          <a:bodyPr/>
          <a:lstStyle>
            <a:lvl1pPr defTabSz="467359">
              <a:spcBef>
                <a:spcPts val="2200"/>
              </a:spcBef>
              <a:defRPr sz="4800"/>
            </a:lvl1pPr>
          </a:lstStyle>
          <a:p>
            <a:r>
              <a:t>Výstavba divadiel v 2. pol 19. storočia </a:t>
            </a:r>
          </a:p>
        </p:txBody>
      </p:sp>
      <p:sp>
        <p:nvSpPr>
          <p:cNvPr id="179" name="Štátna operu vo Viedni (1869), arch: August von Siccardsburg a Eduard van der Nüll.…"/>
          <p:cNvSpPr txBox="1">
            <a:spLocks noGrp="1"/>
          </p:cNvSpPr>
          <p:nvPr>
            <p:ph type="body" idx="1"/>
          </p:nvPr>
        </p:nvSpPr>
        <p:spPr>
          <a:prstGeom prst="rect">
            <a:avLst/>
          </a:prstGeom>
        </p:spPr>
        <p:txBody>
          <a:bodyPr/>
          <a:lstStyle/>
          <a:p>
            <a:pPr marL="366058" indent="-366058">
              <a:buClrTx/>
              <a:buSzPct val="40000"/>
              <a:buFontTx/>
              <a:buBlip>
                <a:blip r:embed="rId2"/>
              </a:buBlip>
              <a:defRPr sz="2800"/>
            </a:pPr>
            <a:r>
              <a:t>Štátna operu vo Viedni (1869), arch: August von Siccardsburg a Eduard van der Nüll. </a:t>
            </a:r>
          </a:p>
          <a:p>
            <a:pPr marL="366058" indent="-366058">
              <a:buClrTx/>
              <a:buSzPct val="40000"/>
              <a:buFontTx/>
              <a:buBlip>
                <a:blip r:embed="rId2"/>
              </a:buBlip>
              <a:defRPr sz="2800"/>
            </a:pPr>
            <a:r>
              <a:t>Opera v Drážďanoch (1873), arch.: Gottfried Semper</a:t>
            </a:r>
          </a:p>
          <a:p>
            <a:pPr marL="366058" indent="-366058">
              <a:buClrTx/>
              <a:buSzPct val="40000"/>
              <a:buFontTx/>
              <a:buBlip>
                <a:blip r:embed="rId2"/>
              </a:buBlip>
              <a:defRPr sz="2800"/>
            </a:pPr>
            <a:r>
              <a:t>Parížska opera (1875), arch: Charles Garnier </a:t>
            </a:r>
          </a:p>
          <a:p>
            <a:pPr marL="366058" indent="-366058">
              <a:buClrTx/>
              <a:buSzPct val="40000"/>
              <a:buFontTx/>
              <a:buBlip>
                <a:blip r:embed="rId2"/>
              </a:buBlip>
              <a:defRPr sz="2800">
                <a:solidFill>
                  <a:schemeClr val="accent6">
                    <a:hueOff val="146492"/>
                    <a:satOff val="27796"/>
                    <a:lumOff val="22179"/>
                  </a:schemeClr>
                </a:solidFill>
              </a:defRPr>
            </a:pPr>
            <a:r>
              <a:t>Divadlo v Bayreuthe (1872 – 1876) arch.: Gottfried Semper, Otto Brückwald</a:t>
            </a:r>
          </a:p>
          <a:p>
            <a:pPr marL="366058" indent="-366058">
              <a:buClrTx/>
              <a:buSzPct val="40000"/>
              <a:buFontTx/>
              <a:buBlip>
                <a:blip r:embed="rId2"/>
              </a:buBlip>
              <a:defRPr sz="2800"/>
            </a:pPr>
            <a:r>
              <a:t>Mahenovo divadlo v Brne (1882), kancelária Fellner a Helmer</a:t>
            </a:r>
          </a:p>
          <a:p>
            <a:pPr marL="366058" indent="-366058">
              <a:buClrTx/>
              <a:buSzPct val="40000"/>
              <a:buFontTx/>
              <a:buBlip>
                <a:blip r:embed="rId2"/>
              </a:buBlip>
              <a:defRPr sz="2800"/>
            </a:pPr>
            <a:r>
              <a:t>Národné divadlo v Prahe (1881), arch: Josef Zítek </a:t>
            </a:r>
          </a:p>
        </p:txBody>
      </p:sp>
      <p:sp>
        <p:nvSpPr>
          <p:cNvPr id="180" name="Číslo snímky"/>
          <p:cNvSpPr txBox="1">
            <a:spLocks noGrp="1"/>
          </p:cNvSpPr>
          <p:nvPr>
            <p:ph type="sldNum" sz="quarter" idx="4294967295"/>
          </p:nvPr>
        </p:nvSpPr>
        <p:spPr>
          <a:xfrm>
            <a:off x="12332920" y="431800"/>
            <a:ext cx="260599" cy="457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Čo všetko zlučuje “gesamtkunstwerK”?"/>
          <p:cNvSpPr txBox="1">
            <a:spLocks noGrp="1"/>
          </p:cNvSpPr>
          <p:nvPr>
            <p:ph type="body" idx="13"/>
          </p:nvPr>
        </p:nvSpPr>
        <p:spPr>
          <a:prstGeom prst="rect">
            <a:avLst/>
          </a:prstGeom>
        </p:spPr>
        <p:txBody>
          <a:bodyPr/>
          <a:lstStyle/>
          <a:p>
            <a:r>
              <a:t>Čo všetko zlučuje “gesamtkunstwerK”? </a:t>
            </a:r>
          </a:p>
        </p:txBody>
      </p:sp>
      <p:sp>
        <p:nvSpPr>
          <p:cNvPr id="261"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262" name="Wagnerov koncept ideálneho divadelného priestoru nájdeme už v jeho esejách z r. 1851 „Das Kunstwerk der Zukunft (Umenie budúcnosti), kde artikuluje ideálny divadelný priestor vychádzajúci z umeleckej jednoty. Umenie herecké, umenie vizuálne a umenie písané spolupracujú v harmónií tak, aby vytvorili kompletné a dokonalé dielo. Wagner nevyslovil žiadne estetické výroky o správnom pomere umeleckých prvkov, iba o tom, že by sa všetky mali spájať do jedného celku. Za súčasť umeleckého celku bola považovaná aj architektúra."/>
          <p:cNvSpPr txBox="1"/>
          <p:nvPr/>
        </p:nvSpPr>
        <p:spPr>
          <a:xfrm>
            <a:off x="288596" y="3085819"/>
            <a:ext cx="6887119" cy="4411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just">
              <a:spcBef>
                <a:spcPts val="0"/>
              </a:spcBef>
              <a:defRPr sz="2800">
                <a:solidFill>
                  <a:schemeClr val="accent1">
                    <a:hueOff val="-84091"/>
                    <a:satOff val="15316"/>
                    <a:lumOff val="24313"/>
                  </a:schemeClr>
                </a:solidFill>
                <a:latin typeface="+mn-lt"/>
                <a:ea typeface="+mn-ea"/>
                <a:cs typeface="+mn-cs"/>
                <a:sym typeface="DIN Condensed"/>
              </a:defRPr>
            </a:lvl1pPr>
          </a:lstStyle>
          <a:p>
            <a:r>
              <a:rPr dirty="0" err="1"/>
              <a:t>Wagnerov</a:t>
            </a:r>
            <a:r>
              <a:rPr dirty="0"/>
              <a:t> </a:t>
            </a:r>
            <a:r>
              <a:rPr dirty="0" err="1"/>
              <a:t>koncept</a:t>
            </a:r>
            <a:r>
              <a:rPr dirty="0"/>
              <a:t> </a:t>
            </a:r>
            <a:r>
              <a:rPr dirty="0" err="1"/>
              <a:t>ideálneho</a:t>
            </a:r>
            <a:r>
              <a:rPr dirty="0"/>
              <a:t> </a:t>
            </a:r>
            <a:r>
              <a:rPr dirty="0" err="1"/>
              <a:t>divadelného</a:t>
            </a:r>
            <a:r>
              <a:rPr dirty="0"/>
              <a:t> </a:t>
            </a:r>
            <a:r>
              <a:rPr dirty="0" err="1"/>
              <a:t>priestoru</a:t>
            </a:r>
            <a:r>
              <a:rPr dirty="0"/>
              <a:t> </a:t>
            </a:r>
            <a:r>
              <a:rPr dirty="0" err="1"/>
              <a:t>nájdeme</a:t>
            </a:r>
            <a:r>
              <a:rPr dirty="0"/>
              <a:t> </a:t>
            </a:r>
            <a:r>
              <a:rPr dirty="0" err="1"/>
              <a:t>už</a:t>
            </a:r>
            <a:r>
              <a:rPr dirty="0"/>
              <a:t> v </a:t>
            </a:r>
            <a:r>
              <a:rPr dirty="0" err="1"/>
              <a:t>jeho</a:t>
            </a:r>
            <a:r>
              <a:rPr dirty="0"/>
              <a:t> </a:t>
            </a:r>
            <a:r>
              <a:rPr dirty="0" err="1"/>
              <a:t>esejách</a:t>
            </a:r>
            <a:r>
              <a:rPr dirty="0"/>
              <a:t> z r. 1851 „Das </a:t>
            </a:r>
            <a:r>
              <a:rPr dirty="0" err="1"/>
              <a:t>Kunstwerk</a:t>
            </a:r>
            <a:r>
              <a:rPr dirty="0"/>
              <a:t> der Zukunft (</a:t>
            </a:r>
            <a:r>
              <a:rPr dirty="0" err="1"/>
              <a:t>Umenie</a:t>
            </a:r>
            <a:r>
              <a:rPr dirty="0"/>
              <a:t> </a:t>
            </a:r>
            <a:r>
              <a:rPr dirty="0" err="1"/>
              <a:t>budúcnosti</a:t>
            </a:r>
            <a:r>
              <a:rPr dirty="0"/>
              <a:t>), </a:t>
            </a:r>
            <a:r>
              <a:rPr dirty="0" err="1"/>
              <a:t>kde</a:t>
            </a:r>
            <a:r>
              <a:rPr dirty="0"/>
              <a:t> </a:t>
            </a:r>
            <a:r>
              <a:rPr dirty="0" err="1"/>
              <a:t>artikuluje</a:t>
            </a:r>
            <a:r>
              <a:rPr dirty="0"/>
              <a:t> </a:t>
            </a:r>
            <a:r>
              <a:rPr dirty="0" err="1"/>
              <a:t>ideálny</a:t>
            </a:r>
            <a:r>
              <a:rPr dirty="0"/>
              <a:t> </a:t>
            </a:r>
            <a:r>
              <a:rPr dirty="0" err="1"/>
              <a:t>divadelný</a:t>
            </a:r>
            <a:r>
              <a:rPr dirty="0"/>
              <a:t> </a:t>
            </a:r>
            <a:r>
              <a:rPr dirty="0" err="1"/>
              <a:t>priestor</a:t>
            </a:r>
            <a:r>
              <a:rPr dirty="0"/>
              <a:t> </a:t>
            </a:r>
            <a:r>
              <a:rPr dirty="0" err="1"/>
              <a:t>vychádzajúci</a:t>
            </a:r>
            <a:r>
              <a:rPr dirty="0"/>
              <a:t> z </a:t>
            </a:r>
            <a:r>
              <a:rPr dirty="0" err="1"/>
              <a:t>umeleckej</a:t>
            </a:r>
            <a:r>
              <a:rPr dirty="0"/>
              <a:t> </a:t>
            </a:r>
            <a:r>
              <a:rPr dirty="0" err="1"/>
              <a:t>jednoty</a:t>
            </a:r>
            <a:r>
              <a:rPr dirty="0"/>
              <a:t>. </a:t>
            </a:r>
            <a:r>
              <a:rPr dirty="0" err="1"/>
              <a:t>Umenie</a:t>
            </a:r>
            <a:r>
              <a:rPr dirty="0"/>
              <a:t> </a:t>
            </a:r>
            <a:r>
              <a:rPr dirty="0" err="1"/>
              <a:t>herecké</a:t>
            </a:r>
            <a:r>
              <a:rPr dirty="0"/>
              <a:t>, </a:t>
            </a:r>
            <a:r>
              <a:rPr dirty="0" err="1"/>
              <a:t>umenie</a:t>
            </a:r>
            <a:r>
              <a:rPr dirty="0"/>
              <a:t> </a:t>
            </a:r>
            <a:r>
              <a:rPr dirty="0" err="1"/>
              <a:t>vizuálne</a:t>
            </a:r>
            <a:r>
              <a:rPr dirty="0"/>
              <a:t> a </a:t>
            </a:r>
            <a:r>
              <a:rPr dirty="0" err="1"/>
              <a:t>umenie</a:t>
            </a:r>
            <a:r>
              <a:rPr dirty="0"/>
              <a:t> </a:t>
            </a:r>
            <a:r>
              <a:rPr dirty="0" err="1"/>
              <a:t>písané</a:t>
            </a:r>
            <a:r>
              <a:rPr dirty="0"/>
              <a:t> </a:t>
            </a:r>
            <a:r>
              <a:rPr dirty="0" err="1"/>
              <a:t>spolupracujú</a:t>
            </a:r>
            <a:r>
              <a:rPr dirty="0"/>
              <a:t> v </a:t>
            </a:r>
            <a:r>
              <a:rPr dirty="0" err="1"/>
              <a:t>harmónií</a:t>
            </a:r>
            <a:r>
              <a:rPr dirty="0"/>
              <a:t> </a:t>
            </a:r>
            <a:r>
              <a:rPr dirty="0" err="1"/>
              <a:t>tak</a:t>
            </a:r>
            <a:r>
              <a:rPr dirty="0"/>
              <a:t>, aby </a:t>
            </a:r>
            <a:r>
              <a:rPr dirty="0" err="1"/>
              <a:t>vytvorili</a:t>
            </a:r>
            <a:r>
              <a:rPr dirty="0"/>
              <a:t> </a:t>
            </a:r>
            <a:r>
              <a:rPr dirty="0" err="1"/>
              <a:t>kompletné</a:t>
            </a:r>
            <a:r>
              <a:rPr dirty="0"/>
              <a:t> a </a:t>
            </a:r>
            <a:r>
              <a:rPr dirty="0" err="1"/>
              <a:t>dokonalé</a:t>
            </a:r>
            <a:r>
              <a:rPr dirty="0"/>
              <a:t> </a:t>
            </a:r>
            <a:r>
              <a:rPr dirty="0" err="1"/>
              <a:t>dielo</a:t>
            </a:r>
            <a:r>
              <a:rPr dirty="0"/>
              <a:t>. Wagner </a:t>
            </a:r>
            <a:r>
              <a:rPr dirty="0" err="1"/>
              <a:t>nevyslovil</a:t>
            </a:r>
            <a:r>
              <a:rPr dirty="0"/>
              <a:t> </a:t>
            </a:r>
            <a:r>
              <a:rPr dirty="0" err="1"/>
              <a:t>žiadne</a:t>
            </a:r>
            <a:r>
              <a:rPr dirty="0"/>
              <a:t> </a:t>
            </a:r>
            <a:r>
              <a:rPr dirty="0" err="1"/>
              <a:t>estetické</a:t>
            </a:r>
            <a:r>
              <a:rPr dirty="0"/>
              <a:t> </a:t>
            </a:r>
            <a:r>
              <a:rPr dirty="0" err="1"/>
              <a:t>výroky</a:t>
            </a:r>
            <a:r>
              <a:rPr dirty="0"/>
              <a:t> o </a:t>
            </a:r>
            <a:r>
              <a:rPr dirty="0" err="1"/>
              <a:t>správnom</a:t>
            </a:r>
            <a:r>
              <a:rPr dirty="0"/>
              <a:t> </a:t>
            </a:r>
            <a:r>
              <a:rPr dirty="0" err="1"/>
              <a:t>pomere</a:t>
            </a:r>
            <a:r>
              <a:rPr dirty="0"/>
              <a:t> </a:t>
            </a:r>
            <a:r>
              <a:rPr dirty="0" err="1"/>
              <a:t>umeleckých</a:t>
            </a:r>
            <a:r>
              <a:rPr dirty="0"/>
              <a:t> </a:t>
            </a:r>
            <a:r>
              <a:rPr dirty="0" err="1"/>
              <a:t>prvkov</a:t>
            </a:r>
            <a:r>
              <a:rPr dirty="0"/>
              <a:t>, </a:t>
            </a:r>
            <a:r>
              <a:rPr dirty="0" err="1"/>
              <a:t>iba</a:t>
            </a:r>
            <a:r>
              <a:rPr dirty="0"/>
              <a:t> o tom, </a:t>
            </a:r>
            <a:r>
              <a:rPr dirty="0" err="1"/>
              <a:t>že</a:t>
            </a:r>
            <a:r>
              <a:rPr dirty="0"/>
              <a:t> by </a:t>
            </a:r>
            <a:r>
              <a:rPr dirty="0" err="1"/>
              <a:t>sa</a:t>
            </a:r>
            <a:r>
              <a:rPr dirty="0"/>
              <a:t> </a:t>
            </a:r>
            <a:r>
              <a:rPr dirty="0" err="1"/>
              <a:t>všetky</a:t>
            </a:r>
            <a:r>
              <a:rPr dirty="0"/>
              <a:t> </a:t>
            </a:r>
            <a:r>
              <a:rPr dirty="0" err="1"/>
              <a:t>mali</a:t>
            </a:r>
            <a:r>
              <a:rPr dirty="0"/>
              <a:t> </a:t>
            </a:r>
            <a:r>
              <a:rPr dirty="0" err="1"/>
              <a:t>spájať</a:t>
            </a:r>
            <a:r>
              <a:rPr dirty="0"/>
              <a:t> do </a:t>
            </a:r>
            <a:r>
              <a:rPr dirty="0" err="1"/>
              <a:t>jedného</a:t>
            </a:r>
            <a:r>
              <a:rPr dirty="0"/>
              <a:t> </a:t>
            </a:r>
            <a:r>
              <a:rPr dirty="0" err="1"/>
              <a:t>celku</a:t>
            </a:r>
            <a:r>
              <a:rPr dirty="0"/>
              <a:t>. Za </a:t>
            </a:r>
            <a:r>
              <a:rPr dirty="0" err="1"/>
              <a:t>súčasť</a:t>
            </a:r>
            <a:r>
              <a:rPr dirty="0"/>
              <a:t> </a:t>
            </a:r>
            <a:r>
              <a:rPr dirty="0" err="1"/>
              <a:t>umeleckého</a:t>
            </a:r>
            <a:r>
              <a:rPr dirty="0"/>
              <a:t> </a:t>
            </a:r>
            <a:r>
              <a:rPr dirty="0" err="1"/>
              <a:t>celku</a:t>
            </a:r>
            <a:r>
              <a:rPr dirty="0"/>
              <a:t> bola </a:t>
            </a:r>
            <a:r>
              <a:rPr dirty="0" err="1"/>
              <a:t>považovaná</a:t>
            </a:r>
            <a:r>
              <a:rPr dirty="0"/>
              <a:t> </a:t>
            </a:r>
            <a:r>
              <a:rPr dirty="0" err="1"/>
              <a:t>aj</a:t>
            </a:r>
            <a:r>
              <a:rPr dirty="0"/>
              <a:t> </a:t>
            </a:r>
            <a:r>
              <a:rPr dirty="0" err="1"/>
              <a:t>architektúra</a:t>
            </a:r>
            <a:r>
              <a:rPr dirty="0"/>
              <a:t>. </a:t>
            </a:r>
          </a:p>
        </p:txBody>
      </p:sp>
      <p:pic>
        <p:nvPicPr>
          <p:cNvPr id="263" name="RW.jpeg" descr="RW.jpeg"/>
          <p:cNvPicPr>
            <a:picLocks noChangeAspect="1"/>
          </p:cNvPicPr>
          <p:nvPr/>
        </p:nvPicPr>
        <p:blipFill>
          <a:blip r:embed="rId2"/>
          <a:srcRect l="9810" t="8633" r="9810"/>
          <a:stretch>
            <a:fillRect/>
          </a:stretch>
        </p:blipFill>
        <p:spPr>
          <a:xfrm>
            <a:off x="7864716" y="1741306"/>
            <a:ext cx="4935215" cy="7100389"/>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auditórium"/>
          <p:cNvSpPr txBox="1">
            <a:spLocks noGrp="1"/>
          </p:cNvSpPr>
          <p:nvPr>
            <p:ph type="title"/>
          </p:nvPr>
        </p:nvSpPr>
        <p:spPr>
          <a:xfrm>
            <a:off x="406400" y="226011"/>
            <a:ext cx="12192000" cy="963966"/>
          </a:xfrm>
          <a:prstGeom prst="rect">
            <a:avLst/>
          </a:prstGeom>
        </p:spPr>
        <p:txBody>
          <a:bodyPr/>
          <a:lstStyle>
            <a:lvl1pPr algn="just">
              <a:defRPr sz="6500"/>
            </a:lvl1pPr>
          </a:lstStyle>
          <a:p>
            <a:r>
              <a:t>auditórium</a:t>
            </a:r>
          </a:p>
        </p:txBody>
      </p:sp>
      <p:sp>
        <p:nvSpPr>
          <p:cNvPr id="266" name="“Whether intentional or not, it is of interest that the seating radius of the first row of seats at Bayreuth is about equal to that of the orchestra at Epidaurus, and the steep rake for each succeeding row of seats, all facing the stage, also like Epidaurus, yields a clear field of vision over the row in front. These stringent vertical and horizontal sight line requirements, coupled with lateral restrictions in angular displacement of the seating wedge, of necessity yield a reduced audience capacity if a sngle-level auditorium without balconies is not to become exceedingly long or excessively wide. This was unresolved in Semper’s Monumental Theatre and Glas Palast B design projects.” (IZENOUR 1997:76)"/>
          <p:cNvSpPr txBox="1">
            <a:spLocks noGrp="1"/>
          </p:cNvSpPr>
          <p:nvPr>
            <p:ph type="body" sz="half" idx="4294967295"/>
          </p:nvPr>
        </p:nvSpPr>
        <p:spPr>
          <a:xfrm>
            <a:off x="2821106" y="4937502"/>
            <a:ext cx="9777691" cy="2813878"/>
          </a:xfrm>
          <a:prstGeom prst="rect">
            <a:avLst/>
          </a:prstGeom>
        </p:spPr>
        <p:txBody>
          <a:bodyPr/>
          <a:lstStyle>
            <a:lvl1pPr marL="0" indent="0" algn="just" defTabSz="362204">
              <a:spcBef>
                <a:spcPts val="0"/>
              </a:spcBef>
              <a:buClrTx/>
              <a:buSzTx/>
              <a:buFontTx/>
              <a:buNone/>
              <a:defRPr sz="1860"/>
            </a:lvl1pPr>
          </a:lstStyle>
          <a:p>
            <a:r>
              <a:t>“Whether intentional or not, it is of interest that the seating radius of the first row of seats at Bayreuth is about equal to that of the orchestra at Epidaurus, and the steep rake for each succeeding row of seats, all facing the stage, also like Epidaurus, yields a clear field of vision over the row in front. These stringent vertical and horizontal sight line requirements, coupled with lateral restrictions in angular displacement of the seating wedge, of necessity yield a reduced audience capacity if a sngle-level auditorium without balconies is not to become exceedingly long or excessively wide. This was unresolved in Semper’s Monumental Theatre and Glas Palast B design projects.” (IZENOUR 1997:76)  </a:t>
            </a:r>
          </a:p>
        </p:txBody>
      </p:sp>
      <p:sp>
        <p:nvSpPr>
          <p:cNvPr id="267" name="Hudobné drámy RW okrem toho, že hlásali hudbu budúcnosti, priniesli so sebou priamo z mysle svojho tvorcu revolučný dizajn hľadiska, ktorý využíval novú geometriu sedadiel v tvare vejára s neprerušovanými radami sedadiel. Dizajn poprel barokové nároky na hľadisko v tvare podkovy.…"/>
          <p:cNvSpPr txBox="1"/>
          <p:nvPr/>
        </p:nvSpPr>
        <p:spPr>
          <a:xfrm>
            <a:off x="474640" y="1742197"/>
            <a:ext cx="11562257" cy="314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a:spcBef>
                <a:spcPts val="0"/>
              </a:spcBef>
              <a:defRPr>
                <a:solidFill>
                  <a:srgbClr val="0096FF"/>
                </a:solidFill>
                <a:latin typeface="Helvetica"/>
                <a:ea typeface="Helvetica"/>
                <a:cs typeface="Helvetica"/>
                <a:sym typeface="Helvetica"/>
              </a:defRPr>
            </a:pPr>
            <a:endParaRPr/>
          </a:p>
          <a:p>
            <a:pPr algn="just">
              <a:spcBef>
                <a:spcPts val="0"/>
              </a:spcBef>
              <a:defRPr>
                <a:solidFill>
                  <a:srgbClr val="FFFFFF"/>
                </a:solidFill>
                <a:latin typeface="Helvetica"/>
                <a:ea typeface="Helvetica"/>
                <a:cs typeface="Helvetica"/>
                <a:sym typeface="Helvetica"/>
              </a:defRPr>
            </a:pPr>
            <a:r>
              <a:t>Hudobné drámy RW okrem toho, že hlásali hudbu budúcnosti, priniesli so sebou priamo z mysle svojho tvorcu revolučný dizajn hľadiska, ktorý využíval novú geometriu sedadiel v tvare vejára s neprerušovanými radami sedadiel. Dizajn poprel barokové nároky na hľadisko v tvare podkovy. </a:t>
            </a:r>
          </a:p>
          <a:p>
            <a:pPr algn="just">
              <a:spcBef>
                <a:spcPts val="0"/>
              </a:spcBef>
              <a:defRPr>
                <a:solidFill>
                  <a:srgbClr val="FFFFFF"/>
                </a:solidFill>
                <a:latin typeface="Helvetica"/>
                <a:ea typeface="Helvetica"/>
                <a:cs typeface="Helvetica"/>
                <a:sym typeface="Helvetica"/>
              </a:defRPr>
            </a:pPr>
            <a:r>
              <a:rPr i="1"/>
              <a:t>Bayreuth Festielhaus</a:t>
            </a:r>
            <a:r>
              <a:t> zamýšľal Wagner ako dočasné letné divadlo a postavil ho špeciálne na produkciu svojich hudobných drám. Predznamenal zásadnú zmenu v dizajne divadelných hľadísk. </a:t>
            </a:r>
          </a:p>
          <a:p>
            <a:pPr algn="just">
              <a:spcBef>
                <a:spcPts val="0"/>
              </a:spcBef>
              <a:defRPr>
                <a:solidFill>
                  <a:srgbClr val="FFFFFF"/>
                </a:solidFill>
                <a:latin typeface="Helvetica"/>
                <a:ea typeface="Helvetica"/>
                <a:cs typeface="Helvetica"/>
                <a:sym typeface="Helvetica"/>
              </a:defRPr>
            </a:pPr>
            <a:endParaRPr/>
          </a:p>
          <a:p>
            <a:pPr algn="just">
              <a:spcBef>
                <a:spcPts val="0"/>
              </a:spcBef>
              <a:defRPr>
                <a:solidFill>
                  <a:srgbClr val="FFFFFF"/>
                </a:solidFill>
                <a:latin typeface="Helvetica"/>
                <a:ea typeface="Helvetica"/>
                <a:cs typeface="Helvetica"/>
                <a:sym typeface="Helvetica"/>
              </a:defRPr>
            </a:pPr>
            <a:endParaRPr/>
          </a:p>
          <a:p>
            <a:pPr algn="just">
              <a:spcBef>
                <a:spcPts val="0"/>
              </a:spcBef>
              <a:defRPr>
                <a:solidFill>
                  <a:srgbClr val="FFFFFF"/>
                </a:solidFill>
                <a:latin typeface="Helvetica"/>
                <a:ea typeface="Helvetica"/>
                <a:cs typeface="Helvetica"/>
                <a:sym typeface="Helvetica"/>
              </a:defRPr>
            </a:pPr>
            <a:r>
              <a:t>Vzory hľadal v gréckych a rímskych divadlách.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ext"/>
          <p:cNvSpPr txBox="1">
            <a:spLocks noGrp="1"/>
          </p:cNvSpPr>
          <p:nvPr>
            <p:ph type="body" idx="13"/>
          </p:nvPr>
        </p:nvSpPr>
        <p:spPr>
          <a:prstGeom prst="rect">
            <a:avLst/>
          </a:prstGeom>
        </p:spPr>
        <p:txBody>
          <a:bodyPr/>
          <a:lstStyle/>
          <a:p>
            <a:r>
              <a:t>Text</a:t>
            </a:r>
          </a:p>
        </p:txBody>
      </p:sp>
      <p:sp>
        <p:nvSpPr>
          <p:cNvPr id="270" name="Názov"/>
          <p:cNvSpPr txBox="1">
            <a:spLocks noGrp="1"/>
          </p:cNvSpPr>
          <p:nvPr>
            <p:ph type="title"/>
          </p:nvPr>
        </p:nvSpPr>
        <p:spPr>
          <a:prstGeom prst="rect">
            <a:avLst/>
          </a:prstGeom>
        </p:spPr>
        <p:txBody>
          <a:bodyPr/>
          <a:lstStyle/>
          <a:p>
            <a:pPr defTabSz="467359">
              <a:spcBef>
                <a:spcPts val="2200"/>
              </a:spcBef>
              <a:defRPr sz="4800"/>
            </a:pPr>
            <a:endParaRPr/>
          </a:p>
        </p:txBody>
      </p:sp>
      <p:pic>
        <p:nvPicPr>
          <p:cNvPr id="271" name="Obrázok" descr="Obrázok"/>
          <p:cNvPicPr>
            <a:picLocks noChangeAspect="1"/>
          </p:cNvPicPr>
          <p:nvPr/>
        </p:nvPicPr>
        <p:blipFill>
          <a:blip r:embed="rId2"/>
          <a:srcRect b="15287"/>
          <a:stretch>
            <a:fillRect/>
          </a:stretch>
        </p:blipFill>
        <p:spPr>
          <a:xfrm>
            <a:off x="88900" y="146050"/>
            <a:ext cx="12827000" cy="8015061"/>
          </a:xfrm>
          <a:prstGeom prst="rect">
            <a:avLst/>
          </a:prstGeom>
          <a:ln w="12700">
            <a:miter lim="400000"/>
          </a:ln>
        </p:spPr>
      </p:pic>
      <p:sp>
        <p:nvSpPr>
          <p:cNvPr id="272" name="Auditórim v šírke meralo 33 m, hĺbke 26 m. 30 radov sedadiel v auditóriu. Nad posledným radom dva balkóny myslené pre hercov a iných participantov festivalu. Hľadisko demokratické – každý divák si je rovný bez rozdielu postavenia – rovnaká cena lístkov."/>
          <p:cNvSpPr txBox="1"/>
          <p:nvPr/>
        </p:nvSpPr>
        <p:spPr>
          <a:xfrm>
            <a:off x="1317200" y="8394712"/>
            <a:ext cx="11295383" cy="162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spcBef>
                <a:spcPts val="0"/>
              </a:spcBef>
              <a:defRPr b="1">
                <a:solidFill>
                  <a:schemeClr val="accent1">
                    <a:hueOff val="-84091"/>
                    <a:satOff val="15316"/>
                    <a:lumOff val="24313"/>
                  </a:schemeClr>
                </a:solidFill>
                <a:latin typeface="Helvetica"/>
                <a:ea typeface="Helvetica"/>
                <a:cs typeface="Helvetica"/>
                <a:sym typeface="Helvetica"/>
              </a:defRPr>
            </a:pPr>
            <a:r>
              <a:t>Auditórim v šírke meralo 33 m, hĺbke 26 m. 30 radov sedadiel v auditóriu. Nad posledným radom dva balkóny myslené pre hercov a iných participantov festivalu. Hľadisko demokratické – každý divák si je rovný bez rozdielu postavenia – rovnaká cena lístkov. </a:t>
            </a:r>
          </a:p>
          <a:p>
            <a:pPr>
              <a:spcBef>
                <a:spcPts val="0"/>
              </a:spcBef>
              <a:defRPr b="1">
                <a:solidFill>
                  <a:schemeClr val="accent1">
                    <a:hueOff val="-84091"/>
                    <a:satOff val="15316"/>
                    <a:lumOff val="24313"/>
                  </a:schemeClr>
                </a:solidFill>
                <a:latin typeface="Helvetica"/>
                <a:ea typeface="Helvetica"/>
                <a:cs typeface="Helvetica"/>
                <a:sym typeface="Helvetica"/>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Snímka obrazovky 2021-10-06 o 22.44.06.png" descr="Snímka obrazovky 2021-10-06 o 22.44.06.png"/>
          <p:cNvPicPr>
            <a:picLocks noChangeAspect="1"/>
          </p:cNvPicPr>
          <p:nvPr/>
        </p:nvPicPr>
        <p:blipFill>
          <a:blip r:embed="rId2"/>
          <a:stretch>
            <a:fillRect/>
          </a:stretch>
        </p:blipFill>
        <p:spPr>
          <a:xfrm>
            <a:off x="0" y="475281"/>
            <a:ext cx="12988919" cy="8803037"/>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Obrázok" descr="Obrázok"/>
          <p:cNvPicPr>
            <a:picLocks noChangeAspect="1"/>
          </p:cNvPicPr>
          <p:nvPr/>
        </p:nvPicPr>
        <p:blipFill>
          <a:blip r:embed="rId2"/>
          <a:stretch>
            <a:fillRect/>
          </a:stretch>
        </p:blipFill>
        <p:spPr>
          <a:xfrm>
            <a:off x="0" y="2489200"/>
            <a:ext cx="13004800" cy="4775200"/>
          </a:xfrm>
          <a:prstGeom prst="rect">
            <a:avLst/>
          </a:prstGeom>
          <a:ln w="12700">
            <a:miter lim="400000"/>
          </a:ln>
        </p:spPr>
      </p:pic>
      <p:sp>
        <p:nvSpPr>
          <p:cNvPr id="277" name="divadlo v sabionnete"/>
          <p:cNvSpPr txBox="1">
            <a:spLocks noGrp="1"/>
          </p:cNvSpPr>
          <p:nvPr>
            <p:ph type="title"/>
          </p:nvPr>
        </p:nvSpPr>
        <p:spPr>
          <a:prstGeom prst="rect">
            <a:avLst/>
          </a:prstGeom>
        </p:spPr>
        <p:txBody>
          <a:bodyPr/>
          <a:lstStyle>
            <a:lvl1pPr defTabSz="467359">
              <a:spcBef>
                <a:spcPts val="2200"/>
              </a:spcBef>
              <a:defRPr sz="4800"/>
            </a:lvl1pPr>
          </a:lstStyle>
          <a:p>
            <a:r>
              <a:t>divadlo v sabionnete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
          <p:cNvSpPr txBox="1">
            <a:spLocks noGrp="1"/>
          </p:cNvSpPr>
          <p:nvPr>
            <p:ph type="body" idx="13"/>
          </p:nvPr>
        </p:nvSpPr>
        <p:spPr>
          <a:prstGeom prst="rect">
            <a:avLst/>
          </a:prstGeom>
        </p:spPr>
        <p:txBody>
          <a:bodyPr/>
          <a:lstStyle/>
          <a:p>
            <a:r>
              <a:t>Text</a:t>
            </a:r>
          </a:p>
        </p:txBody>
      </p:sp>
      <p:sp>
        <p:nvSpPr>
          <p:cNvPr id="280"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281" name="Telo"/>
          <p:cNvSpPr txBox="1">
            <a:spLocks noGrp="1"/>
          </p:cNvSpPr>
          <p:nvPr>
            <p:ph type="body" idx="1"/>
          </p:nvPr>
        </p:nvSpPr>
        <p:spPr>
          <a:prstGeom prst="rect">
            <a:avLst/>
          </a:prstGeom>
        </p:spPr>
        <p:txBody>
          <a:bodyPr/>
          <a:lstStyle/>
          <a:p>
            <a:endParaRPr/>
          </a:p>
        </p:txBody>
      </p:sp>
      <p:pic>
        <p:nvPicPr>
          <p:cNvPr id="282" name="sabbioneta.jpeg" descr="sabbioneta.jpeg"/>
          <p:cNvPicPr>
            <a:picLocks noChangeAspect="1"/>
          </p:cNvPicPr>
          <p:nvPr/>
        </p:nvPicPr>
        <p:blipFill>
          <a:blip r:embed="rId2"/>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bayreuth.png" descr="bayreuth.png"/>
          <p:cNvPicPr>
            <a:picLocks noChangeAspect="1"/>
          </p:cNvPicPr>
          <p:nvPr/>
        </p:nvPicPr>
        <p:blipFill>
          <a:blip r:embed="rId2"/>
          <a:stretch>
            <a:fillRect/>
          </a:stretch>
        </p:blipFill>
        <p:spPr>
          <a:xfrm>
            <a:off x="1788542" y="14913"/>
            <a:ext cx="8895874" cy="9723774"/>
          </a:xfrm>
          <a:prstGeom prst="rect">
            <a:avLst/>
          </a:prstGeom>
          <a:ln w="12700">
            <a:miter lim="400000"/>
          </a:ln>
        </p:spPr>
      </p:pic>
      <p:sp>
        <p:nvSpPr>
          <p:cNvPr id="285"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Snímka obrazovky 2021-12-15 o 14.54.43.png" descr="Snímka obrazovky 2021-12-15 o 14.54.43.png"/>
          <p:cNvPicPr>
            <a:picLocks noChangeAspect="1"/>
          </p:cNvPicPr>
          <p:nvPr/>
        </p:nvPicPr>
        <p:blipFill>
          <a:blip r:embed="rId2"/>
          <a:stretch>
            <a:fillRect/>
          </a:stretch>
        </p:blipFill>
        <p:spPr>
          <a:xfrm>
            <a:off x="0" y="1063197"/>
            <a:ext cx="13004801" cy="8690890"/>
          </a:xfrm>
          <a:prstGeom prst="rect">
            <a:avLst/>
          </a:prstGeom>
          <a:ln w="12700">
            <a:miter lim="400000"/>
          </a:ln>
        </p:spPr>
      </p:pic>
      <p:sp>
        <p:nvSpPr>
          <p:cNvPr id="288"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auditoriu.jpeg" descr="auditoriu.jpeg"/>
          <p:cNvPicPr>
            <a:picLocks noChangeAspect="1"/>
          </p:cNvPicPr>
          <p:nvPr/>
        </p:nvPicPr>
        <p:blipFill>
          <a:blip r:embed="rId2"/>
          <a:stretch>
            <a:fillRect/>
          </a:stretch>
        </p:blipFill>
        <p:spPr>
          <a:xfrm>
            <a:off x="-34372" y="436120"/>
            <a:ext cx="13073544" cy="8707699"/>
          </a:xfrm>
          <a:prstGeom prst="rect">
            <a:avLst/>
          </a:prstGeom>
          <a:ln w="12700">
            <a:miter lim="400000"/>
          </a:ln>
        </p:spPr>
      </p:pic>
      <p:sp>
        <p:nvSpPr>
          <p:cNvPr id="291"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Hľadisko"/>
          <p:cNvSpPr txBox="1">
            <a:spLocks noGrp="1"/>
          </p:cNvSpPr>
          <p:nvPr>
            <p:ph type="title" idx="4294967295"/>
          </p:nvPr>
        </p:nvSpPr>
        <p:spPr>
          <a:xfrm>
            <a:off x="279770" y="397038"/>
            <a:ext cx="12192001" cy="723901"/>
          </a:xfrm>
          <a:prstGeom prst="rect">
            <a:avLst/>
          </a:prstGeom>
        </p:spPr>
        <p:txBody>
          <a:bodyPr/>
          <a:lstStyle>
            <a:lvl1pPr algn="just" defTabSz="467359">
              <a:spcBef>
                <a:spcPts val="2200"/>
              </a:spcBef>
              <a:defRPr sz="4800"/>
            </a:lvl1pPr>
          </a:lstStyle>
          <a:p>
            <a:r>
              <a:t>Hľadisko</a:t>
            </a:r>
          </a:p>
        </p:txBody>
      </p:sp>
      <p:pic>
        <p:nvPicPr>
          <p:cNvPr id="294" name="auditorium.png" descr="auditorium.png"/>
          <p:cNvPicPr>
            <a:picLocks noChangeAspect="1"/>
          </p:cNvPicPr>
          <p:nvPr/>
        </p:nvPicPr>
        <p:blipFill>
          <a:blip r:embed="rId2"/>
          <a:stretch>
            <a:fillRect/>
          </a:stretch>
        </p:blipFill>
        <p:spPr>
          <a:xfrm>
            <a:off x="-1" y="-194120"/>
            <a:ext cx="13116492" cy="1014184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arížska opera (1875), arch: charles garnier (kapacita: 2200)"/>
          <p:cNvSpPr txBox="1">
            <a:spLocks noGrp="1"/>
          </p:cNvSpPr>
          <p:nvPr>
            <p:ph type="body" idx="13"/>
          </p:nvPr>
        </p:nvSpPr>
        <p:spPr>
          <a:prstGeom prst="rect">
            <a:avLst/>
          </a:prstGeom>
        </p:spPr>
        <p:txBody>
          <a:bodyPr/>
          <a:lstStyle/>
          <a:p>
            <a:r>
              <a:t>Parížska opera (1875), arch: charles garnier (kapacita: 2200)</a:t>
            </a:r>
          </a:p>
        </p:txBody>
      </p:sp>
      <p:sp>
        <p:nvSpPr>
          <p:cNvPr id="183"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184" name="Telo"/>
          <p:cNvSpPr txBox="1">
            <a:spLocks noGrp="1"/>
          </p:cNvSpPr>
          <p:nvPr>
            <p:ph type="body" idx="1"/>
          </p:nvPr>
        </p:nvSpPr>
        <p:spPr>
          <a:prstGeom prst="rect">
            <a:avLst/>
          </a:prstGeom>
        </p:spPr>
        <p:txBody>
          <a:bodyPr/>
          <a:lstStyle/>
          <a:p>
            <a:endParaRPr/>
          </a:p>
        </p:txBody>
      </p:sp>
      <p:pic>
        <p:nvPicPr>
          <p:cNvPr id="185" name="Obrázok" descr="Obrázok"/>
          <p:cNvPicPr>
            <a:picLocks noChangeAspect="1"/>
          </p:cNvPicPr>
          <p:nvPr/>
        </p:nvPicPr>
        <p:blipFill>
          <a:blip r:embed="rId2"/>
          <a:stretch>
            <a:fillRect/>
          </a:stretch>
        </p:blipFill>
        <p:spPr>
          <a:xfrm>
            <a:off x="-1" y="1068061"/>
            <a:ext cx="13004801" cy="8669868"/>
          </a:xfrm>
          <a:prstGeom prst="rect">
            <a:avLst/>
          </a:prstGeom>
          <a:ln w="12700">
            <a:miter lim="400000"/>
          </a:ln>
        </p:spPr>
      </p:pic>
      <p:sp>
        <p:nvSpPr>
          <p:cNvPr id="186" name="Číslo snímky"/>
          <p:cNvSpPr txBox="1">
            <a:spLocks noGrp="1"/>
          </p:cNvSpPr>
          <p:nvPr>
            <p:ph type="sldNum" sz="quarter" idx="4294967295"/>
          </p:nvPr>
        </p:nvSpPr>
        <p:spPr>
          <a:xfrm>
            <a:off x="12332920" y="431800"/>
            <a:ext cx="260599" cy="457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Obrázok" descr="Obrázok"/>
          <p:cNvPicPr>
            <a:picLocks noChangeAspect="1"/>
          </p:cNvPicPr>
          <p:nvPr/>
        </p:nvPicPr>
        <p:blipFill>
          <a:blip r:embed="rId2"/>
          <a:stretch>
            <a:fillRect/>
          </a:stretch>
        </p:blipFill>
        <p:spPr>
          <a:xfrm>
            <a:off x="3822700" y="1892300"/>
            <a:ext cx="5359400" cy="59690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cénické technológie"/>
          <p:cNvSpPr txBox="1">
            <a:spLocks noGrp="1"/>
          </p:cNvSpPr>
          <p:nvPr>
            <p:ph type="body" idx="13"/>
          </p:nvPr>
        </p:nvSpPr>
        <p:spPr>
          <a:prstGeom prst="rect">
            <a:avLst/>
          </a:prstGeom>
        </p:spPr>
        <p:txBody>
          <a:bodyPr/>
          <a:lstStyle/>
          <a:p>
            <a:r>
              <a:t>scénické technológie</a:t>
            </a:r>
          </a:p>
        </p:txBody>
      </p:sp>
      <p:pic>
        <p:nvPicPr>
          <p:cNvPr id="299" name="Obrázok" descr="Obrázok"/>
          <p:cNvPicPr>
            <a:picLocks noChangeAspect="1"/>
          </p:cNvPicPr>
          <p:nvPr/>
        </p:nvPicPr>
        <p:blipFill>
          <a:blip r:embed="rId2"/>
          <a:srcRect r="950"/>
          <a:stretch>
            <a:fillRect/>
          </a:stretch>
        </p:blipFill>
        <p:spPr>
          <a:xfrm>
            <a:off x="1325966" y="940985"/>
            <a:ext cx="10814373" cy="8812615"/>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cénické technológie"/>
          <p:cNvSpPr txBox="1">
            <a:spLocks noGrp="1"/>
          </p:cNvSpPr>
          <p:nvPr>
            <p:ph type="body" idx="13"/>
          </p:nvPr>
        </p:nvSpPr>
        <p:spPr>
          <a:prstGeom prst="rect">
            <a:avLst/>
          </a:prstGeom>
        </p:spPr>
        <p:txBody>
          <a:bodyPr/>
          <a:lstStyle/>
          <a:p>
            <a:r>
              <a:t>scénické technológie</a:t>
            </a:r>
          </a:p>
        </p:txBody>
      </p:sp>
      <p:sp>
        <p:nvSpPr>
          <p:cNvPr id="302" name="Bayreuthské javisko patrilo k najlepšie vybaveným divadlám. Ovládané mechanicky.…"/>
          <p:cNvSpPr txBox="1"/>
          <p:nvPr/>
        </p:nvSpPr>
        <p:spPr>
          <a:xfrm>
            <a:off x="668232" y="2256392"/>
            <a:ext cx="11946919" cy="5006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a:spcBef>
                <a:spcPts val="0"/>
              </a:spcBef>
              <a:defRPr sz="2400">
                <a:solidFill>
                  <a:srgbClr val="FFFFFF"/>
                </a:solidFill>
                <a:latin typeface="+mn-lt"/>
                <a:ea typeface="+mn-ea"/>
                <a:cs typeface="+mn-cs"/>
                <a:sym typeface="DIN Condensed"/>
              </a:defRPr>
            </a:pPr>
            <a:r>
              <a:t>Bayreuthské javisko patrilo k najlepšie vybaveným divadlám. Ovládané mechanicky. </a:t>
            </a:r>
          </a:p>
          <a:p>
            <a:pPr algn="just">
              <a:spcBef>
                <a:spcPts val="0"/>
              </a:spcBef>
              <a:defRPr sz="2400">
                <a:solidFill>
                  <a:srgbClr val="FFFFFF"/>
                </a:solidFill>
                <a:latin typeface="+mn-lt"/>
                <a:ea typeface="+mn-ea"/>
                <a:cs typeface="+mn-cs"/>
                <a:sym typeface="DIN Condensed"/>
              </a:defRPr>
            </a:pPr>
            <a:endParaRPr/>
          </a:p>
          <a:p>
            <a:pPr marL="0" indent="342899" algn="just">
              <a:spcBef>
                <a:spcPts val="0"/>
              </a:spcBef>
              <a:buClr>
                <a:schemeClr val="accent1"/>
              </a:buClr>
              <a:buSzPct val="104999"/>
              <a:buFont typeface="Helvetica"/>
              <a:buChar char="-"/>
              <a:defRPr sz="2400">
                <a:solidFill>
                  <a:srgbClr val="FFFFFF"/>
                </a:solidFill>
                <a:latin typeface="+mn-lt"/>
                <a:ea typeface="+mn-ea"/>
                <a:cs typeface="+mn-cs"/>
                <a:sym typeface="DIN Condensed"/>
              </a:defRPr>
            </a:pPr>
            <a:r>
              <a:t>postranné krídla - 7 párov výkrytov pre rekvizity vedené zo strán (každé krídlo malo ešte extra otvor pre vstup a odchod hercov a herečiek, </a:t>
            </a:r>
          </a:p>
          <a:p>
            <a:pPr marL="0" indent="342899" algn="just">
              <a:spcBef>
                <a:spcPts val="0"/>
              </a:spcBef>
              <a:buClr>
                <a:schemeClr val="accent1"/>
              </a:buClr>
              <a:buSzPct val="104999"/>
              <a:buFont typeface="Helvetica"/>
              <a:buChar char="-"/>
              <a:defRPr sz="2400">
                <a:solidFill>
                  <a:srgbClr val="FFFFFF"/>
                </a:solidFill>
                <a:latin typeface="+mn-lt"/>
                <a:ea typeface="+mn-ea"/>
                <a:cs typeface="+mn-cs"/>
                <a:sym typeface="DIN Condensed"/>
              </a:defRPr>
            </a:pPr>
            <a:r>
              <a:t>rôzne externé dopravné prošiny, </a:t>
            </a:r>
          </a:p>
          <a:p>
            <a:pPr marL="0" indent="342899" algn="just">
              <a:spcBef>
                <a:spcPts val="0"/>
              </a:spcBef>
              <a:buClr>
                <a:schemeClr val="accent1"/>
              </a:buClr>
              <a:buSzPct val="104999"/>
              <a:buFont typeface="Helvetica"/>
              <a:buChar char="-"/>
              <a:defRPr sz="2400">
                <a:solidFill>
                  <a:srgbClr val="FFFFFF"/>
                </a:solidFill>
                <a:latin typeface="+mn-lt"/>
                <a:ea typeface="+mn-ea"/>
                <a:cs typeface="+mn-cs"/>
                <a:sym typeface="DIN Condensed"/>
              </a:defRPr>
            </a:pPr>
            <a:r>
              <a:t>spodná scénická mašinéria - priečne prepadliská pre spodný zdvih kulís (hĺbka 10 m pod scénov),</a:t>
            </a:r>
          </a:p>
          <a:p>
            <a:pPr marL="0" indent="342899" algn="just">
              <a:spcBef>
                <a:spcPts val="0"/>
              </a:spcBef>
              <a:buClr>
                <a:schemeClr val="accent1"/>
              </a:buClr>
              <a:buSzPct val="104999"/>
              <a:buFont typeface="Helvetica"/>
              <a:buChar char="-"/>
              <a:defRPr sz="2400">
                <a:solidFill>
                  <a:srgbClr val="FFFFFF"/>
                </a:solidFill>
                <a:latin typeface="+mn-lt"/>
                <a:ea typeface="+mn-ea"/>
                <a:cs typeface="+mn-cs"/>
                <a:sym typeface="DIN Condensed"/>
              </a:defRPr>
            </a:pPr>
            <a:r>
              <a:t>povrazisková veža (zdvih kulís do 29 metrov nad úrovňou scény), </a:t>
            </a:r>
          </a:p>
          <a:p>
            <a:pPr marL="0" indent="342899" algn="just">
              <a:spcBef>
                <a:spcPts val="0"/>
              </a:spcBef>
              <a:buClr>
                <a:schemeClr val="accent1"/>
              </a:buClr>
              <a:buSzPct val="104999"/>
              <a:buFont typeface="Helvetica"/>
              <a:buChar char="-"/>
              <a:defRPr sz="2400">
                <a:solidFill>
                  <a:srgbClr val="FFFFFF"/>
                </a:solidFill>
                <a:latin typeface="+mn-lt"/>
                <a:ea typeface="+mn-ea"/>
                <a:cs typeface="+mn-cs"/>
                <a:sym typeface="DIN Condensed"/>
              </a:defRPr>
            </a:pPr>
            <a:r>
              <a:t>povrazisko s 50 ťahmi re rekvizity, 6 ťahov pre panorámy a 14 dodatočných ťahov pre svetlá.</a:t>
            </a:r>
          </a:p>
          <a:p>
            <a:pPr marL="0" indent="342899" algn="just">
              <a:spcBef>
                <a:spcPts val="0"/>
              </a:spcBef>
              <a:buClr>
                <a:schemeClr val="accent1"/>
              </a:buClr>
              <a:buSzPct val="104999"/>
              <a:buFont typeface="Helvetica"/>
              <a:buChar char="-"/>
              <a:defRPr sz="2400">
                <a:solidFill>
                  <a:srgbClr val="FFFFFF"/>
                </a:solidFill>
                <a:latin typeface="+mn-lt"/>
                <a:ea typeface="+mn-ea"/>
                <a:cs typeface="+mn-cs"/>
                <a:sym typeface="DIN Condensed"/>
              </a:defRPr>
            </a:pPr>
            <a:r>
              <a:t>viac ako 3000 plynových lámp na zabezpečenie osvetlania javiskovej plochy vrátane efektov. </a:t>
            </a:r>
          </a:p>
          <a:p>
            <a:pPr marL="0" indent="342899" algn="just">
              <a:spcBef>
                <a:spcPts val="0"/>
              </a:spcBef>
              <a:buClr>
                <a:schemeClr val="accent1"/>
              </a:buClr>
              <a:buSzPct val="104999"/>
              <a:buFont typeface="Helvetica"/>
              <a:buChar char="-"/>
              <a:defRPr sz="2400">
                <a:solidFill>
                  <a:srgbClr val="FFFFFF"/>
                </a:solidFill>
                <a:latin typeface="+mn-lt"/>
                <a:ea typeface="+mn-ea"/>
                <a:cs typeface="+mn-cs"/>
                <a:sym typeface="DIN Condensed"/>
              </a:defRPr>
            </a:pPr>
            <a:r>
              <a:t> opona, tzv. Raftvorhand, </a:t>
            </a:r>
          </a:p>
          <a:p>
            <a:pPr marL="0" indent="342899" algn="just">
              <a:spcBef>
                <a:spcPts val="0"/>
              </a:spcBef>
              <a:buClr>
                <a:schemeClr val="accent1"/>
              </a:buClr>
              <a:buSzPct val="104999"/>
              <a:buFont typeface="Helvetica"/>
              <a:buChar char="-"/>
              <a:defRPr sz="2400">
                <a:solidFill>
                  <a:srgbClr val="FFFFFF"/>
                </a:solidFill>
                <a:latin typeface="+mn-lt"/>
                <a:ea typeface="+mn-ea"/>
                <a:cs typeface="+mn-cs"/>
                <a:sym typeface="DIN Condensed"/>
              </a:defRPr>
            </a:pPr>
            <a:r>
              <a:t>zadná scena (umožnila prehĺbenie pohľadu o cca 11 m.),</a:t>
            </a:r>
          </a:p>
          <a:p>
            <a:pPr marL="0" indent="171449">
              <a:spcBef>
                <a:spcPts val="0"/>
              </a:spcBef>
              <a:buClr>
                <a:schemeClr val="accent1"/>
              </a:buClr>
              <a:buSzPct val="104999"/>
              <a:buFont typeface="Helvetica"/>
              <a:buChar char="-"/>
              <a:defRPr sz="1200" b="1">
                <a:solidFill>
                  <a:srgbClr val="000000"/>
                </a:solidFill>
                <a:latin typeface="Helvetica"/>
                <a:ea typeface="Helvetica"/>
                <a:cs typeface="Helvetica"/>
                <a:sym typeface="Helvetica"/>
              </a:defRPr>
            </a:pPr>
            <a:endParaRPr/>
          </a:p>
          <a:p>
            <a:pPr algn="just">
              <a:spcBef>
                <a:spcPts val="0"/>
              </a:spcBef>
              <a:defRPr sz="2400">
                <a:solidFill>
                  <a:srgbClr val="FFFFFF"/>
                </a:solidFill>
                <a:latin typeface="+mn-lt"/>
                <a:ea typeface="+mn-ea"/>
                <a:cs typeface="+mn-cs"/>
                <a:sym typeface="DIN Condensed"/>
              </a:defRPr>
            </a:pPr>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Orchestrisko (u Wagnera skryté pred zrakom diváka)"/>
          <p:cNvSpPr txBox="1">
            <a:spLocks noGrp="1"/>
          </p:cNvSpPr>
          <p:nvPr>
            <p:ph type="title" idx="4294967295"/>
          </p:nvPr>
        </p:nvSpPr>
        <p:spPr>
          <a:xfrm>
            <a:off x="406400" y="230393"/>
            <a:ext cx="12192000" cy="486075"/>
          </a:xfrm>
          <a:prstGeom prst="rect">
            <a:avLst/>
          </a:prstGeom>
        </p:spPr>
        <p:txBody>
          <a:bodyPr/>
          <a:lstStyle>
            <a:lvl1pPr defTabSz="286258">
              <a:spcBef>
                <a:spcPts val="1300"/>
              </a:spcBef>
              <a:defRPr sz="2940"/>
            </a:lvl1pPr>
          </a:lstStyle>
          <a:p>
            <a:r>
              <a:t>Orchestrisko (u Wagnera skryté pred zrakom diváka) </a:t>
            </a:r>
          </a:p>
        </p:txBody>
      </p:sp>
      <p:sp>
        <p:nvSpPr>
          <p:cNvPr id="305" name="Wagner má prvenstvo v úplnom schovaní hudobníkov. Orchestrálna jama v Bayreuthe je konštruovaná pod úroveň javiska a postupne sa znižuje v 6 leveloch. Nad tretím levelom je daný tzv. sound damper (Parsifalova clona), ktorý bol z akustických dôvodov nainštalovaný v r. 1882 pre operu Parsifal. “Sound dumper” (clona) mal za funkciu potlačiť hlasitosť hudobných nástrojov (bubny, trombóny) a pritom zvýrazniť farbu zvuku strunových nástrojov. Hlboká jama dávala jednotlivým tónom ich vlastnú mystiku a pomáhala spevákom predchádzať vyčerpaniu počas dlhých predstavení. U Wagnera išlo primárne o farbu tónu, sekundárne o zamedzenie “hlučnosti”."/>
          <p:cNvSpPr txBox="1">
            <a:spLocks noGrp="1"/>
          </p:cNvSpPr>
          <p:nvPr>
            <p:ph type="body" sz="half" idx="4294967295"/>
          </p:nvPr>
        </p:nvSpPr>
        <p:spPr>
          <a:xfrm>
            <a:off x="406400" y="741867"/>
            <a:ext cx="12192000" cy="2483303"/>
          </a:xfrm>
          <a:prstGeom prst="rect">
            <a:avLst/>
          </a:prstGeom>
        </p:spPr>
        <p:txBody>
          <a:bodyPr/>
          <a:lstStyle/>
          <a:p>
            <a:pPr marL="0" indent="0" algn="just" defTabSz="416052">
              <a:lnSpc>
                <a:spcPts val="3800"/>
              </a:lnSpc>
              <a:spcBef>
                <a:spcPts val="0"/>
              </a:spcBef>
              <a:buClrTx/>
              <a:buSzTx/>
              <a:buFontTx/>
              <a:buNone/>
              <a:defRPr sz="2184">
                <a:latin typeface="Times"/>
                <a:ea typeface="Times"/>
                <a:cs typeface="Times"/>
                <a:sym typeface="Times"/>
              </a:defRPr>
            </a:pPr>
            <a:r>
              <a:t>Wagner má prvenstvo v </a:t>
            </a:r>
            <a:r>
              <a:rPr>
                <a:solidFill>
                  <a:schemeClr val="accent1">
                    <a:hueOff val="-84091"/>
                    <a:satOff val="15316"/>
                    <a:lumOff val="24313"/>
                  </a:schemeClr>
                </a:solidFill>
              </a:rPr>
              <a:t>úplnom schovaní hudobníkov</a:t>
            </a:r>
            <a:r>
              <a:t>. Orchestrálna jama v Bayreuthe je konštruovaná </a:t>
            </a:r>
            <a:r>
              <a:rPr>
                <a:solidFill>
                  <a:schemeClr val="accent1">
                    <a:hueOff val="-84091"/>
                    <a:satOff val="15316"/>
                    <a:lumOff val="24313"/>
                  </a:schemeClr>
                </a:solidFill>
              </a:rPr>
              <a:t>pod úroveň javiska a postupne sa znižuje v 6 leveloch</a:t>
            </a:r>
            <a:r>
              <a:t>. Nad tretím levelom je daný </a:t>
            </a:r>
            <a:r>
              <a:rPr>
                <a:solidFill>
                  <a:schemeClr val="accent1">
                    <a:hueOff val="-84091"/>
                    <a:satOff val="15316"/>
                    <a:lumOff val="24313"/>
                  </a:schemeClr>
                </a:solidFill>
              </a:rPr>
              <a:t>tzv. sound damper (Parsifalova clona), ktorý bol z akustických dôvodov nainštalovaný v r. 1882 pre operu Parsifal</a:t>
            </a:r>
            <a:r>
              <a:t>. “Sound dumper” (</a:t>
            </a:r>
            <a:r>
              <a:rPr i="1"/>
              <a:t>clona)</a:t>
            </a:r>
            <a:r>
              <a:t> mal za funkciu potlačiť hlasitosť hudobných nástrojov (bubny, trombóny) a pritom zvýrazniť farbu zvuku strunových nástrojov. Hlboká jama dávala jednotlivým tónom ich vlastnú mystiku a pomáhala spevákom predchádzať vyčerpaniu počas dlhých predstavení. U Wagnera išlo primárne o farbu tónu, sekundárne o zamedzenie “hlučnosti”.</a:t>
            </a:r>
          </a:p>
        </p:txBody>
      </p:sp>
      <p:pic>
        <p:nvPicPr>
          <p:cNvPr id="306" name="Snímka obrazovky 2021-12-15 o 14.44.46.png" descr="Snímka obrazovky 2021-12-15 o 14.44.46.png"/>
          <p:cNvPicPr>
            <a:picLocks noChangeAspect="1"/>
          </p:cNvPicPr>
          <p:nvPr/>
        </p:nvPicPr>
        <p:blipFill>
          <a:blip r:embed="rId2"/>
          <a:stretch>
            <a:fillRect/>
          </a:stretch>
        </p:blipFill>
        <p:spPr>
          <a:xfrm>
            <a:off x="234950" y="3162670"/>
            <a:ext cx="12534900" cy="7327901"/>
          </a:xfrm>
          <a:prstGeom prst="rect">
            <a:avLst/>
          </a:prstGeom>
          <a:ln w="12700">
            <a:miter lim="400000"/>
          </a:ln>
        </p:spPr>
      </p:pic>
      <p:sp>
        <p:nvSpPr>
          <p:cNvPr id="307"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9"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310" name="Telo"/>
          <p:cNvSpPr txBox="1">
            <a:spLocks noGrp="1"/>
          </p:cNvSpPr>
          <p:nvPr>
            <p:ph type="body" idx="1"/>
          </p:nvPr>
        </p:nvSpPr>
        <p:spPr>
          <a:prstGeom prst="rect">
            <a:avLst/>
          </a:prstGeom>
        </p:spPr>
        <p:txBody>
          <a:bodyPr/>
          <a:lstStyle/>
          <a:p>
            <a:endParaRPr/>
          </a:p>
        </p:txBody>
      </p:sp>
      <p:pic>
        <p:nvPicPr>
          <p:cNvPr id="311" name="Obrázok" descr="Obrázok"/>
          <p:cNvPicPr>
            <a:picLocks noChangeAspect="1"/>
          </p:cNvPicPr>
          <p:nvPr/>
        </p:nvPicPr>
        <p:blipFill>
          <a:blip r:embed="rId2"/>
          <a:srcRect l="5504" r="5504" b="11009"/>
          <a:stretch>
            <a:fillRect/>
          </a:stretch>
        </p:blipFill>
        <p:spPr>
          <a:xfrm>
            <a:off x="184150" y="1040472"/>
            <a:ext cx="12636500" cy="8305801"/>
          </a:xfrm>
          <a:prstGeom prst="rect">
            <a:avLst/>
          </a:prstGeom>
          <a:ln w="12700">
            <a:miter lim="400000"/>
          </a:ln>
        </p:spPr>
      </p:pic>
      <p:sp>
        <p:nvSpPr>
          <p:cNvPr id="312" name="Text"/>
          <p:cNvSpPr txBox="1"/>
          <p:nvPr/>
        </p:nvSpPr>
        <p:spPr>
          <a:xfrm>
            <a:off x="27501" y="609600"/>
            <a:ext cx="590805" cy="444501"/>
          </a:xfrm>
          <a:prstGeom prst="rect">
            <a:avLst/>
          </a:prstGeom>
          <a:ln w="12700">
            <a:miter lim="400000"/>
          </a:ln>
        </p:spPr>
        <p:txBody>
          <a:bodyPr wrap="none" lIns="50800" tIns="50800" rIns="50800" bIns="50800" anchor="ctr">
            <a:spAutoFit/>
          </a:bodyPr>
          <a:lstStyle/>
          <a:p>
            <a:endParaRPr/>
          </a:p>
        </p:txBody>
      </p:sp>
      <p:sp>
        <p:nvSpPr>
          <p:cNvPr id="313"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Snímka obrazovky 2022-03-21 o 14.59.03.png" descr="Snímka obrazovky 2022-03-21 o 14.59.03.png"/>
          <p:cNvPicPr>
            <a:picLocks noChangeAspect="1"/>
          </p:cNvPicPr>
          <p:nvPr/>
        </p:nvPicPr>
        <p:blipFill>
          <a:blip r:embed="rId2"/>
          <a:stretch>
            <a:fillRect/>
          </a:stretch>
        </p:blipFill>
        <p:spPr>
          <a:xfrm>
            <a:off x="674435" y="1745775"/>
            <a:ext cx="11988801" cy="7239001"/>
          </a:xfrm>
          <a:prstGeom prst="rect">
            <a:avLst/>
          </a:prstGeom>
          <a:ln w="12700">
            <a:miter lim="400000"/>
          </a:ln>
        </p:spPr>
      </p:pic>
      <p:sp>
        <p:nvSpPr>
          <p:cNvPr id="316" name="Nástroje v “mystickej priepasti” sú radené podľa hlasitosti. Najhlasnejšie (dechové/basové)…"/>
          <p:cNvSpPr txBox="1"/>
          <p:nvPr/>
        </p:nvSpPr>
        <p:spPr>
          <a:xfrm>
            <a:off x="1146160" y="126999"/>
            <a:ext cx="10696703" cy="109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Nástroje v “mystickej priepasti” sú radené podľa hlasitosti. Najhlasnejšie (dechové/basové)</a:t>
            </a:r>
          </a:p>
          <a:p>
            <a:r>
              <a:t>sú umiestnené hlbšie a menej hlasnejšie (strunové/výškové) sú orientované smerom nahor. </a:t>
            </a:r>
          </a:p>
        </p:txBody>
      </p:sp>
      <p:sp>
        <p:nvSpPr>
          <p:cNvPr id="317"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Obrázok" descr="Obrázok"/>
          <p:cNvPicPr>
            <a:picLocks noChangeAspect="1"/>
          </p:cNvPicPr>
          <p:nvPr/>
        </p:nvPicPr>
        <p:blipFill>
          <a:blip r:embed="rId2"/>
          <a:stretch>
            <a:fillRect/>
          </a:stretch>
        </p:blipFill>
        <p:spPr>
          <a:xfrm>
            <a:off x="920750" y="1567908"/>
            <a:ext cx="11163300" cy="3225801"/>
          </a:xfrm>
          <a:prstGeom prst="rect">
            <a:avLst/>
          </a:prstGeom>
          <a:ln w="12700">
            <a:miter lim="400000"/>
          </a:ln>
        </p:spPr>
      </p:pic>
      <p:sp>
        <p:nvSpPr>
          <p:cNvPr id="320" name="rockový koncert 100 - 120 dB,…"/>
          <p:cNvSpPr txBox="1">
            <a:spLocks noGrp="1"/>
          </p:cNvSpPr>
          <p:nvPr>
            <p:ph type="body" idx="1"/>
          </p:nvPr>
        </p:nvSpPr>
        <p:spPr>
          <a:xfrm>
            <a:off x="867709" y="5619601"/>
            <a:ext cx="12192001" cy="6108701"/>
          </a:xfrm>
          <a:prstGeom prst="rect">
            <a:avLst/>
          </a:prstGeom>
        </p:spPr>
        <p:txBody>
          <a:bodyPr/>
          <a:lstStyle/>
          <a:p>
            <a:r>
              <a:t>rockový koncert 100 - 120 dB,</a:t>
            </a:r>
          </a:p>
          <a:p>
            <a:r>
              <a:t>mestská ulica 70 dB, </a:t>
            </a:r>
          </a:p>
          <a:p>
            <a:r>
              <a:t>bežná konverzace 40 - 50 dB</a:t>
            </a:r>
          </a:p>
        </p:txBody>
      </p:sp>
      <p:sp>
        <p:nvSpPr>
          <p:cNvPr id="321"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Názov"/>
          <p:cNvSpPr txBox="1">
            <a:spLocks noGrp="1"/>
          </p:cNvSpPr>
          <p:nvPr>
            <p:ph type="title"/>
          </p:nvPr>
        </p:nvSpPr>
        <p:spPr>
          <a:prstGeom prst="rect">
            <a:avLst/>
          </a:prstGeom>
        </p:spPr>
        <p:txBody>
          <a:bodyPr/>
          <a:lstStyle/>
          <a:p>
            <a:pPr defTabSz="467359">
              <a:spcBef>
                <a:spcPts val="2200"/>
              </a:spcBef>
              <a:defRPr sz="4800"/>
            </a:pPr>
            <a:endParaRPr/>
          </a:p>
        </p:txBody>
      </p:sp>
      <p:pic>
        <p:nvPicPr>
          <p:cNvPr id="324" name="Snímka obrazovky 2022-03-21 o 14.58.40.png" descr="Snímka obrazovky 2022-03-21 o 14.58.40.png"/>
          <p:cNvPicPr>
            <a:picLocks noChangeAspect="1"/>
          </p:cNvPicPr>
          <p:nvPr/>
        </p:nvPicPr>
        <p:blipFill>
          <a:blip r:embed="rId2"/>
          <a:stretch>
            <a:fillRect/>
          </a:stretch>
        </p:blipFill>
        <p:spPr>
          <a:xfrm>
            <a:off x="0" y="1371600"/>
            <a:ext cx="13004800" cy="7010400"/>
          </a:xfrm>
          <a:prstGeom prst="rect">
            <a:avLst/>
          </a:prstGeom>
          <a:ln w="12700">
            <a:miter lim="400000"/>
          </a:ln>
        </p:spPr>
      </p:pic>
      <p:sp>
        <p:nvSpPr>
          <p:cNvPr id="325" name="V roku 1882 bol do orchestriska nainštalovaná zvuková clona pre operu Parsifal (na obr. nemecky Schallblende) , ktorá stlmila dechové nástroje."/>
          <p:cNvSpPr txBox="1"/>
          <p:nvPr/>
        </p:nvSpPr>
        <p:spPr>
          <a:xfrm>
            <a:off x="792733" y="314027"/>
            <a:ext cx="10985979"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a:solidFill>
                  <a:srgbClr val="FFFFFF"/>
                </a:solidFill>
              </a:defRPr>
            </a:pPr>
            <a:r>
              <a:rPr dirty="0"/>
              <a:t>V </a:t>
            </a:r>
            <a:r>
              <a:rPr dirty="0" err="1"/>
              <a:t>roku</a:t>
            </a:r>
            <a:r>
              <a:rPr dirty="0"/>
              <a:t> 1882 </a:t>
            </a:r>
            <a:r>
              <a:rPr dirty="0" err="1"/>
              <a:t>bol</a:t>
            </a:r>
            <a:r>
              <a:rPr dirty="0"/>
              <a:t> do </a:t>
            </a:r>
            <a:r>
              <a:rPr dirty="0" err="1"/>
              <a:t>orchestriska</a:t>
            </a:r>
            <a:r>
              <a:rPr dirty="0"/>
              <a:t> </a:t>
            </a:r>
            <a:r>
              <a:rPr dirty="0" err="1"/>
              <a:t>nainštalovaná</a:t>
            </a:r>
            <a:r>
              <a:rPr dirty="0"/>
              <a:t> </a:t>
            </a:r>
            <a:r>
              <a:rPr dirty="0" err="1"/>
              <a:t>zvuková</a:t>
            </a:r>
            <a:r>
              <a:rPr dirty="0"/>
              <a:t> </a:t>
            </a:r>
            <a:r>
              <a:rPr dirty="0" err="1"/>
              <a:t>clona</a:t>
            </a:r>
            <a:r>
              <a:rPr dirty="0"/>
              <a:t> pre </a:t>
            </a:r>
            <a:r>
              <a:rPr dirty="0" err="1"/>
              <a:t>operu</a:t>
            </a:r>
            <a:r>
              <a:rPr dirty="0"/>
              <a:t> Parsifal (</a:t>
            </a:r>
            <a:r>
              <a:rPr dirty="0" err="1"/>
              <a:t>na</a:t>
            </a:r>
            <a:r>
              <a:rPr dirty="0"/>
              <a:t> </a:t>
            </a:r>
            <a:r>
              <a:rPr dirty="0" err="1"/>
              <a:t>obr</a:t>
            </a:r>
            <a:r>
              <a:rPr dirty="0"/>
              <a:t>. </a:t>
            </a:r>
            <a:r>
              <a:rPr dirty="0" err="1"/>
              <a:t>nemecky</a:t>
            </a:r>
            <a:r>
              <a:rPr dirty="0"/>
              <a:t> </a:t>
            </a:r>
            <a:r>
              <a:rPr i="1" dirty="0" err="1">
                <a:latin typeface="Avenir Next"/>
                <a:ea typeface="Avenir Next"/>
                <a:cs typeface="Avenir Next"/>
                <a:sym typeface="Avenir Next"/>
              </a:rPr>
              <a:t>Schallblende</a:t>
            </a:r>
            <a:r>
              <a:rPr dirty="0"/>
              <a:t>) , </a:t>
            </a:r>
            <a:r>
              <a:rPr dirty="0" err="1"/>
              <a:t>ktorá</a:t>
            </a:r>
            <a:r>
              <a:rPr dirty="0"/>
              <a:t> </a:t>
            </a:r>
            <a:r>
              <a:rPr dirty="0" err="1"/>
              <a:t>stlmila</a:t>
            </a:r>
            <a:r>
              <a:rPr dirty="0"/>
              <a:t> </a:t>
            </a:r>
            <a:r>
              <a:rPr dirty="0" err="1"/>
              <a:t>dechové</a:t>
            </a:r>
            <a:r>
              <a:rPr dirty="0"/>
              <a:t> </a:t>
            </a:r>
            <a:r>
              <a:rPr dirty="0" err="1"/>
              <a:t>nástroje</a:t>
            </a:r>
            <a:r>
              <a:rPr dirty="0"/>
              <a:t>. </a:t>
            </a:r>
          </a:p>
        </p:txBody>
      </p:sp>
      <p:sp>
        <p:nvSpPr>
          <p:cNvPr id="326"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FABRIK elektrischer Apparate für Bühnenbeleuchtung&quot;"/>
          <p:cNvSpPr txBox="1">
            <a:spLocks noGrp="1"/>
          </p:cNvSpPr>
          <p:nvPr>
            <p:ph type="title"/>
          </p:nvPr>
        </p:nvSpPr>
        <p:spPr>
          <a:xfrm>
            <a:off x="520366" y="979532"/>
            <a:ext cx="12192001" cy="723901"/>
          </a:xfrm>
          <a:prstGeom prst="rect">
            <a:avLst/>
          </a:prstGeom>
        </p:spPr>
        <p:txBody>
          <a:bodyPr/>
          <a:lstStyle>
            <a:lvl1pPr defTabSz="467359">
              <a:spcBef>
                <a:spcPts val="2200"/>
              </a:spcBef>
              <a:defRPr sz="4800"/>
            </a:lvl1pPr>
          </a:lstStyle>
          <a:p>
            <a:r>
              <a:t>“FABRIK elektrischer Apparate für Bühnenbeleuchtung"</a:t>
            </a:r>
          </a:p>
        </p:txBody>
      </p:sp>
      <p:pic>
        <p:nvPicPr>
          <p:cNvPr id="329" name="Obrázok" descr="Obrázok"/>
          <p:cNvPicPr>
            <a:picLocks noChangeAspect="1"/>
          </p:cNvPicPr>
          <p:nvPr/>
        </p:nvPicPr>
        <p:blipFill>
          <a:blip r:embed="rId2"/>
          <a:srcRect t="1488" b="7063"/>
          <a:stretch>
            <a:fillRect/>
          </a:stretch>
        </p:blipFill>
        <p:spPr>
          <a:xfrm>
            <a:off x="1885616" y="1684907"/>
            <a:ext cx="9461501" cy="6782518"/>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polupráca s majstrom svetla"/>
          <p:cNvSpPr txBox="1">
            <a:spLocks noGrp="1"/>
          </p:cNvSpPr>
          <p:nvPr>
            <p:ph type="body" idx="13"/>
          </p:nvPr>
        </p:nvSpPr>
        <p:spPr>
          <a:prstGeom prst="rect">
            <a:avLst/>
          </a:prstGeom>
        </p:spPr>
        <p:txBody>
          <a:bodyPr/>
          <a:lstStyle/>
          <a:p>
            <a:r>
              <a:t>spolupráca s majstrom svetla</a:t>
            </a:r>
          </a:p>
        </p:txBody>
      </p:sp>
      <p:sp>
        <p:nvSpPr>
          <p:cNvPr id="332" name="Hugo Bähr (1841 Drážďany - 1929 Drážďany) je považovaný za &quot;otca svetla&quot; v divadle. Svoju kariéru začal ako maliar skla, od roku 1867 bol zodpovedný za elektrické osvetlenie a premietacie prístroje v Drážďanskom dvornom divadle a nakoniec založil a viedol svoju &quot;Fabrik elektrischer Apparate für Bühnenbeleuchtung&quot;. Od roku 1874 dodával do dvorného divadla v Meiningene prístroje na elektrické efekty a v rokoch 1876 až 1906 zásoboval aj Bayreuthské slávnosti. Na vrchole svojho obchodného úspechu mal takmer 400 zákazníkov v domácich i zahraničných divadlách."/>
          <p:cNvSpPr txBox="1">
            <a:spLocks noGrp="1"/>
          </p:cNvSpPr>
          <p:nvPr>
            <p:ph type="body" sz="half" idx="1"/>
          </p:nvPr>
        </p:nvSpPr>
        <p:spPr>
          <a:xfrm>
            <a:off x="446936" y="1072183"/>
            <a:ext cx="11982705" cy="2735868"/>
          </a:xfrm>
          <a:prstGeom prst="rect">
            <a:avLst/>
          </a:prstGeom>
        </p:spPr>
        <p:txBody>
          <a:bodyPr/>
          <a:lstStyle/>
          <a:p>
            <a:pPr marL="0" indent="0" algn="just" defTabSz="368045">
              <a:spcBef>
                <a:spcPts val="1700"/>
              </a:spcBef>
              <a:buClrTx/>
              <a:buSzTx/>
              <a:buFontTx/>
              <a:buNone/>
              <a:defRPr sz="2142"/>
            </a:pPr>
            <a:r>
              <a:rPr dirty="0">
                <a:solidFill>
                  <a:schemeClr val="accent1">
                    <a:hueOff val="104794"/>
                    <a:lumOff val="-8431"/>
                  </a:schemeClr>
                </a:solidFill>
              </a:rPr>
              <a:t>Hugo </a:t>
            </a:r>
            <a:r>
              <a:rPr dirty="0" err="1">
                <a:solidFill>
                  <a:schemeClr val="accent1">
                    <a:hueOff val="104794"/>
                    <a:lumOff val="-8431"/>
                  </a:schemeClr>
                </a:solidFill>
              </a:rPr>
              <a:t>Bähr</a:t>
            </a:r>
            <a:r>
              <a:rPr dirty="0"/>
              <a:t> (1841 </a:t>
            </a:r>
            <a:r>
              <a:rPr dirty="0" err="1"/>
              <a:t>Drážďany</a:t>
            </a:r>
            <a:r>
              <a:rPr dirty="0"/>
              <a:t> - 1929 </a:t>
            </a:r>
            <a:r>
              <a:rPr dirty="0" err="1"/>
              <a:t>Drážďany</a:t>
            </a:r>
            <a:r>
              <a:rPr dirty="0"/>
              <a:t>) je </a:t>
            </a:r>
            <a:r>
              <a:rPr dirty="0" err="1"/>
              <a:t>považovaný</a:t>
            </a:r>
            <a:r>
              <a:rPr dirty="0"/>
              <a:t> za "</a:t>
            </a:r>
            <a:r>
              <a:rPr dirty="0" err="1"/>
              <a:t>otca</a:t>
            </a:r>
            <a:r>
              <a:rPr dirty="0"/>
              <a:t> </a:t>
            </a:r>
            <a:r>
              <a:rPr dirty="0" err="1"/>
              <a:t>svetla</a:t>
            </a:r>
            <a:r>
              <a:rPr dirty="0"/>
              <a:t>" v </a:t>
            </a:r>
            <a:r>
              <a:rPr dirty="0" err="1"/>
              <a:t>divadle</a:t>
            </a:r>
            <a:r>
              <a:rPr dirty="0"/>
              <a:t>. </a:t>
            </a:r>
            <a:r>
              <a:rPr dirty="0" err="1"/>
              <a:t>Svoju</a:t>
            </a:r>
            <a:r>
              <a:rPr dirty="0"/>
              <a:t> </a:t>
            </a:r>
            <a:r>
              <a:rPr dirty="0" err="1"/>
              <a:t>kariéru</a:t>
            </a:r>
            <a:r>
              <a:rPr dirty="0"/>
              <a:t> </a:t>
            </a:r>
            <a:r>
              <a:rPr dirty="0" err="1"/>
              <a:t>začal</a:t>
            </a:r>
            <a:r>
              <a:rPr dirty="0"/>
              <a:t> </a:t>
            </a:r>
            <a:r>
              <a:rPr dirty="0" err="1"/>
              <a:t>ako</a:t>
            </a:r>
            <a:r>
              <a:rPr dirty="0"/>
              <a:t> </a:t>
            </a:r>
            <a:r>
              <a:rPr dirty="0" err="1">
                <a:solidFill>
                  <a:schemeClr val="accent2"/>
                </a:solidFill>
              </a:rPr>
              <a:t>maliar</a:t>
            </a:r>
            <a:r>
              <a:rPr dirty="0">
                <a:solidFill>
                  <a:schemeClr val="accent2"/>
                </a:solidFill>
              </a:rPr>
              <a:t> </a:t>
            </a:r>
            <a:r>
              <a:rPr dirty="0" err="1">
                <a:solidFill>
                  <a:schemeClr val="accent2"/>
                </a:solidFill>
              </a:rPr>
              <a:t>skla</a:t>
            </a:r>
            <a:r>
              <a:rPr dirty="0"/>
              <a:t>, od </a:t>
            </a:r>
            <a:r>
              <a:rPr dirty="0" err="1"/>
              <a:t>roku</a:t>
            </a:r>
            <a:r>
              <a:rPr dirty="0"/>
              <a:t> 1867 </a:t>
            </a:r>
            <a:r>
              <a:rPr dirty="0" err="1"/>
              <a:t>bol</a:t>
            </a:r>
            <a:r>
              <a:rPr dirty="0"/>
              <a:t> </a:t>
            </a:r>
            <a:r>
              <a:rPr dirty="0" err="1"/>
              <a:t>zodpovedný</a:t>
            </a:r>
            <a:r>
              <a:rPr dirty="0"/>
              <a:t> za </a:t>
            </a:r>
            <a:r>
              <a:rPr dirty="0" err="1">
                <a:solidFill>
                  <a:schemeClr val="accent1"/>
                </a:solidFill>
              </a:rPr>
              <a:t>elektrické</a:t>
            </a:r>
            <a:r>
              <a:rPr dirty="0">
                <a:solidFill>
                  <a:schemeClr val="accent1"/>
                </a:solidFill>
              </a:rPr>
              <a:t> </a:t>
            </a:r>
            <a:r>
              <a:rPr dirty="0" err="1">
                <a:solidFill>
                  <a:schemeClr val="accent1"/>
                </a:solidFill>
              </a:rPr>
              <a:t>osvetlenie</a:t>
            </a:r>
            <a:r>
              <a:rPr dirty="0">
                <a:solidFill>
                  <a:schemeClr val="accent1"/>
                </a:solidFill>
              </a:rPr>
              <a:t> a </a:t>
            </a:r>
            <a:r>
              <a:rPr dirty="0" err="1">
                <a:solidFill>
                  <a:schemeClr val="accent1"/>
                </a:solidFill>
              </a:rPr>
              <a:t>premietacie</a:t>
            </a:r>
            <a:r>
              <a:rPr dirty="0">
                <a:solidFill>
                  <a:schemeClr val="accent1"/>
                </a:solidFill>
              </a:rPr>
              <a:t> </a:t>
            </a:r>
            <a:r>
              <a:rPr dirty="0" err="1">
                <a:solidFill>
                  <a:schemeClr val="accent1"/>
                </a:solidFill>
              </a:rPr>
              <a:t>prístroje</a:t>
            </a:r>
            <a:r>
              <a:rPr dirty="0">
                <a:solidFill>
                  <a:schemeClr val="accent1"/>
                </a:solidFill>
              </a:rPr>
              <a:t> </a:t>
            </a:r>
            <a:r>
              <a:rPr dirty="0"/>
              <a:t>v </a:t>
            </a:r>
            <a:r>
              <a:rPr dirty="0" err="1"/>
              <a:t>Drážďanskom</a:t>
            </a:r>
            <a:r>
              <a:rPr dirty="0"/>
              <a:t> </a:t>
            </a:r>
            <a:r>
              <a:rPr dirty="0" err="1"/>
              <a:t>dvornom</a:t>
            </a:r>
            <a:r>
              <a:rPr dirty="0"/>
              <a:t> </a:t>
            </a:r>
            <a:r>
              <a:rPr dirty="0" err="1"/>
              <a:t>divadle</a:t>
            </a:r>
            <a:r>
              <a:rPr dirty="0"/>
              <a:t> a </a:t>
            </a:r>
            <a:r>
              <a:rPr dirty="0" err="1"/>
              <a:t>nakoniec</a:t>
            </a:r>
            <a:r>
              <a:rPr dirty="0"/>
              <a:t> </a:t>
            </a:r>
            <a:r>
              <a:rPr dirty="0" err="1"/>
              <a:t>založil</a:t>
            </a:r>
            <a:r>
              <a:rPr dirty="0"/>
              <a:t> a </a:t>
            </a:r>
            <a:r>
              <a:rPr dirty="0" err="1"/>
              <a:t>viedol</a:t>
            </a:r>
            <a:r>
              <a:rPr dirty="0"/>
              <a:t> </a:t>
            </a:r>
            <a:r>
              <a:rPr dirty="0" err="1"/>
              <a:t>svoju</a:t>
            </a:r>
            <a:r>
              <a:rPr dirty="0"/>
              <a:t> "Fabrik </a:t>
            </a:r>
            <a:r>
              <a:rPr dirty="0" err="1"/>
              <a:t>elektrischer</a:t>
            </a:r>
            <a:r>
              <a:rPr dirty="0"/>
              <a:t> </a:t>
            </a:r>
            <a:r>
              <a:rPr dirty="0" err="1"/>
              <a:t>Apparate</a:t>
            </a:r>
            <a:r>
              <a:rPr dirty="0"/>
              <a:t> </a:t>
            </a:r>
            <a:r>
              <a:rPr dirty="0" err="1"/>
              <a:t>für</a:t>
            </a:r>
            <a:r>
              <a:rPr dirty="0"/>
              <a:t> </a:t>
            </a:r>
            <a:r>
              <a:rPr dirty="0" err="1"/>
              <a:t>Bühnenbeleuchtung</a:t>
            </a:r>
            <a:r>
              <a:rPr dirty="0"/>
              <a:t>". Od </a:t>
            </a:r>
            <a:r>
              <a:rPr dirty="0" err="1"/>
              <a:t>roku</a:t>
            </a:r>
            <a:r>
              <a:rPr dirty="0"/>
              <a:t> 1874 </a:t>
            </a:r>
            <a:r>
              <a:rPr dirty="0" err="1"/>
              <a:t>dodával</a:t>
            </a:r>
            <a:r>
              <a:rPr dirty="0"/>
              <a:t> do </a:t>
            </a:r>
            <a:r>
              <a:rPr dirty="0" err="1"/>
              <a:t>dvorného</a:t>
            </a:r>
            <a:r>
              <a:rPr dirty="0"/>
              <a:t> </a:t>
            </a:r>
            <a:r>
              <a:rPr dirty="0" err="1"/>
              <a:t>divadla</a:t>
            </a:r>
            <a:r>
              <a:rPr dirty="0"/>
              <a:t> v </a:t>
            </a:r>
            <a:r>
              <a:rPr dirty="0" err="1"/>
              <a:t>Meiningene</a:t>
            </a:r>
            <a:r>
              <a:rPr dirty="0"/>
              <a:t> </a:t>
            </a:r>
            <a:r>
              <a:rPr dirty="0" err="1">
                <a:solidFill>
                  <a:srgbClr val="0096FF"/>
                </a:solidFill>
              </a:rPr>
              <a:t>prístroje</a:t>
            </a:r>
            <a:r>
              <a:rPr dirty="0">
                <a:solidFill>
                  <a:srgbClr val="0096FF"/>
                </a:solidFill>
              </a:rPr>
              <a:t> </a:t>
            </a:r>
            <a:r>
              <a:rPr dirty="0" err="1">
                <a:solidFill>
                  <a:srgbClr val="0096FF"/>
                </a:solidFill>
              </a:rPr>
              <a:t>na</a:t>
            </a:r>
            <a:r>
              <a:rPr dirty="0">
                <a:solidFill>
                  <a:srgbClr val="0096FF"/>
                </a:solidFill>
              </a:rPr>
              <a:t> </a:t>
            </a:r>
            <a:r>
              <a:rPr dirty="0" err="1">
                <a:solidFill>
                  <a:srgbClr val="0096FF"/>
                </a:solidFill>
              </a:rPr>
              <a:t>elektrické</a:t>
            </a:r>
            <a:r>
              <a:rPr dirty="0">
                <a:solidFill>
                  <a:srgbClr val="0096FF"/>
                </a:solidFill>
              </a:rPr>
              <a:t> </a:t>
            </a:r>
            <a:r>
              <a:rPr dirty="0" err="1">
                <a:solidFill>
                  <a:srgbClr val="0096FF"/>
                </a:solidFill>
              </a:rPr>
              <a:t>efekty</a:t>
            </a:r>
            <a:r>
              <a:rPr dirty="0">
                <a:solidFill>
                  <a:srgbClr val="0096FF"/>
                </a:solidFill>
              </a:rPr>
              <a:t> </a:t>
            </a:r>
            <a:r>
              <a:rPr dirty="0"/>
              <a:t>a v </a:t>
            </a:r>
            <a:r>
              <a:rPr dirty="0" err="1"/>
              <a:t>rokoch</a:t>
            </a:r>
            <a:r>
              <a:rPr dirty="0"/>
              <a:t> </a:t>
            </a:r>
            <a:r>
              <a:rPr dirty="0">
                <a:solidFill>
                  <a:schemeClr val="accent1"/>
                </a:solidFill>
              </a:rPr>
              <a:t>1876 </a:t>
            </a:r>
            <a:r>
              <a:rPr dirty="0" err="1">
                <a:solidFill>
                  <a:schemeClr val="accent1"/>
                </a:solidFill>
              </a:rPr>
              <a:t>až</a:t>
            </a:r>
            <a:r>
              <a:rPr dirty="0">
                <a:solidFill>
                  <a:schemeClr val="accent1"/>
                </a:solidFill>
              </a:rPr>
              <a:t> 1906 </a:t>
            </a:r>
            <a:r>
              <a:rPr dirty="0" err="1">
                <a:solidFill>
                  <a:schemeClr val="accent1"/>
                </a:solidFill>
              </a:rPr>
              <a:t>zásoboval</a:t>
            </a:r>
            <a:r>
              <a:rPr dirty="0">
                <a:solidFill>
                  <a:schemeClr val="accent1"/>
                </a:solidFill>
              </a:rPr>
              <a:t> </a:t>
            </a:r>
            <a:r>
              <a:rPr dirty="0" err="1">
                <a:solidFill>
                  <a:schemeClr val="accent1"/>
                </a:solidFill>
              </a:rPr>
              <a:t>aj</a:t>
            </a:r>
            <a:r>
              <a:rPr dirty="0">
                <a:solidFill>
                  <a:schemeClr val="accent1"/>
                </a:solidFill>
              </a:rPr>
              <a:t> </a:t>
            </a:r>
            <a:r>
              <a:rPr dirty="0" err="1">
                <a:solidFill>
                  <a:schemeClr val="accent1"/>
                </a:solidFill>
              </a:rPr>
              <a:t>Bayreuthské</a:t>
            </a:r>
            <a:r>
              <a:rPr dirty="0">
                <a:solidFill>
                  <a:schemeClr val="accent1"/>
                </a:solidFill>
              </a:rPr>
              <a:t> </a:t>
            </a:r>
            <a:r>
              <a:rPr dirty="0" err="1">
                <a:solidFill>
                  <a:schemeClr val="accent1"/>
                </a:solidFill>
              </a:rPr>
              <a:t>slávnosti</a:t>
            </a:r>
            <a:r>
              <a:rPr dirty="0"/>
              <a:t>. Na </a:t>
            </a:r>
            <a:r>
              <a:rPr dirty="0" err="1"/>
              <a:t>vrchole</a:t>
            </a:r>
            <a:r>
              <a:rPr dirty="0"/>
              <a:t> </a:t>
            </a:r>
            <a:r>
              <a:rPr dirty="0" err="1"/>
              <a:t>svojho</a:t>
            </a:r>
            <a:r>
              <a:rPr dirty="0"/>
              <a:t> </a:t>
            </a:r>
            <a:r>
              <a:rPr dirty="0" err="1"/>
              <a:t>obchodného</a:t>
            </a:r>
            <a:r>
              <a:rPr dirty="0"/>
              <a:t> </a:t>
            </a:r>
            <a:r>
              <a:rPr dirty="0" err="1"/>
              <a:t>úspechu</a:t>
            </a:r>
            <a:r>
              <a:rPr dirty="0"/>
              <a:t> mal </a:t>
            </a:r>
            <a:r>
              <a:rPr dirty="0" err="1"/>
              <a:t>takmer</a:t>
            </a:r>
            <a:r>
              <a:rPr dirty="0"/>
              <a:t> 400 </a:t>
            </a:r>
            <a:r>
              <a:rPr dirty="0" err="1"/>
              <a:t>zákazníkov</a:t>
            </a:r>
            <a:r>
              <a:rPr dirty="0"/>
              <a:t> v </a:t>
            </a:r>
            <a:r>
              <a:rPr dirty="0" err="1"/>
              <a:t>domácich</a:t>
            </a:r>
            <a:r>
              <a:rPr dirty="0"/>
              <a:t> </a:t>
            </a:r>
            <a:r>
              <a:rPr dirty="0" err="1"/>
              <a:t>i</a:t>
            </a:r>
            <a:r>
              <a:rPr dirty="0"/>
              <a:t> </a:t>
            </a:r>
            <a:r>
              <a:rPr dirty="0" err="1"/>
              <a:t>zahraničných</a:t>
            </a:r>
            <a:r>
              <a:rPr dirty="0"/>
              <a:t> </a:t>
            </a:r>
            <a:r>
              <a:rPr dirty="0" err="1"/>
              <a:t>divadlách</a:t>
            </a:r>
            <a:r>
              <a:rPr dirty="0"/>
              <a:t>.</a:t>
            </a:r>
          </a:p>
        </p:txBody>
      </p:sp>
      <p:sp>
        <p:nvSpPr>
          <p:cNvPr id="333" name="Hugo Bähr dodával pre Bayreuthske slávnosti svetelnú techniku a v období jeho spolupráce s Bayreuthom navrhoval projektové plány scénického osvetlenia a zároveň ich aj montoval a spravoval.…"/>
          <p:cNvSpPr txBox="1"/>
          <p:nvPr/>
        </p:nvSpPr>
        <p:spPr>
          <a:xfrm>
            <a:off x="1850848" y="4081677"/>
            <a:ext cx="11822864" cy="5016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solidFill>
                  <a:srgbClr val="EBEBEB"/>
                </a:solidFill>
              </a:defRPr>
            </a:pPr>
            <a:r>
              <a:t>Hugo Bähr dodával pre Bayreuthske slávnosti svetelnú techniku a v období jeho spolupráce s Bayreuthom navrhoval projektové plány scénického osvetlenia a zároveň ich aj montoval a spravoval.</a:t>
            </a:r>
          </a:p>
          <a:p>
            <a:pPr>
              <a:defRPr>
                <a:solidFill>
                  <a:srgbClr val="EBEBEB"/>
                </a:solidFill>
              </a:defRPr>
            </a:pPr>
            <a:r>
              <a:t>Effektové aparáty (</a:t>
            </a:r>
            <a:r>
              <a:rPr i="1">
                <a:latin typeface="Avenir Next"/>
                <a:ea typeface="Avenir Next"/>
                <a:cs typeface="Avenir Next"/>
                <a:sym typeface="Avenir Next"/>
              </a:rPr>
              <a:t>Effektapparaten</a:t>
            </a:r>
            <a:r>
              <a:t>): </a:t>
            </a:r>
          </a:p>
          <a:p>
            <a:pPr marL="0" indent="381000">
              <a:buClr>
                <a:schemeClr val="accent1"/>
              </a:buClr>
              <a:buSzPct val="104999"/>
              <a:buFont typeface="Helvetica"/>
              <a:buChar char="-"/>
              <a:defRPr>
                <a:solidFill>
                  <a:srgbClr val="EBEBEB"/>
                </a:solidFill>
              </a:defRPr>
            </a:pPr>
            <a:r>
              <a:t> aparát pre tvorbu oblakov a ich pohyb (Zlato Rýna), </a:t>
            </a:r>
          </a:p>
          <a:p>
            <a:pPr marL="0" indent="381000">
              <a:buClr>
                <a:schemeClr val="accent1"/>
              </a:buClr>
              <a:buSzPct val="104999"/>
              <a:buFont typeface="Helvetica"/>
              <a:buChar char="-"/>
              <a:defRPr>
                <a:solidFill>
                  <a:srgbClr val="EBEBEB"/>
                </a:solidFill>
              </a:defRPr>
            </a:pPr>
            <a:r>
              <a:t> aparát na tvorbu vodných vĺn (Zlato Rýna), </a:t>
            </a:r>
          </a:p>
          <a:p>
            <a:pPr marL="0" indent="381000">
              <a:buClr>
                <a:schemeClr val="accent1"/>
              </a:buClr>
              <a:buSzPct val="104999"/>
              <a:buFont typeface="Helvetica"/>
              <a:buChar char="-"/>
              <a:defRPr>
                <a:solidFill>
                  <a:srgbClr val="EBEBEB"/>
                </a:solidFill>
              </a:defRPr>
            </a:pPr>
            <a:r>
              <a:t> aparát na vytvorenie dúhy, </a:t>
            </a:r>
          </a:p>
          <a:p>
            <a:pPr marL="0" indent="381000">
              <a:buClr>
                <a:schemeClr val="accent1"/>
              </a:buClr>
              <a:buSzPct val="104999"/>
              <a:buFont typeface="Helvetica"/>
              <a:buChar char="-"/>
              <a:defRPr>
                <a:solidFill>
                  <a:srgbClr val="EBEBEB"/>
                </a:solidFill>
              </a:defRPr>
            </a:pPr>
            <a:r>
              <a:t> “Rheingold Regulator” - svetelný regulátor na dosiahnutie “zlatého svetla”, </a:t>
            </a:r>
          </a:p>
          <a:p>
            <a:pPr marL="0" indent="381000">
              <a:buClr>
                <a:schemeClr val="accent1"/>
              </a:buClr>
              <a:buSzPct val="104999"/>
              <a:buFont typeface="Helvetica"/>
              <a:buChar char="-"/>
              <a:defRPr>
                <a:solidFill>
                  <a:srgbClr val="EBEBEB"/>
                </a:solidFill>
              </a:defRPr>
            </a:pPr>
            <a:r>
              <a:t> svetelný regulátor (pomalé nasvietenie objektov) - extra pre operu </a:t>
            </a:r>
            <a:r>
              <a:rPr i="1">
                <a:latin typeface="Avenir Next"/>
                <a:ea typeface="Avenir Next"/>
                <a:cs typeface="Avenir Next"/>
                <a:sym typeface="Avenir Next"/>
              </a:rPr>
              <a:t>Parsifal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aris_Opéra_Garnier_Fassade_1.jpeg" descr="Paris_Opéra_Garnier_Fassade_1.jpeg"/>
          <p:cNvPicPr>
            <a:picLocks noChangeAspect="1"/>
          </p:cNvPicPr>
          <p:nvPr/>
        </p:nvPicPr>
        <p:blipFill>
          <a:blip r:embed="rId2"/>
          <a:stretch>
            <a:fillRect/>
          </a:stretch>
        </p:blipFill>
        <p:spPr>
          <a:xfrm>
            <a:off x="1" y="1944709"/>
            <a:ext cx="13004800" cy="6506724"/>
          </a:xfrm>
          <a:prstGeom prst="rect">
            <a:avLst/>
          </a:prstGeom>
          <a:ln w="12700">
            <a:miter lim="400000"/>
          </a:ln>
        </p:spPr>
      </p:pic>
      <p:sp>
        <p:nvSpPr>
          <p:cNvPr id="191" name="Číslo snímky"/>
          <p:cNvSpPr txBox="1">
            <a:spLocks noGrp="1"/>
          </p:cNvSpPr>
          <p:nvPr>
            <p:ph type="sldNum" sz="quarter" idx="4294967295"/>
          </p:nvPr>
        </p:nvSpPr>
        <p:spPr>
          <a:xfrm>
            <a:off x="12332920" y="431800"/>
            <a:ext cx="260599" cy="457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elektrické svetlo vs. plynové svetlo"/>
          <p:cNvSpPr txBox="1">
            <a:spLocks noGrp="1"/>
          </p:cNvSpPr>
          <p:nvPr>
            <p:ph type="body" idx="13"/>
          </p:nvPr>
        </p:nvSpPr>
        <p:spPr>
          <a:prstGeom prst="rect">
            <a:avLst/>
          </a:prstGeom>
        </p:spPr>
        <p:txBody>
          <a:bodyPr/>
          <a:lstStyle/>
          <a:p>
            <a:r>
              <a:t>elektrické svetlo vs. plynové svetlo</a:t>
            </a:r>
          </a:p>
        </p:txBody>
      </p:sp>
      <p:sp>
        <p:nvSpPr>
          <p:cNvPr id="336" name="ELEKTRIKA…"/>
          <p:cNvSpPr txBox="1">
            <a:spLocks noGrp="1"/>
          </p:cNvSpPr>
          <p:nvPr>
            <p:ph type="body" sz="half" idx="1"/>
          </p:nvPr>
        </p:nvSpPr>
        <p:spPr>
          <a:xfrm>
            <a:off x="406696" y="1216232"/>
            <a:ext cx="5069960" cy="8533745"/>
          </a:xfrm>
          <a:prstGeom prst="rect">
            <a:avLst/>
          </a:prstGeom>
        </p:spPr>
        <p:txBody>
          <a:bodyPr/>
          <a:lstStyle/>
          <a:p>
            <a:pPr marL="0" indent="0" algn="just" defTabSz="280415">
              <a:spcBef>
                <a:spcPts val="1300"/>
              </a:spcBef>
              <a:buClrTx/>
              <a:buSzTx/>
              <a:buFontTx/>
              <a:buNone/>
              <a:defRPr sz="1919">
                <a:solidFill>
                  <a:srgbClr val="FFFFFF"/>
                </a:solidFill>
              </a:defRPr>
            </a:pPr>
            <a:r>
              <a:t>ELEKTRIKA</a:t>
            </a:r>
          </a:p>
          <a:p>
            <a:pPr marL="0" indent="0" algn="just" defTabSz="280415">
              <a:spcBef>
                <a:spcPts val="1300"/>
              </a:spcBef>
              <a:buClrTx/>
              <a:buSzTx/>
              <a:buFontTx/>
              <a:buNone/>
              <a:defRPr sz="1919">
                <a:solidFill>
                  <a:srgbClr val="FFFFFF"/>
                </a:solidFill>
              </a:defRPr>
            </a:pPr>
            <a:r>
              <a:t>- ostrejšie, výraznejšie a farebnejšie obrazy, </a:t>
            </a:r>
          </a:p>
          <a:p>
            <a:pPr marL="0" indent="0" algn="just" defTabSz="280415">
              <a:spcBef>
                <a:spcPts val="1300"/>
              </a:spcBef>
              <a:buClrTx/>
              <a:buSzTx/>
              <a:buFontTx/>
              <a:buNone/>
              <a:defRPr sz="1919">
                <a:solidFill>
                  <a:srgbClr val="FFFFFF"/>
                </a:solidFill>
              </a:defRPr>
            </a:pPr>
            <a:r>
              <a:t>- farba svetla (do biela),</a:t>
            </a:r>
          </a:p>
          <a:p>
            <a:pPr marL="0" indent="0" algn="just" defTabSz="280415">
              <a:spcBef>
                <a:spcPts val="1300"/>
              </a:spcBef>
              <a:buClrTx/>
              <a:buSzTx/>
              <a:buFontTx/>
              <a:buNone/>
              <a:defRPr sz="1919">
                <a:solidFill>
                  <a:srgbClr val="FFFFFF"/>
                </a:solidFill>
              </a:defRPr>
            </a:pPr>
            <a:r>
              <a:t>- vyššie náklady na chod divadla. </a:t>
            </a:r>
          </a:p>
          <a:p>
            <a:pPr marL="0" indent="0" algn="just" defTabSz="280415">
              <a:spcBef>
                <a:spcPts val="0"/>
              </a:spcBef>
              <a:buClrTx/>
              <a:buSzTx/>
              <a:buFontTx/>
              <a:buNone/>
              <a:defRPr sz="1919">
                <a:solidFill>
                  <a:schemeClr val="accent1">
                    <a:hueOff val="-84091"/>
                    <a:satOff val="15316"/>
                    <a:lumOff val="24313"/>
                  </a:schemeClr>
                </a:solidFill>
                <a:latin typeface="Helvetica"/>
                <a:ea typeface="Helvetica"/>
                <a:cs typeface="Helvetica"/>
                <a:sym typeface="Helvetica"/>
              </a:defRPr>
            </a:pPr>
            <a:r>
              <a:t>Ako pri každej novej technológii, ani pri elektrickom osvetlení nefungovali všetky aspekty hladko: divadlá prijímali tento spôsob osvetlenia pomaly, nestabilné zdroje energie spôsobovali časté a nepríjemné výpadky osvetlenia a slabé vlákna v drahých žiarovkách často spôsobovali blikanie svetla. Napriek týmto nedostatkom nová technológia umožňovala oveľa lepšiu kontrolu nad intenzitou osvetlenia.</a:t>
            </a:r>
          </a:p>
          <a:p>
            <a:pPr marL="0" indent="0" algn="just" defTabSz="280415">
              <a:spcBef>
                <a:spcPts val="0"/>
              </a:spcBef>
              <a:buClrTx/>
              <a:buSzTx/>
              <a:buFontTx/>
              <a:buNone/>
              <a:defRPr sz="1919">
                <a:solidFill>
                  <a:schemeClr val="accent1">
                    <a:hueOff val="-84091"/>
                    <a:satOff val="15316"/>
                    <a:lumOff val="24313"/>
                  </a:schemeClr>
                </a:solidFill>
                <a:latin typeface="Helvetica"/>
                <a:ea typeface="Helvetica"/>
                <a:cs typeface="Helvetica"/>
                <a:sym typeface="Helvetica"/>
              </a:defRPr>
            </a:pPr>
            <a:endParaRPr/>
          </a:p>
          <a:p>
            <a:pPr marL="0" indent="0" algn="just" defTabSz="280415">
              <a:spcBef>
                <a:spcPts val="1300"/>
              </a:spcBef>
              <a:buClrTx/>
              <a:buSzTx/>
              <a:buFontTx/>
              <a:buNone/>
              <a:defRPr sz="1919">
                <a:solidFill>
                  <a:srgbClr val="FFD479"/>
                </a:solidFill>
              </a:defRPr>
            </a:pPr>
            <a:r>
              <a:t>PLYN</a:t>
            </a:r>
          </a:p>
          <a:p>
            <a:pPr marL="0" indent="0" algn="just" defTabSz="280415">
              <a:spcBef>
                <a:spcPts val="1300"/>
              </a:spcBef>
              <a:buClrTx/>
              <a:buSzTx/>
              <a:buFontTx/>
              <a:buNone/>
              <a:defRPr sz="1919">
                <a:solidFill>
                  <a:srgbClr val="FFD479"/>
                </a:solidFill>
              </a:defRPr>
            </a:pPr>
            <a:r>
              <a:t>- nižšia svietivosť, </a:t>
            </a:r>
          </a:p>
          <a:p>
            <a:pPr marL="0" indent="0" algn="just" defTabSz="280415">
              <a:spcBef>
                <a:spcPts val="1300"/>
              </a:spcBef>
              <a:buClrTx/>
              <a:buSzTx/>
              <a:buFontTx/>
              <a:buNone/>
              <a:defRPr sz="1919">
                <a:solidFill>
                  <a:srgbClr val="FFD479"/>
                </a:solidFill>
              </a:defRPr>
            </a:pPr>
            <a:r>
              <a:t>- žltý až červený plameň,</a:t>
            </a:r>
          </a:p>
          <a:p>
            <a:pPr marL="0" indent="0" algn="just" defTabSz="280415">
              <a:spcBef>
                <a:spcPts val="1300"/>
              </a:spcBef>
              <a:buClrTx/>
              <a:buSzTx/>
              <a:buFontTx/>
              <a:buNone/>
              <a:defRPr sz="1919">
                <a:solidFill>
                  <a:srgbClr val="FFD479"/>
                </a:solidFill>
              </a:defRPr>
            </a:pPr>
            <a:r>
              <a:t>- nebezpečenstvo ohňa, pach. </a:t>
            </a:r>
          </a:p>
          <a:p>
            <a:pPr marL="0" indent="0" algn="just" defTabSz="280415">
              <a:spcBef>
                <a:spcPts val="1300"/>
              </a:spcBef>
              <a:buClrTx/>
              <a:buSzTx/>
              <a:buFontTx/>
              <a:buNone/>
              <a:defRPr sz="1919">
                <a:solidFill>
                  <a:srgbClr val="FFD479"/>
                </a:solidFill>
              </a:defRPr>
            </a:pPr>
            <a:endParaRPr/>
          </a:p>
          <a:p>
            <a:pPr marL="0" indent="0" algn="just" defTabSz="280415">
              <a:spcBef>
                <a:spcPts val="1300"/>
              </a:spcBef>
              <a:buClrTx/>
              <a:buSzTx/>
              <a:buFontTx/>
              <a:buNone/>
              <a:defRPr sz="1919">
                <a:solidFill>
                  <a:schemeClr val="accent3"/>
                </a:solidFill>
              </a:defRPr>
            </a:pPr>
            <a:r>
              <a:t>V oboch prípadoch sa intenzita svetla dokázala regulovať</a:t>
            </a:r>
          </a:p>
        </p:txBody>
      </p:sp>
      <p:sp>
        <p:nvSpPr>
          <p:cNvPr id="337"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a:p>
        </p:txBody>
      </p:sp>
      <p:pic>
        <p:nvPicPr>
          <p:cNvPr id="338" name="anti electricity cartoon 1889.jpeg" descr="anti electricity cartoon 1889.jpeg"/>
          <p:cNvPicPr>
            <a:picLocks noChangeAspect="1"/>
          </p:cNvPicPr>
          <p:nvPr/>
        </p:nvPicPr>
        <p:blipFill>
          <a:blip r:embed="rId2"/>
          <a:stretch>
            <a:fillRect/>
          </a:stretch>
        </p:blipFill>
        <p:spPr>
          <a:xfrm>
            <a:off x="5507521" y="1097583"/>
            <a:ext cx="7620001" cy="8191501"/>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Text"/>
          <p:cNvSpPr txBox="1">
            <a:spLocks noGrp="1"/>
          </p:cNvSpPr>
          <p:nvPr>
            <p:ph type="body" idx="13"/>
          </p:nvPr>
        </p:nvSpPr>
        <p:spPr>
          <a:prstGeom prst="rect">
            <a:avLst/>
          </a:prstGeom>
        </p:spPr>
        <p:txBody>
          <a:bodyPr/>
          <a:lstStyle/>
          <a:p>
            <a:r>
              <a:t>Text</a:t>
            </a:r>
          </a:p>
        </p:txBody>
      </p:sp>
      <p:sp>
        <p:nvSpPr>
          <p:cNvPr id="341"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342" name="Telo"/>
          <p:cNvSpPr txBox="1">
            <a:spLocks noGrp="1"/>
          </p:cNvSpPr>
          <p:nvPr>
            <p:ph type="body" idx="1"/>
          </p:nvPr>
        </p:nvSpPr>
        <p:spPr>
          <a:prstGeom prst="rect">
            <a:avLst/>
          </a:prstGeom>
        </p:spPr>
        <p:txBody>
          <a:bodyPr/>
          <a:lstStyle/>
          <a:p>
            <a:endParaRPr/>
          </a:p>
        </p:txBody>
      </p:sp>
      <p:pic>
        <p:nvPicPr>
          <p:cNvPr id="343" name="IMG_3766.jpeg" descr="IMG_3766.jpeg"/>
          <p:cNvPicPr>
            <a:picLocks noChangeAspect="1"/>
          </p:cNvPicPr>
          <p:nvPr/>
        </p:nvPicPr>
        <p:blipFill>
          <a:blip r:embed="rId2"/>
          <a:stretch>
            <a:fillRect/>
          </a:stretch>
        </p:blipFill>
        <p:spPr>
          <a:xfrm>
            <a:off x="-126577" y="0"/>
            <a:ext cx="7315201" cy="9753601"/>
          </a:xfrm>
          <a:prstGeom prst="rect">
            <a:avLst/>
          </a:prstGeom>
          <a:ln w="12700">
            <a:miter lim="400000"/>
          </a:ln>
        </p:spPr>
      </p:pic>
      <p:pic>
        <p:nvPicPr>
          <p:cNvPr id="344" name="IMG_3767.jpeg" descr="IMG_3767.jpeg"/>
          <p:cNvPicPr>
            <a:picLocks noChangeAspect="1"/>
          </p:cNvPicPr>
          <p:nvPr/>
        </p:nvPicPr>
        <p:blipFill>
          <a:blip r:embed="rId3"/>
          <a:stretch>
            <a:fillRect/>
          </a:stretch>
        </p:blipFill>
        <p:spPr>
          <a:xfrm>
            <a:off x="6440301" y="-1"/>
            <a:ext cx="7315201" cy="9753601"/>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IMG_3789.jpeg" descr="IMG_3789.jpeg"/>
          <p:cNvPicPr>
            <a:picLocks noChangeAspect="1"/>
          </p:cNvPicPr>
          <p:nvPr/>
        </p:nvPicPr>
        <p:blipFill>
          <a:blip r:embed="rId2"/>
          <a:srcRect r="17253"/>
          <a:stretch>
            <a:fillRect/>
          </a:stretch>
        </p:blipFill>
        <p:spPr>
          <a:xfrm>
            <a:off x="741770" y="0"/>
            <a:ext cx="6053066" cy="9753600"/>
          </a:xfrm>
          <a:prstGeom prst="rect">
            <a:avLst/>
          </a:prstGeom>
          <a:ln w="12700">
            <a:miter lim="400000"/>
          </a:ln>
        </p:spPr>
      </p:pic>
      <p:pic>
        <p:nvPicPr>
          <p:cNvPr id="347" name="IMG_3788.jpeg" descr="IMG_3788.jpeg"/>
          <p:cNvPicPr>
            <a:picLocks noChangeAspect="1"/>
          </p:cNvPicPr>
          <p:nvPr/>
        </p:nvPicPr>
        <p:blipFill>
          <a:blip r:embed="rId3"/>
          <a:srcRect l="21947" r="19348"/>
          <a:stretch>
            <a:fillRect/>
          </a:stretch>
        </p:blipFill>
        <p:spPr>
          <a:xfrm>
            <a:off x="7605583" y="-1"/>
            <a:ext cx="4294323" cy="9753601"/>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E2AA7"/>
        </a:solidFill>
        <a:effectLst/>
      </p:bgPr>
    </p:bg>
    <p:spTree>
      <p:nvGrpSpPr>
        <p:cNvPr id="1" name=""/>
        <p:cNvGrpSpPr/>
        <p:nvPr/>
      </p:nvGrpSpPr>
      <p:grpSpPr>
        <a:xfrm>
          <a:off x="0" y="0"/>
          <a:ext cx="0" cy="0"/>
          <a:chOff x="0" y="0"/>
          <a:chExt cx="0" cy="0"/>
        </a:xfrm>
      </p:grpSpPr>
      <p:sp>
        <p:nvSpPr>
          <p:cNvPr id="349" name="Text"/>
          <p:cNvSpPr txBox="1">
            <a:spLocks noGrp="1"/>
          </p:cNvSpPr>
          <p:nvPr>
            <p:ph type="body" idx="13"/>
          </p:nvPr>
        </p:nvSpPr>
        <p:spPr>
          <a:prstGeom prst="rect">
            <a:avLst/>
          </a:prstGeom>
        </p:spPr>
        <p:txBody>
          <a:bodyPr/>
          <a:lstStyle/>
          <a:p>
            <a:r>
              <a:t>Text</a:t>
            </a:r>
          </a:p>
        </p:txBody>
      </p:sp>
      <p:sp>
        <p:nvSpPr>
          <p:cNvPr id="350" name="Telo"/>
          <p:cNvSpPr txBox="1">
            <a:spLocks noGrp="1"/>
          </p:cNvSpPr>
          <p:nvPr>
            <p:ph type="body" idx="1"/>
          </p:nvPr>
        </p:nvSpPr>
        <p:spPr>
          <a:prstGeom prst="rect">
            <a:avLst/>
          </a:prstGeom>
        </p:spPr>
        <p:txBody>
          <a:bodyPr/>
          <a:lstStyle/>
          <a:p>
            <a:endParaRPr/>
          </a:p>
        </p:txBody>
      </p:sp>
      <p:pic>
        <p:nvPicPr>
          <p:cNvPr id="351" name="Obrázok" descr="Obrázok"/>
          <p:cNvPicPr>
            <a:picLocks noChangeAspect="1"/>
          </p:cNvPicPr>
          <p:nvPr/>
        </p:nvPicPr>
        <p:blipFill>
          <a:blip r:embed="rId2"/>
          <a:stretch>
            <a:fillRect/>
          </a:stretch>
        </p:blipFill>
        <p:spPr>
          <a:xfrm>
            <a:off x="-6350" y="-27186"/>
            <a:ext cx="13017500" cy="9808155"/>
          </a:xfrm>
          <a:prstGeom prst="rect">
            <a:avLst/>
          </a:prstGeom>
          <a:ln w="12700">
            <a:miter lim="400000"/>
          </a:ln>
        </p:spPr>
      </p:pic>
      <p:sp>
        <p:nvSpPr>
          <p:cNvPr id="352"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43</a:t>
            </a:fld>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Text"/>
          <p:cNvSpPr txBox="1">
            <a:spLocks noGrp="1"/>
          </p:cNvSpPr>
          <p:nvPr>
            <p:ph type="body" idx="13"/>
          </p:nvPr>
        </p:nvSpPr>
        <p:spPr>
          <a:prstGeom prst="rect">
            <a:avLst/>
          </a:prstGeom>
        </p:spPr>
        <p:txBody>
          <a:bodyPr/>
          <a:lstStyle/>
          <a:p>
            <a:r>
              <a:t>Text</a:t>
            </a:r>
          </a:p>
        </p:txBody>
      </p:sp>
      <p:pic>
        <p:nvPicPr>
          <p:cNvPr id="355" name="Obrázok" descr="Obrázok"/>
          <p:cNvPicPr>
            <a:picLocks noChangeAspect="1"/>
          </p:cNvPicPr>
          <p:nvPr/>
        </p:nvPicPr>
        <p:blipFill>
          <a:blip r:embed="rId2"/>
          <a:stretch>
            <a:fillRect/>
          </a:stretch>
        </p:blipFill>
        <p:spPr>
          <a:xfrm>
            <a:off x="109752" y="222372"/>
            <a:ext cx="12048696" cy="9308856"/>
          </a:xfrm>
          <a:prstGeom prst="rect">
            <a:avLst/>
          </a:prstGeom>
          <a:ln w="12700">
            <a:miter lim="400000"/>
          </a:ln>
        </p:spPr>
      </p:pic>
      <p:sp>
        <p:nvSpPr>
          <p:cNvPr id="356"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44</a:t>
            </a:fld>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cénické efekty"/>
          <p:cNvSpPr txBox="1">
            <a:spLocks noGrp="1"/>
          </p:cNvSpPr>
          <p:nvPr>
            <p:ph type="body" idx="13"/>
          </p:nvPr>
        </p:nvSpPr>
        <p:spPr>
          <a:prstGeom prst="rect">
            <a:avLst/>
          </a:prstGeom>
        </p:spPr>
        <p:txBody>
          <a:bodyPr/>
          <a:lstStyle/>
          <a:p>
            <a:r>
              <a:t>Scénické efekty </a:t>
            </a:r>
          </a:p>
        </p:txBody>
      </p:sp>
      <p:sp>
        <p:nvSpPr>
          <p:cNvPr id="359" name="Wotanov hnev - blesky (svetelný efekt+zvuk blesku) + sprievodné osvetlenie,…"/>
          <p:cNvSpPr txBox="1">
            <a:spLocks noGrp="1"/>
          </p:cNvSpPr>
          <p:nvPr>
            <p:ph type="body" idx="1"/>
          </p:nvPr>
        </p:nvSpPr>
        <p:spPr>
          <a:xfrm>
            <a:off x="406400" y="1822450"/>
            <a:ext cx="12192000" cy="7531842"/>
          </a:xfrm>
          <a:prstGeom prst="rect">
            <a:avLst/>
          </a:prstGeom>
        </p:spPr>
        <p:txBody>
          <a:bodyPr/>
          <a:lstStyle/>
          <a:p>
            <a:pPr marL="0" indent="0" algn="just" defTabSz="233679">
              <a:spcBef>
                <a:spcPts val="1100"/>
              </a:spcBef>
              <a:buClrTx/>
              <a:buSzTx/>
              <a:buFontTx/>
              <a:buNone/>
              <a:defRPr sz="1880">
                <a:solidFill>
                  <a:srgbClr val="FFFFFF"/>
                </a:solidFill>
              </a:defRPr>
            </a:pPr>
            <a:r>
              <a:t>Wotanov hnev - blesky (svetelný efekt+zvuk blesku) + sprievodné osvetlenie, </a:t>
            </a:r>
          </a:p>
          <a:p>
            <a:pPr marL="0" indent="0" algn="just" defTabSz="233679">
              <a:spcBef>
                <a:spcPts val="1100"/>
              </a:spcBef>
              <a:buClrTx/>
              <a:buSzTx/>
              <a:buFontTx/>
              <a:buNone/>
              <a:defRPr sz="1880">
                <a:solidFill>
                  <a:srgbClr val="FFFFFF"/>
                </a:solidFill>
              </a:defRPr>
            </a:pPr>
            <a:r>
              <a:t>Vody Rýna - tmavé vody (prospekt/</a:t>
            </a:r>
            <a:r>
              <a:rPr>
                <a:solidFill>
                  <a:schemeClr val="accent2">
                    <a:hueOff val="58624"/>
                    <a:satOff val="8984"/>
                    <a:lumOff val="25490"/>
                  </a:schemeClr>
                </a:solidFill>
              </a:rPr>
              <a:t>projekcia</a:t>
            </a:r>
            <a:r>
              <a:t>) + slnečné svetlo (osvetlenie), </a:t>
            </a:r>
          </a:p>
          <a:p>
            <a:pPr marL="0" indent="0" algn="just" defTabSz="233679">
              <a:spcBef>
                <a:spcPts val="1100"/>
              </a:spcBef>
              <a:buClrTx/>
              <a:buSzTx/>
              <a:buFontTx/>
              <a:buNone/>
              <a:defRPr sz="1880">
                <a:solidFill>
                  <a:srgbClr val="FFFFFF"/>
                </a:solidFill>
              </a:defRPr>
            </a:pPr>
            <a:r>
              <a:rPr>
                <a:solidFill>
                  <a:schemeClr val="accent2"/>
                </a:solidFill>
              </a:rPr>
              <a:t>Laterna Magika</a:t>
            </a:r>
            <a:r>
              <a:t>: </a:t>
            </a:r>
            <a:r>
              <a:rPr u="sng">
                <a:solidFill>
                  <a:schemeClr val="accent1"/>
                </a:solidFill>
                <a:hlinkClick r:id="rId2"/>
              </a:rPr>
              <a:t>https://www.youtube.com/watch?v=qmjESb1xC08</a:t>
            </a:r>
          </a:p>
          <a:p>
            <a:pPr marL="0" indent="0" algn="just" defTabSz="233679">
              <a:spcBef>
                <a:spcPts val="1100"/>
              </a:spcBef>
              <a:buClrTx/>
              <a:buSzTx/>
              <a:buFontTx/>
              <a:buNone/>
              <a:defRPr sz="1880">
                <a:solidFill>
                  <a:srgbClr val="FFFFFF"/>
                </a:solidFill>
              </a:defRPr>
            </a:pPr>
            <a:r>
              <a:t>Boj Siegmunda a Hundinga (Valkýra) - blesky (efekt + zvuk) + osvetlenie + </a:t>
            </a:r>
            <a:r>
              <a:rPr b="1">
                <a:latin typeface="Avenir Next"/>
                <a:ea typeface="Avenir Next"/>
                <a:cs typeface="Avenir Next"/>
                <a:sym typeface="Avenir Next"/>
              </a:rPr>
              <a:t>kouř </a:t>
            </a:r>
          </a:p>
          <a:p>
            <a:pPr marL="0" indent="0" algn="just" defTabSz="233679">
              <a:spcBef>
                <a:spcPts val="1100"/>
              </a:spcBef>
              <a:buClrTx/>
              <a:buSzTx/>
              <a:buFontTx/>
              <a:buNone/>
              <a:defRPr sz="1880">
                <a:solidFill>
                  <a:schemeClr val="accent4">
                    <a:hueOff val="-667846"/>
                    <a:satOff val="2144"/>
                    <a:lumOff val="-5984"/>
                  </a:schemeClr>
                </a:solidFill>
              </a:defRPr>
            </a:pPr>
            <a:r>
              <a:rPr b="1">
                <a:latin typeface="Avenir Next"/>
                <a:ea typeface="Avenir Next"/>
                <a:cs typeface="Avenir Next"/>
                <a:sym typeface="Avenir Next"/>
              </a:rPr>
              <a:t>Mlhostroj:</a:t>
            </a:r>
            <a:r>
              <a:t> Para sa privádzala v priemere 12 cm potrubím z malej kotolne vzdialenej 50 m od javiska, kde ju vyrábali dva staré kotle. </a:t>
            </a:r>
          </a:p>
          <a:p>
            <a:pPr marL="0" indent="0" algn="just" defTabSz="233679">
              <a:spcBef>
                <a:spcPts val="1100"/>
              </a:spcBef>
              <a:buClrTx/>
              <a:buSzTx/>
              <a:buFontTx/>
              <a:buNone/>
              <a:defRPr sz="1880">
                <a:solidFill>
                  <a:srgbClr val="FFFFFF"/>
                </a:solidFill>
              </a:defRPr>
            </a:pPr>
            <a:r>
              <a:t>Premeny scény (výmena kulís)  - najčastejšie za pomocí pary, </a:t>
            </a:r>
          </a:p>
          <a:p>
            <a:pPr marL="0" indent="0" algn="just" defTabSz="233679">
              <a:spcBef>
                <a:spcPts val="1100"/>
              </a:spcBef>
              <a:buClrTx/>
              <a:buSzTx/>
              <a:buFontTx/>
              <a:buNone/>
              <a:defRPr sz="1880">
                <a:solidFill>
                  <a:srgbClr val="FFFFFF"/>
                </a:solidFill>
              </a:defRPr>
            </a:pPr>
            <a:r>
              <a:t>Zmeny počasia + časti dňa - kombinácia elektrického a plynového osvetlenia (svetelné rampy - plyn vs. reflektory - elektrické svetlo vpúšťané cez farebné sklíčko. </a:t>
            </a:r>
          </a:p>
          <a:p>
            <a:pPr marL="0" indent="0" algn="just" defTabSz="233679">
              <a:spcBef>
                <a:spcPts val="1100"/>
              </a:spcBef>
              <a:buClrTx/>
              <a:buSzTx/>
              <a:buFontTx/>
              <a:buNone/>
              <a:defRPr sz="1880">
                <a:solidFill>
                  <a:schemeClr val="accent1">
                    <a:hueOff val="-84091"/>
                    <a:satOff val="15316"/>
                    <a:lumOff val="24313"/>
                  </a:schemeClr>
                </a:solidFill>
              </a:defRPr>
            </a:pPr>
            <a:r>
              <a:rPr i="1">
                <a:latin typeface="Avenir Next"/>
                <a:ea typeface="Avenir Next"/>
                <a:cs typeface="Avenir Next"/>
                <a:sym typeface="Avenir Next"/>
              </a:rPr>
              <a:t>“Modrý opar, z ktorého sa Erda vynorila v III. dejstve Siegfrieda, sa považoval za vydarený, ale ostré elektrické osvetlenie, ktoré v prvej scéne II. dejstva vrhalo na tvár Pútnika lúč mesačného svetla, údajne zničilo starostlivo vytvorený dojem okolitého lesa.”</a:t>
            </a:r>
            <a:r>
              <a:t>  (CARNEGY 2006, 86) </a:t>
            </a:r>
          </a:p>
          <a:p>
            <a:pPr marL="0" indent="0" algn="just" defTabSz="233679">
              <a:spcBef>
                <a:spcPts val="1100"/>
              </a:spcBef>
              <a:buClrTx/>
              <a:buSzTx/>
              <a:buFontTx/>
              <a:buNone/>
              <a:defRPr sz="1880">
                <a:solidFill>
                  <a:srgbClr val="FFFFFF"/>
                </a:solidFill>
              </a:defRPr>
            </a:pPr>
            <a:r>
              <a:t>Čarovná Valhala - svetelný efekt dúhy </a:t>
            </a:r>
          </a:p>
          <a:p>
            <a:pPr marL="0" indent="0" algn="just" defTabSz="233679">
              <a:spcBef>
                <a:spcPts val="1100"/>
              </a:spcBef>
              <a:buClrTx/>
              <a:buSzTx/>
              <a:buFontTx/>
              <a:buNone/>
              <a:defRPr sz="1880">
                <a:solidFill>
                  <a:schemeClr val="accent4">
                    <a:hueOff val="-667846"/>
                    <a:satOff val="2144"/>
                    <a:lumOff val="-5984"/>
                  </a:schemeClr>
                </a:solidFill>
              </a:defRPr>
            </a:pPr>
            <a:r>
              <a:t>V roku 1876 sa efekt nevydaril, pretože farebné spektrum dopadalo na gázu a zmes farieb rozbila pôvodný úmysel Valhaly zahalenej do mystického/magického svetla. (CARNEGY 2006, 87) </a:t>
            </a:r>
          </a:p>
          <a:p>
            <a:pPr marL="0" indent="0" algn="just" defTabSz="233679">
              <a:spcBef>
                <a:spcPts val="1100"/>
              </a:spcBef>
              <a:buClrTx/>
              <a:buSzTx/>
              <a:buFontTx/>
              <a:buNone/>
              <a:defRPr sz="1880">
                <a:solidFill>
                  <a:srgbClr val="FFFFFF"/>
                </a:solidFill>
              </a:defRPr>
            </a:pPr>
            <a:r>
              <a:t>Jazda Valkýr - dojem jazdiacich bojovníčok vytvorili pomocou premietania diapozitívu (namalované sklíčko) na plátno. Brandt navrhoval použiť živé kone a statistov, Wagner razantne proti! </a:t>
            </a:r>
          </a:p>
          <a:p>
            <a:pPr marL="0" indent="0" algn="just" defTabSz="233679">
              <a:spcBef>
                <a:spcPts val="1100"/>
              </a:spcBef>
              <a:buClrTx/>
              <a:buSzTx/>
              <a:buFontTx/>
              <a:buNone/>
              <a:defRPr sz="1880">
                <a:solidFill>
                  <a:srgbClr val="FFFFFF"/>
                </a:solidFill>
              </a:defRPr>
            </a:pPr>
            <a:r>
              <a:t>Ohnivý kruh okolo Brünhildy - Použitie pary + červené svetlo (reflektor) </a:t>
            </a:r>
          </a:p>
          <a:p>
            <a:pPr marL="0" indent="0" algn="just" defTabSz="233679">
              <a:spcBef>
                <a:spcPts val="1100"/>
              </a:spcBef>
              <a:buClrTx/>
              <a:buSzTx/>
              <a:buFontTx/>
              <a:buNone/>
              <a:defRPr sz="720">
                <a:solidFill>
                  <a:srgbClr val="FFFFFF"/>
                </a:solidFill>
              </a:defRPr>
            </a:pPr>
            <a:endParaRPr/>
          </a:p>
          <a:p>
            <a:pPr marL="0" indent="0" algn="just" defTabSz="233679">
              <a:spcBef>
                <a:spcPts val="1100"/>
              </a:spcBef>
              <a:buClrTx/>
              <a:buSzTx/>
              <a:buFontTx/>
              <a:buNone/>
              <a:defRPr sz="720">
                <a:solidFill>
                  <a:srgbClr val="FFFFFF"/>
                </a:solidFill>
              </a:defRPr>
            </a:pPr>
            <a:endParaRPr/>
          </a:p>
          <a:p>
            <a:pPr marL="0" indent="0" algn="just" defTabSz="233679">
              <a:spcBef>
                <a:spcPts val="1100"/>
              </a:spcBef>
              <a:buClrTx/>
              <a:buSzTx/>
              <a:buFontTx/>
              <a:buNone/>
              <a:defRPr sz="720">
                <a:solidFill>
                  <a:srgbClr val="FFFFFF"/>
                </a:solidFill>
              </a:defRPr>
            </a:pPr>
            <a:endParaRPr/>
          </a:p>
          <a:p>
            <a:pPr marL="0" indent="0" algn="just" defTabSz="233679">
              <a:spcBef>
                <a:spcPts val="1100"/>
              </a:spcBef>
              <a:buClrTx/>
              <a:buSzTx/>
              <a:buFontTx/>
              <a:buNone/>
              <a:defRPr sz="720">
                <a:solidFill>
                  <a:srgbClr val="FFFFFF"/>
                </a:solidFill>
              </a:defRPr>
            </a:pPr>
            <a:endParaRPr/>
          </a:p>
          <a:p>
            <a:pPr marL="0" indent="0" algn="just" defTabSz="233679">
              <a:spcBef>
                <a:spcPts val="1100"/>
              </a:spcBef>
              <a:buClrTx/>
              <a:buSzTx/>
              <a:buFontTx/>
              <a:buNone/>
              <a:defRPr sz="720">
                <a:solidFill>
                  <a:srgbClr val="FFFFFF"/>
                </a:solidFill>
              </a:defRPr>
            </a:pPr>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Obrázok" descr="Obrázok"/>
          <p:cNvPicPr>
            <a:picLocks noChangeAspect="1"/>
          </p:cNvPicPr>
          <p:nvPr/>
        </p:nvPicPr>
        <p:blipFill>
          <a:blip r:embed="rId2"/>
          <a:stretch>
            <a:fillRect/>
          </a:stretch>
        </p:blipFill>
        <p:spPr>
          <a:xfrm>
            <a:off x="898277" y="770814"/>
            <a:ext cx="10996900" cy="8211972"/>
          </a:xfrm>
          <a:prstGeom prst="rect">
            <a:avLst/>
          </a:prstGeom>
          <a:ln w="12700">
            <a:miter lim="400000"/>
          </a:ln>
        </p:spPr>
      </p:pic>
      <p:sp>
        <p:nvSpPr>
          <p:cNvPr id="362" name="Josef Hoffmann - Súmrak Bohov (ACT II:)"/>
          <p:cNvSpPr txBox="1"/>
          <p:nvPr/>
        </p:nvSpPr>
        <p:spPr>
          <a:xfrm>
            <a:off x="4269573" y="9099228"/>
            <a:ext cx="4908551"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Josef Hoffmann - Súmrak Bohov (ACT II:) </a:t>
            </a:r>
          </a:p>
        </p:txBody>
      </p:sp>
      <p:sp>
        <p:nvSpPr>
          <p:cNvPr id="363"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46</a:t>
            </a:fld>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Obrázok" descr="Obrázok"/>
          <p:cNvPicPr>
            <a:picLocks noChangeAspect="1"/>
          </p:cNvPicPr>
          <p:nvPr/>
        </p:nvPicPr>
        <p:blipFill>
          <a:blip r:embed="rId2"/>
          <a:stretch>
            <a:fillRect/>
          </a:stretch>
        </p:blipFill>
        <p:spPr>
          <a:xfrm>
            <a:off x="1093758" y="35311"/>
            <a:ext cx="11257007" cy="8369468"/>
          </a:xfrm>
          <a:prstGeom prst="rect">
            <a:avLst/>
          </a:prstGeom>
          <a:ln w="12700">
            <a:miter lim="400000"/>
          </a:ln>
        </p:spPr>
      </p:pic>
      <p:sp>
        <p:nvSpPr>
          <p:cNvPr id="366" name="Josef Hoffmann - Zlato Rýna (final act)"/>
          <p:cNvSpPr txBox="1"/>
          <p:nvPr/>
        </p:nvSpPr>
        <p:spPr>
          <a:xfrm>
            <a:off x="4624135" y="8757329"/>
            <a:ext cx="4576827"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Josef Hoffmann - Zlato Rýna (final act) </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Obrázok" descr="Obrázok"/>
          <p:cNvPicPr>
            <a:picLocks noChangeAspect="1"/>
          </p:cNvPicPr>
          <p:nvPr/>
        </p:nvPicPr>
        <p:blipFill>
          <a:blip r:embed="rId2"/>
          <a:stretch>
            <a:fillRect/>
          </a:stretch>
        </p:blipFill>
        <p:spPr>
          <a:xfrm>
            <a:off x="647700" y="495300"/>
            <a:ext cx="11709400" cy="8763000"/>
          </a:xfrm>
          <a:prstGeom prst="rect">
            <a:avLst/>
          </a:prstGeom>
          <a:ln w="12700">
            <a:miter lim="400000"/>
          </a:ln>
        </p:spPr>
      </p:pic>
      <p:sp>
        <p:nvSpPr>
          <p:cNvPr id="369" name="Josef Hoffmann - Valhalla"/>
          <p:cNvSpPr txBox="1"/>
          <p:nvPr/>
        </p:nvSpPr>
        <p:spPr>
          <a:xfrm>
            <a:off x="4801415" y="9301834"/>
            <a:ext cx="3131567"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Josef Hoffmann - Valhalla </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Názov"/>
          <p:cNvSpPr txBox="1">
            <a:spLocks noGrp="1"/>
          </p:cNvSpPr>
          <p:nvPr>
            <p:ph type="title"/>
          </p:nvPr>
        </p:nvSpPr>
        <p:spPr>
          <a:prstGeom prst="rect">
            <a:avLst/>
          </a:prstGeom>
        </p:spPr>
        <p:txBody>
          <a:bodyPr/>
          <a:lstStyle/>
          <a:p>
            <a:pPr defTabSz="467359">
              <a:spcBef>
                <a:spcPts val="2200"/>
              </a:spcBef>
              <a:defRPr sz="4800"/>
            </a:pPr>
            <a:endParaRPr/>
          </a:p>
        </p:txBody>
      </p:sp>
      <p:pic>
        <p:nvPicPr>
          <p:cNvPr id="372" name="Obrázok" descr="Obrázok"/>
          <p:cNvPicPr>
            <a:picLocks noChangeAspect="1"/>
          </p:cNvPicPr>
          <p:nvPr/>
        </p:nvPicPr>
        <p:blipFill>
          <a:blip r:embed="rId2"/>
          <a:srcRect b="18777"/>
          <a:stretch>
            <a:fillRect/>
          </a:stretch>
        </p:blipFill>
        <p:spPr>
          <a:xfrm>
            <a:off x="0" y="818853"/>
            <a:ext cx="13004800" cy="6756512"/>
          </a:xfrm>
          <a:prstGeom prst="rect">
            <a:avLst/>
          </a:prstGeom>
          <a:ln w="12700">
            <a:miter lim="400000"/>
          </a:ln>
        </p:spPr>
      </p:pic>
      <p:sp>
        <p:nvSpPr>
          <p:cNvPr id="373" name="Okrem vedenia po javisku mohlo zariadenie dcéry Rýna zdvihnúť až do výšky 3 m a nakláňať herečky do iných pozícií.…"/>
          <p:cNvSpPr txBox="1"/>
          <p:nvPr/>
        </p:nvSpPr>
        <p:spPr>
          <a:xfrm>
            <a:off x="19050" y="7850558"/>
            <a:ext cx="12574470"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just">
              <a:spcBef>
                <a:spcPts val="0"/>
              </a:spcBef>
              <a:defRPr>
                <a:solidFill>
                  <a:schemeClr val="accent1">
                    <a:hueOff val="-84091"/>
                    <a:satOff val="15316"/>
                    <a:lumOff val="24313"/>
                  </a:schemeClr>
                </a:solidFill>
                <a:latin typeface="+mn-lt"/>
                <a:ea typeface="+mn-ea"/>
                <a:cs typeface="+mn-cs"/>
                <a:sym typeface="DIN Condensed"/>
              </a:defRPr>
            </a:pPr>
            <a:r>
              <a:rPr dirty="0" err="1"/>
              <a:t>Okrem</a:t>
            </a:r>
            <a:r>
              <a:rPr dirty="0"/>
              <a:t> </a:t>
            </a:r>
            <a:r>
              <a:rPr dirty="0" err="1"/>
              <a:t>vedenia</a:t>
            </a:r>
            <a:r>
              <a:rPr dirty="0"/>
              <a:t> po </a:t>
            </a:r>
            <a:r>
              <a:rPr dirty="0" err="1"/>
              <a:t>javisku</a:t>
            </a:r>
            <a:r>
              <a:rPr dirty="0"/>
              <a:t> </a:t>
            </a:r>
            <a:r>
              <a:rPr dirty="0" err="1"/>
              <a:t>mohlo</a:t>
            </a:r>
            <a:r>
              <a:rPr dirty="0"/>
              <a:t> </a:t>
            </a:r>
            <a:r>
              <a:rPr dirty="0" err="1"/>
              <a:t>zariadenie</a:t>
            </a:r>
            <a:r>
              <a:rPr dirty="0"/>
              <a:t> </a:t>
            </a:r>
            <a:r>
              <a:rPr dirty="0" err="1"/>
              <a:t>dcéry</a:t>
            </a:r>
            <a:r>
              <a:rPr dirty="0"/>
              <a:t> </a:t>
            </a:r>
            <a:r>
              <a:rPr dirty="0" err="1"/>
              <a:t>Rýna</a:t>
            </a:r>
            <a:r>
              <a:rPr dirty="0"/>
              <a:t> </a:t>
            </a:r>
            <a:r>
              <a:rPr dirty="0" err="1"/>
              <a:t>zdvihnúť</a:t>
            </a:r>
            <a:r>
              <a:rPr dirty="0"/>
              <a:t> </a:t>
            </a:r>
            <a:r>
              <a:rPr dirty="0" err="1"/>
              <a:t>až</a:t>
            </a:r>
            <a:r>
              <a:rPr dirty="0"/>
              <a:t> do </a:t>
            </a:r>
            <a:r>
              <a:rPr dirty="0" err="1"/>
              <a:t>výšky</a:t>
            </a:r>
            <a:r>
              <a:rPr dirty="0"/>
              <a:t> 3 m a </a:t>
            </a:r>
            <a:r>
              <a:rPr dirty="0" err="1"/>
              <a:t>nakláňať</a:t>
            </a:r>
            <a:r>
              <a:rPr dirty="0"/>
              <a:t> </a:t>
            </a:r>
            <a:r>
              <a:rPr dirty="0" err="1"/>
              <a:t>herečky</a:t>
            </a:r>
            <a:r>
              <a:rPr dirty="0"/>
              <a:t> do </a:t>
            </a:r>
            <a:r>
              <a:rPr dirty="0" err="1"/>
              <a:t>iných</a:t>
            </a:r>
            <a:r>
              <a:rPr dirty="0"/>
              <a:t> </a:t>
            </a:r>
            <a:r>
              <a:rPr dirty="0" err="1"/>
              <a:t>pozícií</a:t>
            </a:r>
            <a:r>
              <a:rPr dirty="0"/>
              <a:t>. </a:t>
            </a:r>
          </a:p>
          <a:p>
            <a:pPr algn="just">
              <a:spcBef>
                <a:spcPts val="0"/>
              </a:spcBef>
              <a:defRPr>
                <a:solidFill>
                  <a:schemeClr val="accent1">
                    <a:hueOff val="-84091"/>
                    <a:satOff val="15316"/>
                    <a:lumOff val="24313"/>
                  </a:schemeClr>
                </a:solidFill>
                <a:latin typeface="+mn-lt"/>
                <a:ea typeface="+mn-ea"/>
                <a:cs typeface="+mn-cs"/>
                <a:sym typeface="DIN Condensed"/>
              </a:defRPr>
            </a:pPr>
            <a:r>
              <a:rPr dirty="0" err="1"/>
              <a:t>Každý</a:t>
            </a:r>
            <a:r>
              <a:rPr dirty="0"/>
              <a:t> </a:t>
            </a:r>
            <a:r>
              <a:rPr dirty="0" err="1"/>
              <a:t>voz</a:t>
            </a:r>
            <a:r>
              <a:rPr dirty="0"/>
              <a:t> </a:t>
            </a:r>
            <a:r>
              <a:rPr dirty="0" err="1"/>
              <a:t>si</a:t>
            </a:r>
            <a:r>
              <a:rPr dirty="0"/>
              <a:t> </a:t>
            </a:r>
            <a:r>
              <a:rPr dirty="0" err="1"/>
              <a:t>vyžadoval</a:t>
            </a:r>
            <a:r>
              <a:rPr dirty="0"/>
              <a:t> </a:t>
            </a:r>
            <a:r>
              <a:rPr dirty="0" err="1"/>
              <a:t>dvoch</a:t>
            </a:r>
            <a:r>
              <a:rPr dirty="0"/>
              <a:t> </a:t>
            </a:r>
            <a:r>
              <a:rPr dirty="0" err="1"/>
              <a:t>kulisákov</a:t>
            </a:r>
            <a:r>
              <a:rPr dirty="0"/>
              <a:t> a </a:t>
            </a:r>
            <a:r>
              <a:rPr dirty="0" err="1"/>
              <a:t>hudobného</a:t>
            </a:r>
            <a:r>
              <a:rPr dirty="0"/>
              <a:t> </a:t>
            </a:r>
            <a:r>
              <a:rPr dirty="0" err="1"/>
              <a:t>asistenta</a:t>
            </a:r>
            <a:r>
              <a:rPr dirty="0"/>
              <a:t>: </a:t>
            </a:r>
            <a:r>
              <a:rPr dirty="0" err="1"/>
              <a:t>jeden</a:t>
            </a:r>
            <a:r>
              <a:rPr dirty="0"/>
              <a:t> </a:t>
            </a:r>
            <a:r>
              <a:rPr dirty="0" err="1"/>
              <a:t>kulisák</a:t>
            </a:r>
            <a:r>
              <a:rPr dirty="0"/>
              <a:t> </a:t>
            </a:r>
            <a:r>
              <a:rPr dirty="0" err="1"/>
              <a:t>voz</a:t>
            </a:r>
            <a:r>
              <a:rPr dirty="0"/>
              <a:t> </a:t>
            </a:r>
            <a:r>
              <a:rPr dirty="0" err="1"/>
              <a:t>tlačil</a:t>
            </a:r>
            <a:r>
              <a:rPr dirty="0"/>
              <a:t> a </a:t>
            </a:r>
            <a:r>
              <a:rPr dirty="0" err="1"/>
              <a:t>riadil</a:t>
            </a:r>
            <a:r>
              <a:rPr dirty="0"/>
              <a:t> </a:t>
            </a:r>
            <a:r>
              <a:rPr dirty="0" err="1"/>
              <a:t>doľava</a:t>
            </a:r>
            <a:r>
              <a:rPr dirty="0"/>
              <a:t> </a:t>
            </a:r>
            <a:r>
              <a:rPr dirty="0" err="1"/>
              <a:t>alebo</a:t>
            </a:r>
            <a:r>
              <a:rPr dirty="0"/>
              <a:t> </a:t>
            </a:r>
            <a:r>
              <a:rPr dirty="0" err="1"/>
              <a:t>doprava</a:t>
            </a:r>
            <a:r>
              <a:rPr dirty="0"/>
              <a:t>, </a:t>
            </a:r>
            <a:r>
              <a:rPr dirty="0" err="1"/>
              <a:t>druhý</a:t>
            </a:r>
            <a:r>
              <a:rPr dirty="0"/>
              <a:t> </a:t>
            </a:r>
            <a:r>
              <a:rPr dirty="0" err="1"/>
              <a:t>zdvíhal</a:t>
            </a:r>
            <a:r>
              <a:rPr dirty="0"/>
              <a:t> </a:t>
            </a:r>
            <a:r>
              <a:rPr dirty="0" err="1"/>
              <a:t>alebo</a:t>
            </a:r>
            <a:r>
              <a:rPr dirty="0"/>
              <a:t> </a:t>
            </a:r>
            <a:r>
              <a:rPr dirty="0" err="1"/>
              <a:t>spúšťal</a:t>
            </a:r>
            <a:r>
              <a:rPr dirty="0"/>
              <a:t> </a:t>
            </a:r>
            <a:r>
              <a:rPr dirty="0" err="1"/>
              <a:t>speváčku</a:t>
            </a:r>
            <a:r>
              <a:rPr dirty="0"/>
              <a:t>, </a:t>
            </a:r>
            <a:r>
              <a:rPr dirty="0" err="1"/>
              <a:t>hudobný</a:t>
            </a:r>
            <a:r>
              <a:rPr dirty="0"/>
              <a:t> </a:t>
            </a:r>
            <a:r>
              <a:rPr dirty="0" err="1"/>
              <a:t>asistent</a:t>
            </a:r>
            <a:r>
              <a:rPr dirty="0"/>
              <a:t> </a:t>
            </a:r>
            <a:r>
              <a:rPr dirty="0" err="1"/>
              <a:t>podľa</a:t>
            </a:r>
            <a:r>
              <a:rPr dirty="0"/>
              <a:t> </a:t>
            </a:r>
            <a:r>
              <a:rPr dirty="0" err="1"/>
              <a:t>pokynov</a:t>
            </a:r>
            <a:r>
              <a:rPr dirty="0"/>
              <a:t> </a:t>
            </a:r>
            <a:r>
              <a:rPr dirty="0" err="1"/>
              <a:t>zaznamenaných</a:t>
            </a:r>
            <a:r>
              <a:rPr dirty="0"/>
              <a:t> v </a:t>
            </a:r>
            <a:r>
              <a:rPr dirty="0" err="1"/>
              <a:t>partitúre</a:t>
            </a:r>
            <a:r>
              <a:rPr dirty="0"/>
              <a:t> </a:t>
            </a:r>
            <a:r>
              <a:rPr dirty="0" err="1"/>
              <a:t>riadil</a:t>
            </a:r>
            <a:r>
              <a:rPr dirty="0"/>
              <a:t> </a:t>
            </a:r>
            <a:r>
              <a:rPr dirty="0" err="1"/>
              <a:t>kombináciu</a:t>
            </a:r>
            <a:r>
              <a:rPr dirty="0"/>
              <a:t> </a:t>
            </a:r>
            <a:r>
              <a:rPr dirty="0" err="1"/>
              <a:t>pohybov</a:t>
            </a:r>
            <a:r>
              <a:rPr dirty="0"/>
              <a:t>.</a:t>
            </a:r>
          </a:p>
        </p:txBody>
      </p:sp>
      <p:sp>
        <p:nvSpPr>
          <p:cNvPr id="374"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49</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Festivalové divadlo v Bayreuthe (výstavba 1872 - 1876), kapacita cca. 1600 miest…"/>
          <p:cNvSpPr txBox="1">
            <a:spLocks noGrp="1"/>
          </p:cNvSpPr>
          <p:nvPr>
            <p:ph type="title" idx="4294967295"/>
          </p:nvPr>
        </p:nvSpPr>
        <p:spPr>
          <a:xfrm>
            <a:off x="254445" y="230281"/>
            <a:ext cx="12192001" cy="1141802"/>
          </a:xfrm>
          <a:prstGeom prst="rect">
            <a:avLst/>
          </a:prstGeom>
        </p:spPr>
        <p:txBody>
          <a:bodyPr>
            <a:normAutofit/>
          </a:bodyPr>
          <a:lstStyle/>
          <a:p>
            <a:pPr algn="ctr" defTabSz="233679">
              <a:spcBef>
                <a:spcPts val="1100"/>
              </a:spcBef>
              <a:defRPr sz="2400"/>
            </a:pPr>
            <a:endParaRPr dirty="0"/>
          </a:p>
          <a:p>
            <a:pPr algn="ctr" defTabSz="233679">
              <a:spcBef>
                <a:spcPts val="1100"/>
              </a:spcBef>
              <a:defRPr sz="2400"/>
            </a:pPr>
            <a:r>
              <a:rPr dirty="0" err="1"/>
              <a:t>Festivalové</a:t>
            </a:r>
            <a:r>
              <a:rPr dirty="0"/>
              <a:t> </a:t>
            </a:r>
            <a:r>
              <a:rPr dirty="0" err="1"/>
              <a:t>divadlo</a:t>
            </a:r>
            <a:r>
              <a:rPr dirty="0"/>
              <a:t> v </a:t>
            </a:r>
            <a:r>
              <a:rPr dirty="0" err="1"/>
              <a:t>Bayreuthe</a:t>
            </a:r>
            <a:r>
              <a:rPr dirty="0"/>
              <a:t> (</a:t>
            </a:r>
            <a:r>
              <a:rPr dirty="0" err="1"/>
              <a:t>výstavba</a:t>
            </a:r>
            <a:r>
              <a:rPr dirty="0"/>
              <a:t> 1872 - 1876), </a:t>
            </a:r>
          </a:p>
          <a:p>
            <a:pPr defTabSz="233679">
              <a:spcBef>
                <a:spcPts val="1100"/>
              </a:spcBef>
              <a:defRPr sz="2400"/>
            </a:pPr>
            <a:endParaRPr dirty="0"/>
          </a:p>
          <a:p>
            <a:pPr defTabSz="233679">
              <a:spcBef>
                <a:spcPts val="1100"/>
              </a:spcBef>
              <a:defRPr sz="2400"/>
            </a:pPr>
            <a:endParaRPr dirty="0"/>
          </a:p>
        </p:txBody>
      </p:sp>
      <p:pic>
        <p:nvPicPr>
          <p:cNvPr id="194" name="pôvodný bayreuth.jpeg" descr="pôvodný bayreuth.jpeg"/>
          <p:cNvPicPr>
            <a:picLocks noChangeAspect="1"/>
          </p:cNvPicPr>
          <p:nvPr/>
        </p:nvPicPr>
        <p:blipFill>
          <a:blip r:embed="rId2"/>
          <a:stretch>
            <a:fillRect/>
          </a:stretch>
        </p:blipFill>
        <p:spPr>
          <a:xfrm>
            <a:off x="0" y="1420949"/>
            <a:ext cx="13004801" cy="8291612"/>
          </a:xfrm>
          <a:prstGeom prst="rect">
            <a:avLst/>
          </a:prstGeom>
          <a:ln w="12700">
            <a:miter lim="400000"/>
          </a:ln>
        </p:spPr>
      </p:pic>
      <p:sp>
        <p:nvSpPr>
          <p:cNvPr id="195" name="Číslo snímky"/>
          <p:cNvSpPr txBox="1">
            <a:spLocks noGrp="1"/>
          </p:cNvSpPr>
          <p:nvPr>
            <p:ph type="sldNum" sz="quarter" idx="4294967295"/>
          </p:nvPr>
        </p:nvSpPr>
        <p:spPr>
          <a:xfrm>
            <a:off x="12332920" y="431800"/>
            <a:ext cx="260599" cy="457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Exteriér budovy"/>
          <p:cNvSpPr txBox="1">
            <a:spLocks noGrp="1"/>
          </p:cNvSpPr>
          <p:nvPr>
            <p:ph type="title" idx="4294967295"/>
          </p:nvPr>
        </p:nvSpPr>
        <p:spPr>
          <a:xfrm>
            <a:off x="406400" y="118455"/>
            <a:ext cx="12192000" cy="723901"/>
          </a:xfrm>
          <a:prstGeom prst="rect">
            <a:avLst/>
          </a:prstGeom>
        </p:spPr>
        <p:txBody>
          <a:bodyPr/>
          <a:lstStyle>
            <a:lvl1pPr defTabSz="467359">
              <a:spcBef>
                <a:spcPts val="2200"/>
              </a:spcBef>
              <a:defRPr sz="4800"/>
            </a:lvl1pPr>
          </a:lstStyle>
          <a:p>
            <a:r>
              <a:t>Exteriér budovy</a:t>
            </a:r>
          </a:p>
        </p:txBody>
      </p:sp>
      <p:pic>
        <p:nvPicPr>
          <p:cNvPr id="377" name="bayreuth dnes.jpeg" descr="bayreuth dnes.jpeg"/>
          <p:cNvPicPr>
            <a:picLocks noChangeAspect="1"/>
          </p:cNvPicPr>
          <p:nvPr/>
        </p:nvPicPr>
        <p:blipFill>
          <a:blip r:embed="rId2"/>
          <a:stretch>
            <a:fillRect/>
          </a:stretch>
        </p:blipFill>
        <p:spPr>
          <a:xfrm>
            <a:off x="568902" y="793755"/>
            <a:ext cx="11689716" cy="8765105"/>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o smrti Wagnera (1883) prechádzala zodpovednosť za divadelný chod do rúk jeho rodine. Kvôli vojnovým konfliktom sa v divadle nerobili veľké stavebné úpravy. Od 60. rokov 20. storočia prešla budova rozsiahlou rekonštrukciou. Budova musela spĺňať bezpečnostné podmienky. Drevená konštrukcia budovy bola nahradená oceľovou konštrukciou. Oceľovým skeletom bolo vybavené aj povrazisko, čo umožňuje povesenie ťažších rekvizít. Dnes je divadlo už plne poháňané hydraulicky."/>
          <p:cNvSpPr txBox="1"/>
          <p:nvPr/>
        </p:nvSpPr>
        <p:spPr>
          <a:xfrm>
            <a:off x="763238" y="1706288"/>
            <a:ext cx="11478324" cy="535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just">
              <a:spcBef>
                <a:spcPts val="2800"/>
              </a:spcBef>
              <a:defRPr sz="3400"/>
            </a:lvl1pPr>
          </a:lstStyle>
          <a:p>
            <a:r>
              <a:t>Po smrti Wagnera (1883) prechádzala zodpovednosť za divadelný chod do rúk jeho rodine. Kvôli vojnovým konfliktom sa v divadle nerobili veľké stavebné úpravy. Od 60. rokov 20. storočia prešla budova rozsiahlou rekonštrukciou. Budova musela spĺňať bezpečnostné podmienky. Drevená konštrukcia budovy bola nahradená oceľovou konštrukciou. Oceľovým skeletom bolo vybavené aj povrazisko, čo umožňuje povesenie ťažších rekvizít. Dnes je divadlo už plne poháňané hydraulicky. </a:t>
            </a:r>
          </a:p>
        </p:txBody>
      </p:sp>
      <p:sp>
        <p:nvSpPr>
          <p:cNvPr id="380" name="Rekonštrukcie"/>
          <p:cNvSpPr txBox="1">
            <a:spLocks noGrp="1"/>
          </p:cNvSpPr>
          <p:nvPr>
            <p:ph type="title"/>
          </p:nvPr>
        </p:nvSpPr>
        <p:spPr>
          <a:xfrm>
            <a:off x="406400" y="454026"/>
            <a:ext cx="6299200" cy="723901"/>
          </a:xfrm>
          <a:prstGeom prst="rect">
            <a:avLst/>
          </a:prstGeom>
        </p:spPr>
        <p:txBody>
          <a:bodyPr/>
          <a:lstStyle>
            <a:lvl1pPr defTabSz="467359">
              <a:spcBef>
                <a:spcPts val="2200"/>
              </a:spcBef>
              <a:defRPr sz="4800"/>
            </a:lvl1pPr>
          </a:lstStyle>
          <a:p>
            <a:r>
              <a:t>Rekonštrukcie</a:t>
            </a:r>
          </a:p>
        </p:txBody>
      </p:sp>
      <p:sp>
        <p:nvSpPr>
          <p:cNvPr id="381" name="Aktuálny stav divadelnej technológie demonštrujú nasledujúce videá:…"/>
          <p:cNvSpPr txBox="1"/>
          <p:nvPr/>
        </p:nvSpPr>
        <p:spPr>
          <a:xfrm>
            <a:off x="2019988" y="7277917"/>
            <a:ext cx="9298687" cy="173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Aktuálny stav divadelnej technológie demonštrujú nasledujúce videá:</a:t>
            </a:r>
          </a:p>
          <a:p>
            <a:pPr>
              <a:defRPr b="1">
                <a:latin typeface="Avenir Next"/>
                <a:ea typeface="Avenir Next"/>
                <a:cs typeface="Avenir Next"/>
                <a:sym typeface="Avenir Next"/>
              </a:defRPr>
            </a:pPr>
            <a:r>
              <a:t>https://www.youtube.com/watch?time_continue=149&amp;v=zhhqubUaZKU, </a:t>
            </a:r>
          </a:p>
          <a:p>
            <a:r>
              <a:t>https://www.youtube.com/watch?time_continue=4&amp;v=O9AzVeVdHtM. </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384" name="Telo"/>
          <p:cNvSpPr txBox="1">
            <a:spLocks noGrp="1"/>
          </p:cNvSpPr>
          <p:nvPr>
            <p:ph type="body" idx="1"/>
          </p:nvPr>
        </p:nvSpPr>
        <p:spPr>
          <a:prstGeom prst="rect">
            <a:avLst/>
          </a:prstGeom>
        </p:spPr>
        <p:txBody>
          <a:bodyPr/>
          <a:lstStyle/>
          <a:p>
            <a:endParaRPr/>
          </a:p>
        </p:txBody>
      </p:sp>
      <p:pic>
        <p:nvPicPr>
          <p:cNvPr id="385" name="Snímka obrazovky 2022-04-10 o 11.23.37.png" descr="Snímka obrazovky 2022-04-10 o 11.23.37.png"/>
          <p:cNvPicPr>
            <a:picLocks noChangeAspect="1"/>
          </p:cNvPicPr>
          <p:nvPr/>
        </p:nvPicPr>
        <p:blipFill>
          <a:blip r:embed="rId2"/>
          <a:stretch>
            <a:fillRect/>
          </a:stretch>
        </p:blipFill>
        <p:spPr>
          <a:xfrm>
            <a:off x="0" y="812800"/>
            <a:ext cx="13004800" cy="8128000"/>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388" name="Telo"/>
          <p:cNvSpPr txBox="1">
            <a:spLocks noGrp="1"/>
          </p:cNvSpPr>
          <p:nvPr>
            <p:ph type="body" idx="1"/>
          </p:nvPr>
        </p:nvSpPr>
        <p:spPr>
          <a:prstGeom prst="rect">
            <a:avLst/>
          </a:prstGeom>
        </p:spPr>
        <p:txBody>
          <a:bodyPr/>
          <a:lstStyle/>
          <a:p>
            <a:endParaRPr/>
          </a:p>
        </p:txBody>
      </p:sp>
      <p:pic>
        <p:nvPicPr>
          <p:cNvPr id="389" name="Snímka obrazovky 2022-04-10 o 11.23.52.png" descr="Snímka obrazovky 2022-04-10 o 11.23.52.png"/>
          <p:cNvPicPr>
            <a:picLocks noChangeAspect="1"/>
          </p:cNvPicPr>
          <p:nvPr/>
        </p:nvPicPr>
        <p:blipFill>
          <a:blip r:embed="rId2"/>
          <a:stretch>
            <a:fillRect/>
          </a:stretch>
        </p:blipFill>
        <p:spPr>
          <a:xfrm>
            <a:off x="0" y="812800"/>
            <a:ext cx="13004800" cy="812800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392" name="Telo"/>
          <p:cNvSpPr txBox="1">
            <a:spLocks noGrp="1"/>
          </p:cNvSpPr>
          <p:nvPr>
            <p:ph type="body" idx="1"/>
          </p:nvPr>
        </p:nvSpPr>
        <p:spPr>
          <a:prstGeom prst="rect">
            <a:avLst/>
          </a:prstGeom>
        </p:spPr>
        <p:txBody>
          <a:bodyPr/>
          <a:lstStyle/>
          <a:p>
            <a:endParaRPr/>
          </a:p>
        </p:txBody>
      </p:sp>
      <p:pic>
        <p:nvPicPr>
          <p:cNvPr id="393" name="Snímka obrazovky 2022-04-10 o 11.23.41.png" descr="Snímka obrazovky 2022-04-10 o 11.23.41.png"/>
          <p:cNvPicPr>
            <a:picLocks noChangeAspect="1"/>
          </p:cNvPicPr>
          <p:nvPr/>
        </p:nvPicPr>
        <p:blipFill>
          <a:blip r:embed="rId2"/>
          <a:stretch>
            <a:fillRect/>
          </a:stretch>
        </p:blipFill>
        <p:spPr>
          <a:xfrm>
            <a:off x="0" y="812800"/>
            <a:ext cx="13004800" cy="812800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Názov"/>
          <p:cNvSpPr txBox="1">
            <a:spLocks noGrp="1"/>
          </p:cNvSpPr>
          <p:nvPr>
            <p:ph type="title"/>
          </p:nvPr>
        </p:nvSpPr>
        <p:spPr>
          <a:prstGeom prst="rect">
            <a:avLst/>
          </a:prstGeom>
        </p:spPr>
        <p:txBody>
          <a:bodyPr/>
          <a:lstStyle/>
          <a:p>
            <a:pPr defTabSz="467359">
              <a:spcBef>
                <a:spcPts val="2200"/>
              </a:spcBef>
              <a:defRPr sz="4800"/>
            </a:pPr>
            <a:endParaRPr/>
          </a:p>
        </p:txBody>
      </p:sp>
      <p:pic>
        <p:nvPicPr>
          <p:cNvPr id="396" name="Obrázok" descr="Obrázok"/>
          <p:cNvPicPr>
            <a:picLocks noChangeAspect="1"/>
          </p:cNvPicPr>
          <p:nvPr/>
        </p:nvPicPr>
        <p:blipFill>
          <a:blip r:embed="rId2"/>
          <a:stretch>
            <a:fillRect/>
          </a:stretch>
        </p:blipFill>
        <p:spPr>
          <a:xfrm>
            <a:off x="0" y="883725"/>
            <a:ext cx="13004801" cy="7251701"/>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Princregententeater, mnichov, arch: Max littmann, r. 1911"/>
          <p:cNvSpPr txBox="1">
            <a:spLocks noGrp="1"/>
          </p:cNvSpPr>
          <p:nvPr>
            <p:ph type="body" idx="13"/>
          </p:nvPr>
        </p:nvSpPr>
        <p:spPr>
          <a:prstGeom prst="rect">
            <a:avLst/>
          </a:prstGeom>
        </p:spPr>
        <p:txBody>
          <a:bodyPr/>
          <a:lstStyle/>
          <a:p>
            <a:r>
              <a:t>Princregententeater, mnichov, arch: Max littmann, r. 1911</a:t>
            </a:r>
          </a:p>
        </p:txBody>
      </p:sp>
      <p:sp>
        <p:nvSpPr>
          <p:cNvPr id="399"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400" name="Telo"/>
          <p:cNvSpPr txBox="1">
            <a:spLocks noGrp="1"/>
          </p:cNvSpPr>
          <p:nvPr>
            <p:ph type="body" idx="1"/>
          </p:nvPr>
        </p:nvSpPr>
        <p:spPr>
          <a:prstGeom prst="rect">
            <a:avLst/>
          </a:prstGeom>
        </p:spPr>
        <p:txBody>
          <a:bodyPr/>
          <a:lstStyle/>
          <a:p>
            <a:endParaRPr/>
          </a:p>
        </p:txBody>
      </p:sp>
      <p:pic>
        <p:nvPicPr>
          <p:cNvPr id="401" name="princregentheater, Litmann.jpeg" descr="princregentheater, Litmann.jpeg"/>
          <p:cNvPicPr>
            <a:picLocks noChangeAspect="1"/>
          </p:cNvPicPr>
          <p:nvPr/>
        </p:nvPicPr>
        <p:blipFill>
          <a:blip r:embed="rId2"/>
          <a:stretch>
            <a:fillRect/>
          </a:stretch>
        </p:blipFill>
        <p:spPr>
          <a:xfrm>
            <a:off x="0" y="1072183"/>
            <a:ext cx="13004801" cy="8661401"/>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Opakovanie (Čo je podstatné vedieť)"/>
          <p:cNvSpPr txBox="1">
            <a:spLocks noGrp="1"/>
          </p:cNvSpPr>
          <p:nvPr>
            <p:ph type="title" idx="4294967295"/>
          </p:nvPr>
        </p:nvSpPr>
        <p:spPr>
          <a:prstGeom prst="rect">
            <a:avLst/>
          </a:prstGeom>
        </p:spPr>
        <p:txBody>
          <a:bodyPr/>
          <a:lstStyle>
            <a:lvl1pPr defTabSz="467359">
              <a:spcBef>
                <a:spcPts val="2200"/>
              </a:spcBef>
              <a:defRPr sz="4800"/>
            </a:lvl1pPr>
          </a:lstStyle>
          <a:p>
            <a:r>
              <a:t>Opakovanie (Čo je podstatné vedieť)</a:t>
            </a:r>
          </a:p>
        </p:txBody>
      </p:sp>
      <p:sp>
        <p:nvSpPr>
          <p:cNvPr id="404" name="Vzťahy Gottfried Semper, Richard Wagner a Otto Brückwald?…"/>
          <p:cNvSpPr txBox="1">
            <a:spLocks noGrp="1"/>
          </p:cNvSpPr>
          <p:nvPr>
            <p:ph type="body" idx="4294967295"/>
          </p:nvPr>
        </p:nvSpPr>
        <p:spPr>
          <a:prstGeom prst="rect">
            <a:avLst/>
          </a:prstGeom>
        </p:spPr>
        <p:txBody>
          <a:bodyPr/>
          <a:lstStyle/>
          <a:p>
            <a:pPr marL="408940" indent="-408940" defTabSz="537463">
              <a:spcBef>
                <a:spcPts val="2500"/>
              </a:spcBef>
              <a:defRPr sz="3128"/>
            </a:pPr>
            <a:r>
              <a:t>Vzťahy Gottfried Semper, Richard Wagner a Otto Brückwald? </a:t>
            </a:r>
          </a:p>
          <a:p>
            <a:pPr marL="408940" indent="-408940" defTabSz="537463">
              <a:spcBef>
                <a:spcPts val="2500"/>
              </a:spcBef>
              <a:defRPr sz="3128"/>
            </a:pPr>
            <a:r>
              <a:t>Wagnerova filozofia ideálneho divadelného priestoru? </a:t>
            </a:r>
          </a:p>
          <a:p>
            <a:pPr marL="408940" indent="-408940" defTabSz="537463">
              <a:spcBef>
                <a:spcPts val="2500"/>
              </a:spcBef>
              <a:defRPr sz="3128"/>
            </a:pPr>
            <a:r>
              <a:t>Princíp Wagnerovho orchestriska? </a:t>
            </a:r>
          </a:p>
          <a:p>
            <a:pPr marL="408940" indent="-408940" defTabSz="537463">
              <a:spcBef>
                <a:spcPts val="2500"/>
              </a:spcBef>
              <a:defRPr sz="3128"/>
            </a:pPr>
            <a:r>
              <a:t>Kto bol Carl Brandt a o čo sa zaslúžil? </a:t>
            </a:r>
          </a:p>
          <a:p>
            <a:pPr marL="408940" indent="-408940" defTabSz="537463">
              <a:spcBef>
                <a:spcPts val="2500"/>
              </a:spcBef>
              <a:defRPr sz="3128"/>
            </a:pPr>
            <a:r>
              <a:t>Scénické technológie v Bayreuthe - základný prehľad?</a:t>
            </a:r>
          </a:p>
          <a:p>
            <a:pPr marL="408940" indent="-408940" defTabSz="537463">
              <a:spcBef>
                <a:spcPts val="2500"/>
              </a:spcBef>
              <a:defRPr sz="3128"/>
            </a:pPr>
            <a:r>
              <a:t>Vedieť aspoň dva mechanizmy (scénické stroje) alebo princípy osvetlenia, ktoré boli používané  v Bayreuthe, vrátane ich aplikácie, t. j. konkrétneho príkladu z praxe. </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Divadelný priestor a scénografia Po Wagnerovi"/>
          <p:cNvSpPr txBox="1">
            <a:spLocks noGrp="1"/>
          </p:cNvSpPr>
          <p:nvPr>
            <p:ph type="ctrTitle"/>
          </p:nvPr>
        </p:nvSpPr>
        <p:spPr>
          <a:xfrm>
            <a:off x="406400" y="3524249"/>
            <a:ext cx="12192001" cy="2705101"/>
          </a:xfrm>
          <a:prstGeom prst="rect">
            <a:avLst/>
          </a:prstGeom>
        </p:spPr>
        <p:txBody>
          <a:bodyPr/>
          <a:lstStyle>
            <a:lvl1pPr defTabSz="350520">
              <a:defRPr sz="10200"/>
            </a:lvl1pPr>
          </a:lstStyle>
          <a:p>
            <a:r>
              <a:t>Divadelný priestor a scénografia Po Wagnerovi </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priemyselná revolúcia a jej dopady"/>
          <p:cNvSpPr txBox="1">
            <a:spLocks noGrp="1"/>
          </p:cNvSpPr>
          <p:nvPr>
            <p:ph type="title"/>
          </p:nvPr>
        </p:nvSpPr>
        <p:spPr>
          <a:xfrm>
            <a:off x="406400" y="311150"/>
            <a:ext cx="11870432" cy="467777"/>
          </a:xfrm>
          <a:prstGeom prst="rect">
            <a:avLst/>
          </a:prstGeom>
        </p:spPr>
        <p:txBody>
          <a:bodyPr/>
          <a:lstStyle>
            <a:lvl1pPr defTabSz="274574">
              <a:spcBef>
                <a:spcPts val="1300"/>
              </a:spcBef>
              <a:defRPr sz="2820"/>
            </a:lvl1pPr>
          </a:lstStyle>
          <a:p>
            <a:r>
              <a:t>priemyselná revolúcia a jej dopady </a:t>
            </a:r>
          </a:p>
        </p:txBody>
      </p:sp>
      <p:sp>
        <p:nvSpPr>
          <p:cNvPr id="409" name="Pokusy o zachytenie reality -  vynález fotografie 1873, vynález filmu 1895…"/>
          <p:cNvSpPr txBox="1">
            <a:spLocks noGrp="1"/>
          </p:cNvSpPr>
          <p:nvPr>
            <p:ph type="body" idx="1"/>
          </p:nvPr>
        </p:nvSpPr>
        <p:spPr>
          <a:xfrm>
            <a:off x="406400" y="976329"/>
            <a:ext cx="12192000" cy="8891113"/>
          </a:xfrm>
          <a:prstGeom prst="rect">
            <a:avLst/>
          </a:prstGeom>
          <a:ln w="25400">
            <a:solidFill>
              <a:srgbClr val="5B5854"/>
            </a:solidFill>
          </a:ln>
        </p:spPr>
        <p:txBody>
          <a:bodyPr/>
          <a:lstStyle/>
          <a:p>
            <a:pPr marL="0" indent="0" defTabSz="403097">
              <a:spcBef>
                <a:spcPts val="1900"/>
              </a:spcBef>
              <a:buClrTx/>
              <a:buSzTx/>
              <a:buFontTx/>
              <a:buNone/>
              <a:defRPr sz="1932">
                <a:solidFill>
                  <a:schemeClr val="accent4">
                    <a:hueOff val="414058"/>
                    <a:satOff val="2144"/>
                    <a:lumOff val="10379"/>
                  </a:schemeClr>
                </a:solidFill>
                <a:latin typeface="Helvetica"/>
                <a:ea typeface="Helvetica"/>
                <a:cs typeface="Helvetica"/>
                <a:sym typeface="Helvetica"/>
              </a:defRPr>
            </a:pPr>
            <a:r>
              <a:t>Pokusy o zachytenie reality -  vynález fotografie 1873, vynález filmu 1895 </a:t>
            </a:r>
          </a:p>
          <a:p>
            <a:pPr marL="0" indent="0" defTabSz="403097">
              <a:spcBef>
                <a:spcPts val="1900"/>
              </a:spcBef>
              <a:buClrTx/>
              <a:buSzTx/>
              <a:buFontTx/>
              <a:buNone/>
              <a:defRPr sz="1932">
                <a:solidFill>
                  <a:schemeClr val="accent4">
                    <a:hueOff val="414058"/>
                    <a:satOff val="2144"/>
                    <a:lumOff val="10379"/>
                  </a:schemeClr>
                </a:solidFill>
                <a:latin typeface="Helvetica"/>
                <a:ea typeface="Helvetica"/>
                <a:cs typeface="Helvetica"/>
                <a:sym typeface="Helvetica"/>
              </a:defRPr>
            </a:pPr>
            <a:r>
              <a:t>Charles Darwin (1809 - 1882)</a:t>
            </a:r>
          </a:p>
          <a:p>
            <a:pPr marL="0" indent="0" defTabSz="403097">
              <a:spcBef>
                <a:spcPts val="1900"/>
              </a:spcBef>
              <a:buClrTx/>
              <a:buSzTx/>
              <a:buFontTx/>
              <a:buNone/>
              <a:defRPr sz="1932">
                <a:latin typeface="Helvetica"/>
                <a:ea typeface="Helvetica"/>
                <a:cs typeface="Helvetica"/>
                <a:sym typeface="Helvetica"/>
              </a:defRPr>
            </a:pPr>
            <a:r>
              <a:rPr>
                <a:solidFill>
                  <a:schemeClr val="accent4">
                    <a:hueOff val="414058"/>
                    <a:satOff val="2144"/>
                    <a:lumOff val="10379"/>
                  </a:schemeClr>
                </a:solidFill>
              </a:rPr>
              <a:t>Meiningenští </a:t>
            </a:r>
            <a:r>
              <a:t>- realizmus na scéne, historická vernosť kostýmu, upevnenie pozície režiséra, davové scény,..</a:t>
            </a:r>
          </a:p>
          <a:p>
            <a:pPr marL="0" indent="0" defTabSz="403097">
              <a:spcBef>
                <a:spcPts val="1900"/>
              </a:spcBef>
              <a:buClrTx/>
              <a:buSzTx/>
              <a:buFontTx/>
              <a:buNone/>
              <a:defRPr sz="1932">
                <a:latin typeface="Helvetica"/>
                <a:ea typeface="Helvetica"/>
                <a:cs typeface="Helvetica"/>
                <a:sym typeface="Helvetica"/>
              </a:defRPr>
            </a:pPr>
            <a:r>
              <a:rPr>
                <a:solidFill>
                  <a:schemeClr val="accent4">
                    <a:hueOff val="414058"/>
                    <a:satOff val="2144"/>
                    <a:lumOff val="10379"/>
                  </a:schemeClr>
                </a:solidFill>
              </a:rPr>
              <a:t>Henrik Ibsen  - </a:t>
            </a:r>
            <a:r>
              <a:rPr i="1">
                <a:solidFill>
                  <a:schemeClr val="accent4">
                    <a:hueOff val="414058"/>
                    <a:satOff val="2144"/>
                    <a:lumOff val="10379"/>
                  </a:schemeClr>
                </a:solidFill>
              </a:rPr>
              <a:t>Přizraky (1881)</a:t>
            </a:r>
            <a:r>
              <a:t> - tabuizované témy (incest, syfilis)</a:t>
            </a:r>
          </a:p>
          <a:p>
            <a:pPr marL="0" indent="0" defTabSz="403097">
              <a:spcBef>
                <a:spcPts val="1900"/>
              </a:spcBef>
              <a:buClrTx/>
              <a:buSzTx/>
              <a:buFontTx/>
              <a:buNone/>
              <a:defRPr sz="1932">
                <a:latin typeface="Helvetica"/>
                <a:ea typeface="Helvetica"/>
                <a:cs typeface="Helvetica"/>
                <a:sym typeface="Helvetica"/>
              </a:defRPr>
            </a:pPr>
            <a:r>
              <a:rPr>
                <a:solidFill>
                  <a:schemeClr val="accent4">
                    <a:hueOff val="414058"/>
                    <a:satOff val="2144"/>
                    <a:lumOff val="10379"/>
                  </a:schemeClr>
                </a:solidFill>
              </a:rPr>
              <a:t>August Strindberg - Slečna Júlia (1888) </a:t>
            </a:r>
            <a:r>
              <a:t>- prichádza s predstavou komorného divadla, blízkosť diváka k hercovi. Dráma pracuje s podtextom, nevyjadrenými pocitmi,…</a:t>
            </a:r>
          </a:p>
          <a:p>
            <a:pPr marL="0" indent="0" defTabSz="403097">
              <a:spcBef>
                <a:spcPts val="1900"/>
              </a:spcBef>
              <a:buClrTx/>
              <a:buSzTx/>
              <a:buFontTx/>
              <a:buNone/>
              <a:defRPr sz="1932">
                <a:latin typeface="Helvetica"/>
                <a:ea typeface="Helvetica"/>
                <a:cs typeface="Helvetica"/>
                <a:sym typeface="Helvetica"/>
              </a:defRPr>
            </a:pPr>
            <a:r>
              <a:rPr b="1">
                <a:solidFill>
                  <a:schemeClr val="accent4">
                    <a:hueOff val="414058"/>
                    <a:satOff val="2144"/>
                    <a:lumOff val="10379"/>
                  </a:schemeClr>
                </a:solidFill>
              </a:rPr>
              <a:t>Sigmund Freud (1856 - 1939)</a:t>
            </a:r>
            <a:r>
              <a:t> - snahy o uchopenie ľudskej psychiky, zaujem o prejavy agresie, sexuality, podvedomie, sny…</a:t>
            </a:r>
          </a:p>
          <a:p>
            <a:pPr marL="0" indent="0" defTabSz="403097">
              <a:spcBef>
                <a:spcPts val="1900"/>
              </a:spcBef>
              <a:buClrTx/>
              <a:buSzTx/>
              <a:buFontTx/>
              <a:buNone/>
              <a:defRPr sz="1932">
                <a:solidFill>
                  <a:schemeClr val="accent4">
                    <a:hueOff val="414058"/>
                    <a:satOff val="2144"/>
                    <a:lumOff val="10379"/>
                  </a:schemeClr>
                </a:solidFill>
                <a:latin typeface="Helvetica"/>
                <a:ea typeface="Helvetica"/>
                <a:cs typeface="Helvetica"/>
                <a:sym typeface="Helvetica"/>
              </a:defRPr>
            </a:pPr>
            <a:r>
              <a:t>Eiffel tower (1887 - 1889) </a:t>
            </a:r>
          </a:p>
          <a:p>
            <a:pPr marL="0" indent="0" defTabSz="403097">
              <a:spcBef>
                <a:spcPts val="1900"/>
              </a:spcBef>
              <a:buClrTx/>
              <a:buSzTx/>
              <a:buFontTx/>
              <a:buNone/>
              <a:defRPr sz="1932" b="1">
                <a:solidFill>
                  <a:schemeClr val="accent4">
                    <a:hueOff val="414058"/>
                    <a:satOff val="2144"/>
                    <a:lumOff val="10379"/>
                  </a:schemeClr>
                </a:solidFill>
                <a:latin typeface="Helvetica"/>
                <a:ea typeface="Helvetica"/>
                <a:cs typeface="Helvetica"/>
                <a:sym typeface="Helvetica"/>
              </a:defRPr>
            </a:pPr>
            <a:r>
              <a:t>Stanislavski (1863 - 1938) - </a:t>
            </a:r>
            <a:r>
              <a:rPr b="0">
                <a:solidFill>
                  <a:srgbClr val="A6AAA9"/>
                </a:solidFill>
              </a:rPr>
              <a:t>herec musí rozumieť nielen svojej postave, ale i celej drám - čítané skúšky, herec sa pokúša postavu prečítiť - vžiť sa s postavou, herec musí definovať svoju motiváciu. </a:t>
            </a:r>
            <a:endParaRPr>
              <a:solidFill>
                <a:srgbClr val="A6AAA9"/>
              </a:solidFill>
            </a:endParaRPr>
          </a:p>
          <a:p>
            <a:pPr marL="0" indent="0" defTabSz="403097">
              <a:spcBef>
                <a:spcPts val="1900"/>
              </a:spcBef>
              <a:buClrTx/>
              <a:buSzTx/>
              <a:buFontTx/>
              <a:buNone/>
              <a:defRPr sz="1932">
                <a:latin typeface="Helvetica"/>
                <a:ea typeface="Helvetica"/>
                <a:cs typeface="Helvetica"/>
                <a:sym typeface="Helvetica"/>
              </a:defRPr>
            </a:pPr>
            <a:r>
              <a:rPr>
                <a:solidFill>
                  <a:schemeClr val="accent4">
                    <a:hueOff val="414058"/>
                    <a:satOff val="2144"/>
                    <a:lumOff val="10379"/>
                  </a:schemeClr>
                </a:solidFill>
              </a:rPr>
              <a:t>1874 - The First Impressionist Exhibition, Paris </a:t>
            </a:r>
            <a:r>
              <a:t>(hľadanie nových tém, nových techník maľby) </a:t>
            </a:r>
          </a:p>
          <a:p>
            <a:pPr marL="0" indent="0" defTabSz="403097">
              <a:spcBef>
                <a:spcPts val="1900"/>
              </a:spcBef>
              <a:buClrTx/>
              <a:buSzTx/>
              <a:buFontTx/>
              <a:buNone/>
              <a:defRPr sz="1932" b="1">
                <a:solidFill>
                  <a:schemeClr val="accent1">
                    <a:hueOff val="104794"/>
                    <a:lumOff val="-8431"/>
                  </a:schemeClr>
                </a:solidFill>
                <a:latin typeface="Helvetica"/>
                <a:ea typeface="Helvetica"/>
                <a:cs typeface="Helvetica"/>
                <a:sym typeface="Helvetica"/>
              </a:defRPr>
            </a:pPr>
            <a:r>
              <a:t>Prvá divadelná reforma (cca 90 r. 19. stor - 1930) </a:t>
            </a:r>
          </a:p>
          <a:p>
            <a:pPr marL="0" indent="0" defTabSz="403097">
              <a:spcBef>
                <a:spcPts val="1900"/>
              </a:spcBef>
              <a:buClrTx/>
              <a:buSzTx/>
              <a:buFontTx/>
              <a:buNone/>
              <a:defRPr sz="1932">
                <a:solidFill>
                  <a:schemeClr val="accent1">
                    <a:hueOff val="-84091"/>
                    <a:satOff val="15316"/>
                    <a:lumOff val="24313"/>
                  </a:schemeClr>
                </a:solidFill>
                <a:latin typeface="Helvetica"/>
                <a:ea typeface="Helvetica"/>
                <a:cs typeface="Helvetica"/>
                <a:sym typeface="Helvetica"/>
              </a:defRPr>
            </a:pPr>
            <a:r>
              <a:t>- odmietanie praxe kamenných divadiel, </a:t>
            </a:r>
          </a:p>
          <a:p>
            <a:pPr marL="0" indent="0" defTabSz="403097">
              <a:spcBef>
                <a:spcPts val="1900"/>
              </a:spcBef>
              <a:buClrTx/>
              <a:buSzTx/>
              <a:buFontTx/>
              <a:buNone/>
              <a:defRPr sz="1932">
                <a:solidFill>
                  <a:schemeClr val="accent1">
                    <a:hueOff val="-84091"/>
                    <a:satOff val="15316"/>
                    <a:lumOff val="24313"/>
                  </a:schemeClr>
                </a:solidFill>
                <a:latin typeface="Helvetica"/>
                <a:ea typeface="Helvetica"/>
                <a:cs typeface="Helvetica"/>
                <a:sym typeface="Helvetica"/>
              </a:defRPr>
            </a:pPr>
            <a:r>
              <a:t>- experimentálne divadlo - vznik nových scén (Theatre Libre, Freie Bühne),</a:t>
            </a:r>
          </a:p>
          <a:p>
            <a:pPr marL="0" indent="0" defTabSz="403097">
              <a:spcBef>
                <a:spcPts val="1900"/>
              </a:spcBef>
              <a:buClrTx/>
              <a:buSzTx/>
              <a:buFontTx/>
              <a:buNone/>
              <a:defRPr sz="1932">
                <a:solidFill>
                  <a:schemeClr val="accent1">
                    <a:hueOff val="-84091"/>
                    <a:satOff val="15316"/>
                    <a:lumOff val="24313"/>
                  </a:schemeClr>
                </a:solidFill>
                <a:latin typeface="Helvetica"/>
                <a:ea typeface="Helvetica"/>
                <a:cs typeface="Helvetica"/>
                <a:sym typeface="Helvetica"/>
              </a:defRPr>
            </a:pPr>
            <a:r>
              <a:t>- zrušenie rampy, (divák už nie je pozorovateľ ako u Wagnera), </a:t>
            </a:r>
          </a:p>
          <a:p>
            <a:pPr marL="0" indent="0" defTabSz="403097">
              <a:spcBef>
                <a:spcPts val="1900"/>
              </a:spcBef>
              <a:buClrTx/>
              <a:buSzTx/>
              <a:buFontTx/>
              <a:buNone/>
              <a:defRPr sz="1932">
                <a:solidFill>
                  <a:schemeClr val="accent1">
                    <a:hueOff val="-84091"/>
                    <a:satOff val="15316"/>
                    <a:lumOff val="24313"/>
                  </a:schemeClr>
                </a:solidFill>
                <a:latin typeface="Helvetica"/>
                <a:ea typeface="Helvetica"/>
                <a:cs typeface="Helvetica"/>
                <a:sym typeface="Helvetica"/>
              </a:defRPr>
            </a:pPr>
            <a:r>
              <a:t>- nástup nehercov (nie sú “skazení” hereckými školami),</a:t>
            </a:r>
          </a:p>
          <a:p>
            <a:pPr marL="0" indent="0" defTabSz="403097">
              <a:spcBef>
                <a:spcPts val="1900"/>
              </a:spcBef>
              <a:buClrTx/>
              <a:buSzTx/>
              <a:buFontTx/>
              <a:buNone/>
              <a:defRPr sz="1932">
                <a:solidFill>
                  <a:schemeClr val="accent1">
                    <a:hueOff val="-84091"/>
                    <a:satOff val="15316"/>
                    <a:lumOff val="24313"/>
                  </a:schemeClr>
                </a:solidFill>
                <a:latin typeface="Helvetica"/>
                <a:ea typeface="Helvetica"/>
                <a:cs typeface="Helvetica"/>
                <a:sym typeface="Helvetica"/>
              </a:defRPr>
            </a:pPr>
            <a:r>
              <a:t>- elektrifikácia divadiel. </a:t>
            </a:r>
          </a:p>
        </p:txBody>
      </p:sp>
      <p:sp>
        <p:nvSpPr>
          <p:cNvPr id="410" name="Richard Wagner 1813 - 1883…"/>
          <p:cNvSpPr txBox="1"/>
          <p:nvPr/>
        </p:nvSpPr>
        <p:spPr>
          <a:xfrm>
            <a:off x="8853544" y="100538"/>
            <a:ext cx="5292686"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400">
                <a:solidFill>
                  <a:schemeClr val="accent4">
                    <a:hueOff val="414058"/>
                    <a:satOff val="2144"/>
                    <a:lumOff val="10379"/>
                  </a:schemeClr>
                </a:solidFill>
              </a:defRPr>
            </a:pPr>
            <a:r>
              <a:t>Richard Wagner 1813 - 1883</a:t>
            </a:r>
          </a:p>
          <a:p>
            <a:pPr>
              <a:defRPr sz="1400">
                <a:solidFill>
                  <a:schemeClr val="accent4">
                    <a:hueOff val="414058"/>
                    <a:satOff val="2144"/>
                    <a:lumOff val="10379"/>
                  </a:schemeClr>
                </a:solidFill>
              </a:defRPr>
            </a:pPr>
            <a:r>
              <a:t>Divadlo v Bayreuthe (výstavba) 1872 - 1876</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filozofia Wagnerovho divadla"/>
          <p:cNvSpPr txBox="1">
            <a:spLocks noGrp="1"/>
          </p:cNvSpPr>
          <p:nvPr>
            <p:ph type="body" idx="13"/>
          </p:nvPr>
        </p:nvSpPr>
        <p:spPr>
          <a:prstGeom prst="rect">
            <a:avLst/>
          </a:prstGeom>
        </p:spPr>
        <p:txBody>
          <a:bodyPr/>
          <a:lstStyle/>
          <a:p>
            <a:r>
              <a:t>filozofia Wagnerovho divadla</a:t>
            </a:r>
          </a:p>
        </p:txBody>
      </p:sp>
      <p:sp>
        <p:nvSpPr>
          <p:cNvPr id="198" name="Wagner navrhol divadlo ako úžitkovú budovu, ktorá bude určená výlučne iba na potreby Wagnerových opier. Wagner odmietal akékoľvek iné podujatia v divadle - to zn. psychologicky rámcoval divadlo výlučne pre divadelnú produkciu. Herci sa v žiadnom prípade nesmeli dívať do hľadiska - iba na seba, alebo do priestoru scény. Dívaním sa do publika narúšajú “magickú realitu sveta”. Orchester sa nesmel ladiť a bol skrytý pred očami diváka. Z akéhokoľvek bodu hľadiska nemohol divák vidieť orchester. Divák sa mal stať svedkom hry a hudba mala plniť mystický vstup do tohto sveta - sveta snového a ideálneho. Divákom zakázal potlesk pred operou a medzi jednotlivými výstupmi. Divadlo bez akejkoľvek ornamentiky a nástenného zdobenia. Jednoduché tvary, materiály, ktoré by ničím nerušili diváka pri „dívaní sa“. Zjednodušene: existuje iba divák a opera, ktorá ho skrz príbeh a hudbu (primárne hudbu) pohltí."/>
          <p:cNvSpPr txBox="1">
            <a:spLocks noGrp="1"/>
          </p:cNvSpPr>
          <p:nvPr>
            <p:ph type="body" idx="1"/>
          </p:nvPr>
        </p:nvSpPr>
        <p:spPr>
          <a:xfrm>
            <a:off x="406400" y="1680455"/>
            <a:ext cx="7012131" cy="7602232"/>
          </a:xfrm>
          <a:prstGeom prst="rect">
            <a:avLst/>
          </a:prstGeom>
        </p:spPr>
        <p:txBody>
          <a:bodyPr/>
          <a:lstStyle/>
          <a:p>
            <a:pPr marL="0" indent="0" algn="just" defTabSz="479044">
              <a:spcBef>
                <a:spcPts val="2200"/>
              </a:spcBef>
              <a:buClrTx/>
              <a:buSzTx/>
              <a:buFontTx/>
              <a:buNone/>
              <a:defRPr sz="2296"/>
            </a:pPr>
            <a:r>
              <a:t>Wagner navrhol divadlo ako </a:t>
            </a:r>
            <a:r>
              <a:rPr>
                <a:solidFill>
                  <a:srgbClr val="FF8AD8"/>
                </a:solidFill>
              </a:rPr>
              <a:t>úžitkovú budovu, ktorá bude určená výlučne iba na potreby Wagnerových opier</a:t>
            </a:r>
            <a:r>
              <a:t>. Wagner </a:t>
            </a:r>
            <a:r>
              <a:rPr>
                <a:solidFill>
                  <a:srgbClr val="FF8AD8"/>
                </a:solidFill>
              </a:rPr>
              <a:t>odmietal akékoľvek iné podujatia v divadle</a:t>
            </a:r>
            <a:r>
              <a:t> - to zn. psychologicky rámcoval divadlo výlučne pre divadelnú produkciu. </a:t>
            </a:r>
            <a:r>
              <a:rPr>
                <a:solidFill>
                  <a:srgbClr val="FF8AD8"/>
                </a:solidFill>
              </a:rPr>
              <a:t>Herci sa v žiadnom prípade nesmeli dívať do hľadiska</a:t>
            </a:r>
            <a:r>
              <a:t> - iba na seba, alebo do priestoru scény. Dívaním sa do publika narúšajú “magickú realitu sveta”. </a:t>
            </a:r>
            <a:r>
              <a:rPr>
                <a:solidFill>
                  <a:srgbClr val="FF8AD8"/>
                </a:solidFill>
              </a:rPr>
              <a:t>Orchester sa nesmel ladiť a bol skrytý pred očami diváka.</a:t>
            </a:r>
            <a:r>
              <a:t> Z akéhokoľvek bodu hľadiska nemohol divák vidieť orchester. </a:t>
            </a:r>
            <a:r>
              <a:rPr b="1">
                <a:solidFill>
                  <a:schemeClr val="accent1"/>
                </a:solidFill>
                <a:latin typeface="Avenir Next"/>
                <a:ea typeface="Avenir Next"/>
                <a:cs typeface="Avenir Next"/>
                <a:sym typeface="Avenir Next"/>
              </a:rPr>
              <a:t>Divák sa mal stať svedkom hry a hudba mala plniť mystický vstup do tohto sveta - sveta snového a ideálneho.</a:t>
            </a:r>
            <a:r>
              <a:t> Divákom zakázal potlesk pred operou a medzi jednotlivými výstupmi. Divadlo bez akejkoľvek ornamentiky a nástenného zdobenia. Jednoduché tvary, materiály, ktoré by ničím nerušili diváka pri „dívaní sa“. </a:t>
            </a:r>
            <a:r>
              <a:rPr>
                <a:solidFill>
                  <a:schemeClr val="accent1"/>
                </a:solidFill>
              </a:rPr>
              <a:t>Zjednodušene: existuje iba divák a opera, ktorá ho skrz príbeh a hudbu (primárne hudbu) pohltí.</a:t>
            </a:r>
          </a:p>
        </p:txBody>
      </p:sp>
      <p:sp>
        <p:nvSpPr>
          <p:cNvPr id="199" name="Číslo snímky"/>
          <p:cNvSpPr txBox="1">
            <a:spLocks noGrp="1"/>
          </p:cNvSpPr>
          <p:nvPr>
            <p:ph type="sldNum" sz="quarter" idx="4294967295"/>
          </p:nvPr>
        </p:nvSpPr>
        <p:spPr>
          <a:xfrm>
            <a:off x="12332920" y="431800"/>
            <a:ext cx="260599" cy="457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pic>
        <p:nvPicPr>
          <p:cNvPr id="200" name="RW.jpeg" descr="RW.jpeg"/>
          <p:cNvPicPr>
            <a:picLocks noChangeAspect="1"/>
          </p:cNvPicPr>
          <p:nvPr/>
        </p:nvPicPr>
        <p:blipFill>
          <a:blip r:embed="rId2"/>
          <a:stretch>
            <a:fillRect/>
          </a:stretch>
        </p:blipFill>
        <p:spPr>
          <a:xfrm>
            <a:off x="7497122" y="1723318"/>
            <a:ext cx="5263194" cy="6741367"/>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2428563-Pissarro-1600x1232.jpeg" descr="2428563-Pissarro-1600x1232.jpeg"/>
          <p:cNvPicPr>
            <a:picLocks noChangeAspect="1"/>
          </p:cNvPicPr>
          <p:nvPr/>
        </p:nvPicPr>
        <p:blipFill>
          <a:blip r:embed="rId2"/>
          <a:stretch>
            <a:fillRect/>
          </a:stretch>
        </p:blipFill>
        <p:spPr>
          <a:xfrm>
            <a:off x="6502400" y="-81788"/>
            <a:ext cx="6502400" cy="5014976"/>
          </a:xfrm>
          <a:prstGeom prst="rect">
            <a:avLst/>
          </a:prstGeom>
          <a:ln w="12700">
            <a:miter lim="400000"/>
          </a:ln>
        </p:spPr>
      </p:pic>
      <p:sp>
        <p:nvSpPr>
          <p:cNvPr id="413" name="Claude Monet. Arrival of the Normandy Train, Gare Saint Lazare (detail), 1877."/>
          <p:cNvSpPr txBox="1"/>
          <p:nvPr/>
        </p:nvSpPr>
        <p:spPr>
          <a:xfrm>
            <a:off x="6469920" y="9285827"/>
            <a:ext cx="2848276" cy="495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100"/>
              </a:lnSpc>
              <a:spcBef>
                <a:spcPts val="0"/>
              </a:spcBef>
              <a:defRPr sz="1100" i="1">
                <a:solidFill>
                  <a:srgbClr val="222222"/>
                </a:solidFill>
                <a:latin typeface="Helvetica"/>
                <a:ea typeface="Helvetica"/>
                <a:cs typeface="Helvetica"/>
                <a:sym typeface="Helvetica"/>
              </a:defRPr>
            </a:pPr>
            <a:r>
              <a:rPr i="0">
                <a:latin typeface="Helvetica Light"/>
                <a:ea typeface="Helvetica Light"/>
                <a:cs typeface="Helvetica Light"/>
                <a:sym typeface="Helvetica Light"/>
              </a:rPr>
              <a:t>Claude Monet. </a:t>
            </a:r>
            <a:r>
              <a:t>Arrival of the Normandy Train, Gare Saint Lazare (detail)</a:t>
            </a:r>
            <a:r>
              <a:rPr i="0">
                <a:latin typeface="Helvetica Light"/>
                <a:ea typeface="Helvetica Light"/>
                <a:cs typeface="Helvetica Light"/>
                <a:sym typeface="Helvetica Light"/>
              </a:rPr>
              <a:t>, 1877. </a:t>
            </a:r>
          </a:p>
        </p:txBody>
      </p:sp>
      <p:pic>
        <p:nvPicPr>
          <p:cNvPr id="414" name="Degas 1876.jpeg" descr="Degas 1876.jpeg"/>
          <p:cNvPicPr>
            <a:picLocks noChangeAspect="1"/>
          </p:cNvPicPr>
          <p:nvPr/>
        </p:nvPicPr>
        <p:blipFill>
          <a:blip r:embed="rId3"/>
          <a:stretch>
            <a:fillRect/>
          </a:stretch>
        </p:blipFill>
        <p:spPr>
          <a:xfrm>
            <a:off x="405820" y="1625"/>
            <a:ext cx="6095899" cy="7611945"/>
          </a:xfrm>
          <a:prstGeom prst="rect">
            <a:avLst/>
          </a:prstGeom>
          <a:ln w="12700">
            <a:miter lim="400000"/>
          </a:ln>
        </p:spPr>
      </p:pic>
      <p:pic>
        <p:nvPicPr>
          <p:cNvPr id="415" name="monet.jpeg" descr="monet.jpeg"/>
          <p:cNvPicPr>
            <a:picLocks noGrp="1" noChangeAspect="1"/>
          </p:cNvPicPr>
          <p:nvPr>
            <p:ph type="pic" idx="14"/>
          </p:nvPr>
        </p:nvPicPr>
        <p:blipFill>
          <a:blip r:embed="rId4"/>
          <a:srcRect l="9895" r="9895"/>
          <a:stretch>
            <a:fillRect/>
          </a:stretch>
        </p:blipFill>
        <p:spPr>
          <a:xfrm>
            <a:off x="6502400" y="4895850"/>
            <a:ext cx="6502400" cy="4864100"/>
          </a:xfrm>
          <a:prstGeom prst="rect">
            <a:avLst/>
          </a:prstGeom>
        </p:spPr>
      </p:pic>
      <p:sp>
        <p:nvSpPr>
          <p:cNvPr id="416" name="Edgar Degas. Woman Ironing, c. 1876-1887"/>
          <p:cNvSpPr txBox="1"/>
          <p:nvPr/>
        </p:nvSpPr>
        <p:spPr>
          <a:xfrm>
            <a:off x="303570" y="7974930"/>
            <a:ext cx="4151778" cy="515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lnSpc>
                <a:spcPts val="3700"/>
              </a:lnSpc>
              <a:spcBef>
                <a:spcPts val="0"/>
              </a:spcBef>
              <a:defRPr sz="1600">
                <a:solidFill>
                  <a:srgbClr val="222222"/>
                </a:solidFill>
                <a:latin typeface="Helvetica Light"/>
                <a:ea typeface="Helvetica Light"/>
                <a:cs typeface="Helvetica Light"/>
                <a:sym typeface="Helvetica Light"/>
              </a:defRPr>
            </a:pPr>
            <a:r>
              <a:rPr dirty="0">
                <a:solidFill>
                  <a:srgbClr val="FF0000"/>
                </a:solidFill>
              </a:rPr>
              <a:t>Edgar Degas. </a:t>
            </a:r>
            <a:r>
              <a:rPr i="1" dirty="0">
                <a:solidFill>
                  <a:srgbClr val="FF0000"/>
                </a:solidFill>
                <a:latin typeface="Helvetica"/>
                <a:ea typeface="Helvetica"/>
                <a:cs typeface="Helvetica"/>
                <a:sym typeface="Helvetica"/>
              </a:rPr>
              <a:t>Woman Ironing</a:t>
            </a:r>
            <a:r>
              <a:rPr dirty="0">
                <a:solidFill>
                  <a:srgbClr val="FF0000"/>
                </a:solidFill>
              </a:rPr>
              <a:t>, c. 1876-1887</a:t>
            </a:r>
          </a:p>
        </p:txBody>
      </p:sp>
      <p:sp>
        <p:nvSpPr>
          <p:cNvPr id="417" name="Camille Pissarro. Le pont Boieldieu à Rouen, temps mouillé, 1896."/>
          <p:cNvSpPr txBox="1"/>
          <p:nvPr/>
        </p:nvSpPr>
        <p:spPr>
          <a:xfrm>
            <a:off x="314051" y="8494109"/>
            <a:ext cx="6120265" cy="515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lnSpc>
                <a:spcPts val="3700"/>
              </a:lnSpc>
              <a:spcBef>
                <a:spcPts val="0"/>
              </a:spcBef>
              <a:defRPr sz="1600" i="1">
                <a:solidFill>
                  <a:srgbClr val="222222"/>
                </a:solidFill>
                <a:latin typeface="Helvetica"/>
                <a:ea typeface="Helvetica"/>
                <a:cs typeface="Helvetica"/>
                <a:sym typeface="Helvetica"/>
              </a:defRPr>
            </a:pPr>
            <a:r>
              <a:rPr i="0" dirty="0">
                <a:solidFill>
                  <a:srgbClr val="FF0000"/>
                </a:solidFill>
                <a:latin typeface="Helvetica Light"/>
                <a:ea typeface="Helvetica Light"/>
                <a:cs typeface="Helvetica Light"/>
                <a:sym typeface="Helvetica Light"/>
              </a:rPr>
              <a:t>Camille Pissarro. </a:t>
            </a:r>
            <a:r>
              <a:rPr dirty="0">
                <a:solidFill>
                  <a:srgbClr val="FF0000"/>
                </a:solidFill>
              </a:rPr>
              <a:t>Le </a:t>
            </a:r>
            <a:r>
              <a:rPr dirty="0" err="1">
                <a:solidFill>
                  <a:srgbClr val="FF0000"/>
                </a:solidFill>
              </a:rPr>
              <a:t>pont</a:t>
            </a:r>
            <a:r>
              <a:rPr dirty="0">
                <a:solidFill>
                  <a:srgbClr val="FF0000"/>
                </a:solidFill>
              </a:rPr>
              <a:t> </a:t>
            </a:r>
            <a:r>
              <a:rPr dirty="0" err="1">
                <a:solidFill>
                  <a:srgbClr val="FF0000"/>
                </a:solidFill>
              </a:rPr>
              <a:t>Boieldieu</a:t>
            </a:r>
            <a:r>
              <a:rPr dirty="0">
                <a:solidFill>
                  <a:srgbClr val="FF0000"/>
                </a:solidFill>
              </a:rPr>
              <a:t> </a:t>
            </a:r>
            <a:r>
              <a:rPr dirty="0" err="1">
                <a:solidFill>
                  <a:srgbClr val="FF0000"/>
                </a:solidFill>
              </a:rPr>
              <a:t>à</a:t>
            </a:r>
            <a:r>
              <a:rPr dirty="0">
                <a:solidFill>
                  <a:srgbClr val="FF0000"/>
                </a:solidFill>
              </a:rPr>
              <a:t> Rouen, temps </a:t>
            </a:r>
            <a:r>
              <a:rPr dirty="0" err="1">
                <a:solidFill>
                  <a:srgbClr val="FF0000"/>
                </a:solidFill>
              </a:rPr>
              <a:t>mouillé</a:t>
            </a:r>
            <a:r>
              <a:rPr i="0" dirty="0">
                <a:solidFill>
                  <a:srgbClr val="FF0000"/>
                </a:solidFill>
                <a:latin typeface="Helvetica Light"/>
                <a:ea typeface="Helvetica Light"/>
                <a:cs typeface="Helvetica Light"/>
                <a:sym typeface="Helvetica Light"/>
              </a:rPr>
              <a:t>, 1896.</a:t>
            </a:r>
          </a:p>
        </p:txBody>
      </p:sp>
      <p:sp>
        <p:nvSpPr>
          <p:cNvPr id="418" name="Claude Monet. Arrival of the Normandy Train, Gare Saint Lazare (detail), 1877."/>
          <p:cNvSpPr txBox="1"/>
          <p:nvPr/>
        </p:nvSpPr>
        <p:spPr>
          <a:xfrm>
            <a:off x="296237" y="8890011"/>
            <a:ext cx="6014840" cy="989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ts val="3700"/>
              </a:lnSpc>
              <a:spcBef>
                <a:spcPts val="0"/>
              </a:spcBef>
              <a:defRPr sz="1600" i="1">
                <a:solidFill>
                  <a:srgbClr val="222222"/>
                </a:solidFill>
                <a:latin typeface="Helvetica"/>
                <a:ea typeface="Helvetica"/>
                <a:cs typeface="Helvetica"/>
                <a:sym typeface="Helvetica"/>
              </a:defRPr>
            </a:pPr>
            <a:r>
              <a:rPr i="0" dirty="0">
                <a:solidFill>
                  <a:srgbClr val="FF0000"/>
                </a:solidFill>
                <a:latin typeface="Helvetica Light"/>
                <a:ea typeface="Helvetica Light"/>
                <a:cs typeface="Helvetica Light"/>
                <a:sym typeface="Helvetica Light"/>
              </a:rPr>
              <a:t>Claude Monet. </a:t>
            </a:r>
            <a:r>
              <a:rPr dirty="0">
                <a:solidFill>
                  <a:srgbClr val="FF0000"/>
                </a:solidFill>
              </a:rPr>
              <a:t>Arrival of the Normandy Train, Gare Saint Lazare (detail)</a:t>
            </a:r>
            <a:r>
              <a:rPr i="0" dirty="0">
                <a:solidFill>
                  <a:srgbClr val="FF0000"/>
                </a:solidFill>
                <a:latin typeface="Helvetica Light"/>
                <a:ea typeface="Helvetica Light"/>
                <a:cs typeface="Helvetica Light"/>
                <a:sym typeface="Helvetica Light"/>
              </a:rPr>
              <a:t>, 1877.</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Divadelná architektúra a technológie v zač. 19. stor."/>
          <p:cNvSpPr txBox="1">
            <a:spLocks noGrp="1"/>
          </p:cNvSpPr>
          <p:nvPr>
            <p:ph type="title"/>
          </p:nvPr>
        </p:nvSpPr>
        <p:spPr>
          <a:xfrm>
            <a:off x="406400" y="219758"/>
            <a:ext cx="12192000" cy="723901"/>
          </a:xfrm>
          <a:prstGeom prst="rect">
            <a:avLst/>
          </a:prstGeom>
        </p:spPr>
        <p:txBody>
          <a:bodyPr/>
          <a:lstStyle>
            <a:lvl1pPr defTabSz="467359">
              <a:spcBef>
                <a:spcPts val="2200"/>
              </a:spcBef>
              <a:defRPr sz="4800"/>
            </a:lvl1pPr>
          </a:lstStyle>
          <a:p>
            <a:r>
              <a:t>Divadelná architektúra a technológie v zač. 19. stor. </a:t>
            </a:r>
          </a:p>
        </p:txBody>
      </p:sp>
      <p:sp>
        <p:nvSpPr>
          <p:cNvPr id="421" name="DIVADELNÁ ARCHITEKTÚRA V EURÓPE…"/>
          <p:cNvSpPr txBox="1">
            <a:spLocks noGrp="1"/>
          </p:cNvSpPr>
          <p:nvPr>
            <p:ph type="body" idx="1"/>
          </p:nvPr>
        </p:nvSpPr>
        <p:spPr>
          <a:xfrm>
            <a:off x="406400" y="1596324"/>
            <a:ext cx="12192000" cy="7799783"/>
          </a:xfrm>
          <a:prstGeom prst="rect">
            <a:avLst/>
          </a:prstGeom>
        </p:spPr>
        <p:txBody>
          <a:bodyPr/>
          <a:lstStyle/>
          <a:p>
            <a:pPr marL="0" indent="0" defTabSz="233679">
              <a:spcBef>
                <a:spcPts val="1100"/>
              </a:spcBef>
              <a:buClrTx/>
              <a:buSzTx/>
              <a:buFontTx/>
              <a:buNone/>
              <a:defRPr sz="1920">
                <a:solidFill>
                  <a:srgbClr val="E5ECEE"/>
                </a:solidFill>
              </a:defRPr>
            </a:pPr>
            <a:r>
              <a:rPr dirty="0">
                <a:solidFill>
                  <a:srgbClr val="BD48EE"/>
                </a:solidFill>
              </a:rPr>
              <a:t>DIVADELNÁ ARCHITEKTÚRA</a:t>
            </a:r>
            <a:r>
              <a:rPr dirty="0"/>
              <a:t> V EURÓPE</a:t>
            </a:r>
          </a:p>
          <a:p>
            <a:pPr marL="0" indent="0" defTabSz="233679">
              <a:spcBef>
                <a:spcPts val="1100"/>
              </a:spcBef>
              <a:buClrTx/>
              <a:buSzTx/>
              <a:buFontTx/>
              <a:buNone/>
              <a:defRPr sz="1920">
                <a:solidFill>
                  <a:srgbClr val="E5ECEE"/>
                </a:solidFill>
              </a:defRPr>
            </a:pPr>
            <a:r>
              <a:rPr dirty="0"/>
              <a:t>- </a:t>
            </a:r>
            <a:r>
              <a:rPr dirty="0" err="1"/>
              <a:t>reflektuje</a:t>
            </a:r>
            <a:r>
              <a:rPr dirty="0"/>
              <a:t> </a:t>
            </a:r>
            <a:r>
              <a:rPr dirty="0" err="1"/>
              <a:t>dva</a:t>
            </a:r>
            <a:r>
              <a:rPr dirty="0"/>
              <a:t> </a:t>
            </a:r>
            <a:r>
              <a:rPr dirty="0" err="1"/>
              <a:t>výrazne</a:t>
            </a:r>
            <a:r>
              <a:rPr dirty="0"/>
              <a:t> </a:t>
            </a:r>
            <a:r>
              <a:rPr dirty="0" err="1"/>
              <a:t>smery</a:t>
            </a:r>
            <a:r>
              <a:rPr dirty="0"/>
              <a:t>: </a:t>
            </a:r>
          </a:p>
          <a:p>
            <a:pPr marL="0" indent="0" defTabSz="233679">
              <a:spcBef>
                <a:spcPts val="1100"/>
              </a:spcBef>
              <a:buClrTx/>
              <a:buSzTx/>
              <a:buFontTx/>
              <a:buNone/>
              <a:defRPr sz="1920">
                <a:solidFill>
                  <a:srgbClr val="E5ECEE"/>
                </a:solidFill>
              </a:defRPr>
            </a:pPr>
            <a:r>
              <a:rPr i="1" dirty="0">
                <a:latin typeface="Avenir Next"/>
                <a:ea typeface="Avenir Next"/>
                <a:cs typeface="Avenir Next"/>
                <a:sym typeface="Avenir Next"/>
              </a:rPr>
              <a:t>Ferdinand </a:t>
            </a:r>
            <a:r>
              <a:rPr i="1" dirty="0" err="1">
                <a:latin typeface="Avenir Next"/>
                <a:ea typeface="Avenir Next"/>
                <a:cs typeface="Avenir Next"/>
                <a:sym typeface="Avenir Next"/>
              </a:rPr>
              <a:t>Fellner</a:t>
            </a:r>
            <a:r>
              <a:rPr i="1" dirty="0">
                <a:latin typeface="Avenir Next"/>
                <a:ea typeface="Avenir Next"/>
                <a:cs typeface="Avenir Next"/>
                <a:sym typeface="Avenir Next"/>
              </a:rPr>
              <a:t> a Hermann Helmer</a:t>
            </a:r>
            <a:r>
              <a:rPr dirty="0"/>
              <a:t> – </a:t>
            </a:r>
            <a:r>
              <a:rPr dirty="0" err="1"/>
              <a:t>masívna</a:t>
            </a:r>
            <a:r>
              <a:rPr dirty="0"/>
              <a:t> </a:t>
            </a:r>
            <a:r>
              <a:rPr dirty="0" err="1"/>
              <a:t>výstavba</a:t>
            </a:r>
            <a:r>
              <a:rPr dirty="0"/>
              <a:t> </a:t>
            </a:r>
            <a:r>
              <a:rPr dirty="0" err="1"/>
              <a:t>divadelných</a:t>
            </a:r>
            <a:r>
              <a:rPr dirty="0"/>
              <a:t> </a:t>
            </a:r>
            <a:r>
              <a:rPr dirty="0" err="1"/>
              <a:t>budov</a:t>
            </a:r>
            <a:r>
              <a:rPr dirty="0"/>
              <a:t>, </a:t>
            </a:r>
          </a:p>
          <a:p>
            <a:pPr marL="0" lvl="2" indent="0" defTabSz="233679">
              <a:spcBef>
                <a:spcPts val="1100"/>
              </a:spcBef>
              <a:buClrTx/>
              <a:buSzTx/>
              <a:buFontTx/>
              <a:buNone/>
              <a:defRPr sz="1920">
                <a:solidFill>
                  <a:srgbClr val="E5ECEE"/>
                </a:solidFill>
              </a:defRPr>
            </a:pPr>
            <a:r>
              <a:rPr dirty="0" err="1"/>
              <a:t>Zoznam</a:t>
            </a:r>
            <a:r>
              <a:rPr dirty="0"/>
              <a:t> </a:t>
            </a:r>
            <a:r>
              <a:rPr dirty="0" err="1"/>
              <a:t>divadiel</a:t>
            </a:r>
            <a:r>
              <a:rPr dirty="0"/>
              <a:t>: </a:t>
            </a:r>
            <a:r>
              <a:rPr u="sng" dirty="0">
                <a:solidFill>
                  <a:schemeClr val="accent1"/>
                </a:solidFill>
                <a:hlinkClick r:id="rId2"/>
              </a:rPr>
              <a:t>https://www.theatre-architecture.eu/cs/internetove-muzeum/?theatreId=390</a:t>
            </a:r>
            <a:r>
              <a:rPr dirty="0"/>
              <a:t>.</a:t>
            </a:r>
          </a:p>
          <a:p>
            <a:pPr marL="0" indent="0" defTabSz="233679">
              <a:spcBef>
                <a:spcPts val="1100"/>
              </a:spcBef>
              <a:buClrTx/>
              <a:buSzTx/>
              <a:buFontTx/>
              <a:buNone/>
              <a:defRPr sz="1920">
                <a:solidFill>
                  <a:srgbClr val="E5ECEE"/>
                </a:solidFill>
              </a:defRPr>
            </a:pPr>
            <a:r>
              <a:rPr dirty="0"/>
              <a:t>Max Littman – </a:t>
            </a:r>
            <a:r>
              <a:rPr dirty="0" err="1"/>
              <a:t>pokračovanie</a:t>
            </a:r>
            <a:r>
              <a:rPr dirty="0"/>
              <a:t> </a:t>
            </a:r>
            <a:r>
              <a:rPr dirty="0" err="1"/>
              <a:t>wagnerovskej</a:t>
            </a:r>
            <a:r>
              <a:rPr dirty="0"/>
              <a:t> </a:t>
            </a:r>
            <a:r>
              <a:rPr dirty="0" err="1"/>
              <a:t>tradície</a:t>
            </a:r>
            <a:r>
              <a:rPr dirty="0"/>
              <a:t> </a:t>
            </a:r>
            <a:r>
              <a:rPr dirty="0" err="1"/>
              <a:t>divadelného</a:t>
            </a:r>
            <a:r>
              <a:rPr dirty="0"/>
              <a:t> </a:t>
            </a:r>
            <a:r>
              <a:rPr dirty="0" err="1"/>
              <a:t>priestoru</a:t>
            </a:r>
            <a:r>
              <a:rPr dirty="0"/>
              <a:t>. (pr.: </a:t>
            </a:r>
            <a:r>
              <a:rPr i="1" dirty="0" err="1">
                <a:latin typeface="Avenir Next"/>
                <a:ea typeface="Avenir Next"/>
                <a:cs typeface="Avenir Next"/>
                <a:sym typeface="Avenir Next"/>
              </a:rPr>
              <a:t>Princregentheater</a:t>
            </a:r>
            <a:r>
              <a:rPr dirty="0"/>
              <a:t>, </a:t>
            </a:r>
            <a:r>
              <a:rPr dirty="0" err="1"/>
              <a:t>Mníchov</a:t>
            </a:r>
            <a:r>
              <a:rPr dirty="0"/>
              <a:t>), </a:t>
            </a:r>
          </a:p>
          <a:p>
            <a:pPr marL="0" indent="0" defTabSz="233679">
              <a:spcBef>
                <a:spcPts val="1100"/>
              </a:spcBef>
              <a:buClrTx/>
              <a:buSzTx/>
              <a:buFontTx/>
              <a:buNone/>
              <a:defRPr sz="1920">
                <a:solidFill>
                  <a:srgbClr val="E5ECEE"/>
                </a:solidFill>
              </a:defRPr>
            </a:pPr>
            <a:r>
              <a:rPr dirty="0"/>
              <a:t>Hans </a:t>
            </a:r>
            <a:r>
              <a:rPr dirty="0" err="1"/>
              <a:t>Poelzig</a:t>
            </a:r>
            <a:r>
              <a:rPr dirty="0"/>
              <a:t> - </a:t>
            </a:r>
            <a:r>
              <a:rPr i="1" dirty="0">
                <a:latin typeface="Avenir Next"/>
                <a:ea typeface="Avenir Next"/>
                <a:cs typeface="Avenir Next"/>
                <a:sym typeface="Avenir Next"/>
              </a:rPr>
              <a:t>Grosses </a:t>
            </a:r>
            <a:r>
              <a:rPr i="1" dirty="0" err="1">
                <a:latin typeface="Avenir Next"/>
                <a:ea typeface="Avenir Next"/>
                <a:cs typeface="Avenir Next"/>
                <a:sym typeface="Avenir Next"/>
              </a:rPr>
              <a:t>Festspielhaus</a:t>
            </a:r>
            <a:r>
              <a:rPr dirty="0"/>
              <a:t>, Berlin (v </a:t>
            </a:r>
            <a:r>
              <a:rPr dirty="0" err="1"/>
              <a:t>spolupráci</a:t>
            </a:r>
            <a:r>
              <a:rPr dirty="0"/>
              <a:t> s </a:t>
            </a:r>
            <a:r>
              <a:rPr dirty="0" err="1"/>
              <a:t>Maxom</a:t>
            </a:r>
            <a:r>
              <a:rPr dirty="0"/>
              <a:t> </a:t>
            </a:r>
            <a:r>
              <a:rPr dirty="0" err="1"/>
              <a:t>Reinhardtom</a:t>
            </a:r>
            <a:r>
              <a:rPr dirty="0"/>
              <a:t>). </a:t>
            </a:r>
          </a:p>
          <a:p>
            <a:pPr marL="0" indent="0" defTabSz="233679">
              <a:spcBef>
                <a:spcPts val="1100"/>
              </a:spcBef>
              <a:buClrTx/>
              <a:buSzTx/>
              <a:buFontTx/>
              <a:buNone/>
              <a:defRPr sz="1920">
                <a:solidFill>
                  <a:srgbClr val="EF1CC9"/>
                </a:solidFill>
              </a:defRPr>
            </a:pPr>
            <a:r>
              <a:rPr dirty="0"/>
              <a:t>TECHNOLÓGIE </a:t>
            </a:r>
          </a:p>
          <a:p>
            <a:pPr marL="0" indent="0" defTabSz="233679">
              <a:spcBef>
                <a:spcPts val="1100"/>
              </a:spcBef>
              <a:buClrTx/>
              <a:buSzTx/>
              <a:buFontTx/>
              <a:buNone/>
              <a:defRPr sz="1920">
                <a:solidFill>
                  <a:srgbClr val="E5ECEE"/>
                </a:solidFill>
              </a:defRPr>
            </a:pPr>
            <a:r>
              <a:rPr dirty="0"/>
              <a:t>- </a:t>
            </a:r>
            <a:r>
              <a:rPr dirty="0">
                <a:solidFill>
                  <a:schemeClr val="accent6">
                    <a:hueOff val="146492"/>
                    <a:satOff val="27796"/>
                    <a:lumOff val="22179"/>
                  </a:schemeClr>
                </a:solidFill>
              </a:rPr>
              <a:t>1896</a:t>
            </a:r>
            <a:r>
              <a:rPr dirty="0"/>
              <a:t> </a:t>
            </a:r>
            <a:r>
              <a:rPr dirty="0" err="1"/>
              <a:t>inštaluje</a:t>
            </a:r>
            <a:r>
              <a:rPr dirty="0"/>
              <a:t> </a:t>
            </a:r>
            <a:r>
              <a:rPr dirty="0" err="1"/>
              <a:t>technický</a:t>
            </a:r>
            <a:r>
              <a:rPr dirty="0"/>
              <a:t> </a:t>
            </a:r>
            <a:r>
              <a:rPr dirty="0" err="1"/>
              <a:t>riaditeľ</a:t>
            </a:r>
            <a:r>
              <a:rPr dirty="0"/>
              <a:t> </a:t>
            </a:r>
            <a:r>
              <a:rPr dirty="0" err="1"/>
              <a:t>mníchovského</a:t>
            </a:r>
            <a:r>
              <a:rPr dirty="0"/>
              <a:t> </a:t>
            </a:r>
            <a:r>
              <a:rPr dirty="0" err="1"/>
              <a:t>Národného</a:t>
            </a:r>
            <a:r>
              <a:rPr dirty="0"/>
              <a:t> </a:t>
            </a:r>
            <a:r>
              <a:rPr dirty="0" err="1"/>
              <a:t>divadla</a:t>
            </a:r>
            <a:r>
              <a:rPr dirty="0"/>
              <a:t>,  Karl </a:t>
            </a:r>
            <a:r>
              <a:rPr dirty="0" err="1"/>
              <a:t>Lautenschläger</a:t>
            </a:r>
            <a:r>
              <a:rPr dirty="0"/>
              <a:t>, </a:t>
            </a:r>
            <a:r>
              <a:rPr dirty="0" err="1"/>
              <a:t>prvýkrát</a:t>
            </a:r>
            <a:r>
              <a:rPr dirty="0"/>
              <a:t> </a:t>
            </a:r>
            <a:r>
              <a:rPr dirty="0" err="1"/>
              <a:t>permanentnú</a:t>
            </a:r>
            <a:r>
              <a:rPr dirty="0"/>
              <a:t> </a:t>
            </a:r>
            <a:r>
              <a:rPr dirty="0" err="1"/>
              <a:t>točňu</a:t>
            </a:r>
            <a:r>
              <a:rPr dirty="0"/>
              <a:t> pre </a:t>
            </a:r>
            <a:r>
              <a:rPr dirty="0" err="1"/>
              <a:t>produkciu</a:t>
            </a:r>
            <a:r>
              <a:rPr dirty="0"/>
              <a:t> </a:t>
            </a:r>
            <a:r>
              <a:rPr dirty="0" err="1"/>
              <a:t>Mozartovho</a:t>
            </a:r>
            <a:r>
              <a:rPr dirty="0"/>
              <a:t> </a:t>
            </a:r>
            <a:r>
              <a:rPr i="1" dirty="0">
                <a:latin typeface="Avenir Next"/>
                <a:ea typeface="Avenir Next"/>
                <a:cs typeface="Avenir Next"/>
                <a:sym typeface="Avenir Next"/>
              </a:rPr>
              <a:t>Dona </a:t>
            </a:r>
            <a:r>
              <a:rPr i="1" dirty="0" err="1">
                <a:latin typeface="Avenir Next"/>
                <a:ea typeface="Avenir Next"/>
                <a:cs typeface="Avenir Next"/>
                <a:sym typeface="Avenir Next"/>
              </a:rPr>
              <a:t>Giovanniho</a:t>
            </a:r>
            <a:r>
              <a:rPr dirty="0"/>
              <a:t>, </a:t>
            </a:r>
            <a:r>
              <a:rPr dirty="0" err="1">
                <a:solidFill>
                  <a:srgbClr val="E447D6"/>
                </a:solidFill>
              </a:rPr>
              <a:t>točňa</a:t>
            </a:r>
            <a:r>
              <a:rPr dirty="0">
                <a:solidFill>
                  <a:srgbClr val="E447D6"/>
                </a:solidFill>
              </a:rPr>
              <a:t> </a:t>
            </a:r>
            <a:r>
              <a:rPr dirty="0" err="1">
                <a:solidFill>
                  <a:srgbClr val="E447D6"/>
                </a:solidFill>
              </a:rPr>
              <a:t>ponáňaná</a:t>
            </a:r>
            <a:r>
              <a:rPr dirty="0">
                <a:solidFill>
                  <a:srgbClr val="E447D6"/>
                </a:solidFill>
              </a:rPr>
              <a:t> </a:t>
            </a:r>
            <a:r>
              <a:rPr dirty="0" err="1">
                <a:solidFill>
                  <a:srgbClr val="E447D6"/>
                </a:solidFill>
              </a:rPr>
              <a:t>elektrickým</a:t>
            </a:r>
            <a:r>
              <a:rPr dirty="0">
                <a:solidFill>
                  <a:srgbClr val="E447D6"/>
                </a:solidFill>
              </a:rPr>
              <a:t> </a:t>
            </a:r>
            <a:r>
              <a:rPr dirty="0" err="1">
                <a:solidFill>
                  <a:srgbClr val="E447D6"/>
                </a:solidFill>
              </a:rPr>
              <a:t>motorom</a:t>
            </a:r>
            <a:r>
              <a:rPr dirty="0"/>
              <a:t>. </a:t>
            </a:r>
          </a:p>
          <a:p>
            <a:pPr marL="0" indent="0" defTabSz="233679">
              <a:spcBef>
                <a:spcPts val="1100"/>
              </a:spcBef>
              <a:buClrTx/>
              <a:buSzTx/>
              <a:buFontTx/>
              <a:buNone/>
              <a:defRPr sz="1920">
                <a:solidFill>
                  <a:srgbClr val="E5ECEE"/>
                </a:solidFill>
              </a:defRPr>
            </a:pPr>
            <a:r>
              <a:rPr dirty="0"/>
              <a:t>- </a:t>
            </a:r>
            <a:r>
              <a:rPr dirty="0" err="1"/>
              <a:t>technický</a:t>
            </a:r>
            <a:r>
              <a:rPr dirty="0"/>
              <a:t> </a:t>
            </a:r>
            <a:r>
              <a:rPr dirty="0" err="1"/>
              <a:t>riaditeľ</a:t>
            </a:r>
            <a:r>
              <a:rPr dirty="0"/>
              <a:t> </a:t>
            </a:r>
            <a:r>
              <a:rPr dirty="0" err="1"/>
              <a:t>viedenskej</a:t>
            </a:r>
            <a:r>
              <a:rPr dirty="0"/>
              <a:t> </a:t>
            </a:r>
            <a:r>
              <a:rPr dirty="0" err="1"/>
              <a:t>Národnej</a:t>
            </a:r>
            <a:r>
              <a:rPr dirty="0"/>
              <a:t> </a:t>
            </a:r>
            <a:r>
              <a:rPr dirty="0" err="1"/>
              <a:t>opery</a:t>
            </a:r>
            <a:r>
              <a:rPr dirty="0"/>
              <a:t>, Richard </a:t>
            </a:r>
            <a:r>
              <a:rPr dirty="0" err="1"/>
              <a:t>Bennier</a:t>
            </a:r>
            <a:r>
              <a:rPr dirty="0"/>
              <a:t>, </a:t>
            </a:r>
            <a:r>
              <a:rPr dirty="0" err="1"/>
              <a:t>navrhuje</a:t>
            </a:r>
            <a:r>
              <a:rPr dirty="0"/>
              <a:t> </a:t>
            </a:r>
            <a:r>
              <a:rPr dirty="0" err="1"/>
              <a:t>externú</a:t>
            </a:r>
            <a:r>
              <a:rPr dirty="0"/>
              <a:t> </a:t>
            </a:r>
            <a:r>
              <a:rPr dirty="0" err="1"/>
              <a:t>točňu</a:t>
            </a:r>
            <a:r>
              <a:rPr dirty="0"/>
              <a:t> pre </a:t>
            </a:r>
            <a:r>
              <a:rPr dirty="0" err="1"/>
              <a:t>špecifické</a:t>
            </a:r>
            <a:r>
              <a:rPr dirty="0"/>
              <a:t> </a:t>
            </a:r>
            <a:r>
              <a:rPr dirty="0" err="1"/>
              <a:t>divadelné</a:t>
            </a:r>
            <a:r>
              <a:rPr dirty="0"/>
              <a:t> </a:t>
            </a:r>
            <a:r>
              <a:rPr dirty="0" err="1"/>
              <a:t>produkcie</a:t>
            </a:r>
            <a:r>
              <a:rPr dirty="0"/>
              <a:t>, </a:t>
            </a:r>
          </a:p>
          <a:p>
            <a:pPr marL="0" indent="0" defTabSz="233679">
              <a:spcBef>
                <a:spcPts val="1100"/>
              </a:spcBef>
              <a:buClrTx/>
              <a:buSzTx/>
              <a:buFontTx/>
              <a:buNone/>
              <a:defRPr sz="1920">
                <a:solidFill>
                  <a:srgbClr val="E5ECEE"/>
                </a:solidFill>
              </a:defRPr>
            </a:pPr>
            <a:r>
              <a:rPr dirty="0"/>
              <a:t>- </a:t>
            </a:r>
            <a:r>
              <a:rPr dirty="0" err="1"/>
              <a:t>zavádza</a:t>
            </a:r>
            <a:r>
              <a:rPr dirty="0"/>
              <a:t> </a:t>
            </a:r>
            <a:r>
              <a:rPr dirty="0" err="1"/>
              <a:t>sa</a:t>
            </a:r>
            <a:r>
              <a:rPr dirty="0"/>
              <a:t> </a:t>
            </a:r>
            <a:r>
              <a:rPr dirty="0" err="1"/>
              <a:t>hydraulika</a:t>
            </a:r>
            <a:r>
              <a:rPr dirty="0"/>
              <a:t> do </a:t>
            </a:r>
            <a:r>
              <a:rPr dirty="0" err="1"/>
              <a:t>divadiel</a:t>
            </a:r>
            <a:r>
              <a:rPr dirty="0"/>
              <a:t> (</a:t>
            </a:r>
            <a:r>
              <a:rPr dirty="0" err="1"/>
              <a:t>zdvih</a:t>
            </a:r>
            <a:r>
              <a:rPr dirty="0"/>
              <a:t> </a:t>
            </a:r>
            <a:r>
              <a:rPr dirty="0" err="1"/>
              <a:t>ťažkých</a:t>
            </a:r>
            <a:r>
              <a:rPr dirty="0"/>
              <a:t> </a:t>
            </a:r>
            <a:r>
              <a:rPr dirty="0" err="1"/>
              <a:t>telies</a:t>
            </a:r>
            <a:r>
              <a:rPr dirty="0"/>
              <a:t>),</a:t>
            </a:r>
          </a:p>
          <a:p>
            <a:pPr marL="0" indent="0" defTabSz="233679">
              <a:spcBef>
                <a:spcPts val="1100"/>
              </a:spcBef>
              <a:buClrTx/>
              <a:buSzTx/>
              <a:buFontTx/>
              <a:buNone/>
              <a:defRPr sz="1920">
                <a:solidFill>
                  <a:srgbClr val="E5ECEE"/>
                </a:solidFill>
              </a:defRPr>
            </a:pPr>
            <a:r>
              <a:rPr dirty="0"/>
              <a:t>- </a:t>
            </a:r>
            <a:r>
              <a:rPr dirty="0" err="1"/>
              <a:t>zvyšovanie</a:t>
            </a:r>
            <a:r>
              <a:rPr dirty="0"/>
              <a:t> </a:t>
            </a:r>
            <a:r>
              <a:rPr dirty="0" err="1"/>
              <a:t>povraziskových</a:t>
            </a:r>
            <a:r>
              <a:rPr dirty="0"/>
              <a:t> </a:t>
            </a:r>
            <a:r>
              <a:rPr dirty="0" err="1"/>
              <a:t>veží</a:t>
            </a:r>
            <a:r>
              <a:rPr dirty="0"/>
              <a:t> (</a:t>
            </a:r>
            <a:r>
              <a:rPr dirty="0" err="1"/>
              <a:t>lanový</a:t>
            </a:r>
            <a:r>
              <a:rPr dirty="0"/>
              <a:t> </a:t>
            </a:r>
            <a:r>
              <a:rPr dirty="0" err="1"/>
              <a:t>systém</a:t>
            </a:r>
            <a:r>
              <a:rPr dirty="0"/>
              <a:t> </a:t>
            </a:r>
            <a:r>
              <a:rPr dirty="0" err="1"/>
              <a:t>protizávaží</a:t>
            </a:r>
            <a:r>
              <a:rPr dirty="0"/>
              <a:t>), </a:t>
            </a:r>
          </a:p>
          <a:p>
            <a:pPr marL="0" indent="0" defTabSz="233679">
              <a:spcBef>
                <a:spcPts val="1100"/>
              </a:spcBef>
              <a:buClrTx/>
              <a:buSzTx/>
              <a:buFontTx/>
              <a:buNone/>
              <a:defRPr sz="1920">
                <a:solidFill>
                  <a:srgbClr val="E5ECEE"/>
                </a:solidFill>
              </a:defRPr>
            </a:pPr>
            <a:r>
              <a:rPr dirty="0"/>
              <a:t>- </a:t>
            </a:r>
            <a:r>
              <a:rPr dirty="0" err="1"/>
              <a:t>zavádzanie</a:t>
            </a:r>
            <a:r>
              <a:rPr dirty="0"/>
              <a:t> </a:t>
            </a:r>
            <a:r>
              <a:rPr dirty="0" err="1"/>
              <a:t>elektriky</a:t>
            </a:r>
            <a:r>
              <a:rPr dirty="0"/>
              <a:t> do </a:t>
            </a:r>
            <a:r>
              <a:rPr dirty="0" err="1"/>
              <a:t>celej</a:t>
            </a:r>
            <a:r>
              <a:rPr dirty="0"/>
              <a:t> </a:t>
            </a:r>
            <a:r>
              <a:rPr dirty="0" err="1"/>
              <a:t>budovy</a:t>
            </a:r>
            <a:r>
              <a:rPr dirty="0"/>
              <a:t> </a:t>
            </a:r>
            <a:r>
              <a:rPr dirty="0" err="1"/>
              <a:t>divadla</a:t>
            </a:r>
            <a:r>
              <a:rPr dirty="0"/>
              <a:t>. </a:t>
            </a:r>
          </a:p>
          <a:p>
            <a:pPr marL="0" indent="0" defTabSz="233679">
              <a:spcBef>
                <a:spcPts val="1100"/>
              </a:spcBef>
              <a:buClrTx/>
              <a:buSzTx/>
              <a:buFontTx/>
              <a:buNone/>
              <a:defRPr sz="1920">
                <a:solidFill>
                  <a:srgbClr val="EE4148"/>
                </a:solidFill>
              </a:defRPr>
            </a:pPr>
            <a:r>
              <a:rPr dirty="0" err="1"/>
              <a:t>Operná</a:t>
            </a:r>
            <a:r>
              <a:rPr dirty="0"/>
              <a:t> </a:t>
            </a:r>
            <a:r>
              <a:rPr dirty="0" err="1"/>
              <a:t>scénografia</a:t>
            </a:r>
            <a:r>
              <a:rPr dirty="0"/>
              <a:t> </a:t>
            </a:r>
            <a:r>
              <a:rPr dirty="0" err="1"/>
              <a:t>stagnuje</a:t>
            </a:r>
            <a:r>
              <a:rPr dirty="0"/>
              <a:t>: </a:t>
            </a:r>
          </a:p>
          <a:p>
            <a:pPr marL="0" indent="0" defTabSz="233679">
              <a:spcBef>
                <a:spcPts val="1100"/>
              </a:spcBef>
              <a:buClrTx/>
              <a:buSzTx/>
              <a:buFontTx/>
              <a:buNone/>
              <a:defRPr sz="1920">
                <a:solidFill>
                  <a:srgbClr val="E5ECEE"/>
                </a:solidFill>
              </a:defRPr>
            </a:pPr>
            <a:r>
              <a:rPr i="1" dirty="0">
                <a:latin typeface="Avenir Next"/>
                <a:ea typeface="Avenir Next"/>
                <a:cs typeface="Avenir Next"/>
                <a:sym typeface="Avenir Next"/>
              </a:rPr>
              <a:t>„The public enjoyed its </a:t>
            </a:r>
            <a:r>
              <a:rPr i="1" dirty="0" err="1">
                <a:latin typeface="Avenir Next"/>
                <a:ea typeface="Avenir Next"/>
                <a:cs typeface="Avenir Next"/>
                <a:sym typeface="Avenir Next"/>
              </a:rPr>
              <a:t>favourite</a:t>
            </a:r>
            <a:r>
              <a:rPr i="1" dirty="0">
                <a:latin typeface="Avenir Next"/>
                <a:ea typeface="Avenir Next"/>
                <a:cs typeface="Avenir Next"/>
                <a:sym typeface="Avenir Next"/>
              </a:rPr>
              <a:t> singers posing in costume in front of painted scenes that might or might not reflect the dramatic demands. The idea of opera as a truly complete work of art had not yet arrived.“		</a:t>
            </a:r>
            <a:r>
              <a:rPr dirty="0"/>
              <a:t>	</a:t>
            </a:r>
          </a:p>
          <a:p>
            <a:pPr marL="0" lvl="5" indent="0" defTabSz="233679">
              <a:spcBef>
                <a:spcPts val="1100"/>
              </a:spcBef>
              <a:buClrTx/>
              <a:buSzTx/>
              <a:buFontTx/>
              <a:buNone/>
              <a:defRPr sz="1920">
                <a:solidFill>
                  <a:srgbClr val="E5ECEE"/>
                </a:solidFill>
              </a:defRPr>
            </a:pPr>
            <a:r>
              <a:rPr dirty="0"/>
              <a:t>                                                                                                                                                  </a:t>
            </a:r>
            <a:r>
              <a:rPr i="1" dirty="0">
                <a:latin typeface="Avenir Next"/>
                <a:ea typeface="Avenir Next"/>
                <a:cs typeface="Avenir Next"/>
                <a:sym typeface="Avenir Next"/>
              </a:rPr>
              <a:t>(BAKER 2013,  s.253)</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ext"/>
          <p:cNvSpPr txBox="1">
            <a:spLocks noGrp="1"/>
          </p:cNvSpPr>
          <p:nvPr>
            <p:ph type="body" idx="13"/>
          </p:nvPr>
        </p:nvSpPr>
        <p:spPr>
          <a:prstGeom prst="rect">
            <a:avLst/>
          </a:prstGeom>
        </p:spPr>
        <p:txBody>
          <a:bodyPr/>
          <a:lstStyle/>
          <a:p>
            <a:r>
              <a:t>Text</a:t>
            </a:r>
          </a:p>
        </p:txBody>
      </p:sp>
      <p:sp>
        <p:nvSpPr>
          <p:cNvPr id="424"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425" name="Telo"/>
          <p:cNvSpPr txBox="1">
            <a:spLocks noGrp="1"/>
          </p:cNvSpPr>
          <p:nvPr>
            <p:ph type="body" idx="1"/>
          </p:nvPr>
        </p:nvSpPr>
        <p:spPr>
          <a:prstGeom prst="rect">
            <a:avLst/>
          </a:prstGeom>
        </p:spPr>
        <p:txBody>
          <a:bodyPr/>
          <a:lstStyle/>
          <a:p>
            <a:endParaRPr/>
          </a:p>
        </p:txBody>
      </p:sp>
      <p:pic>
        <p:nvPicPr>
          <p:cNvPr id="426" name="Obrázok" descr="Obrázok"/>
          <p:cNvPicPr>
            <a:picLocks noChangeAspect="1"/>
          </p:cNvPicPr>
          <p:nvPr/>
        </p:nvPicPr>
        <p:blipFill>
          <a:blip r:embed="rId2"/>
          <a:stretch>
            <a:fillRect/>
          </a:stretch>
        </p:blipFill>
        <p:spPr>
          <a:xfrm>
            <a:off x="0" y="342900"/>
            <a:ext cx="13004800" cy="9067800"/>
          </a:xfrm>
          <a:prstGeom prst="rect">
            <a:avLst/>
          </a:prstGeom>
          <a:ln w="12700">
            <a:miter lim="400000"/>
          </a:ln>
        </p:spPr>
      </p:pic>
      <p:sp>
        <p:nvSpPr>
          <p:cNvPr id="427" name="Walter Gropius, Erwin Piscator - Totalní divadlo, 1927"/>
          <p:cNvSpPr txBox="1"/>
          <p:nvPr/>
        </p:nvSpPr>
        <p:spPr>
          <a:xfrm>
            <a:off x="3788754" y="9334500"/>
            <a:ext cx="6329935"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Walter Gropius, Erwin Piscator - Totalní divadlo, 1927 </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AA.jpeg" descr="AA.jpeg"/>
          <p:cNvPicPr>
            <a:picLocks noGrp="1" noChangeAspect="1"/>
          </p:cNvPicPr>
          <p:nvPr>
            <p:ph type="pic" idx="14"/>
          </p:nvPr>
        </p:nvPicPr>
        <p:blipFill>
          <a:blip r:embed="rId2"/>
          <a:srcRect l="7785" r="7785"/>
          <a:stretch>
            <a:fillRect/>
          </a:stretch>
        </p:blipFill>
        <p:spPr>
          <a:xfrm>
            <a:off x="6960045" y="1258116"/>
            <a:ext cx="5602057" cy="7962183"/>
          </a:xfrm>
          <a:prstGeom prst="rect">
            <a:avLst/>
          </a:prstGeom>
        </p:spPr>
      </p:pic>
      <p:sp>
        <p:nvSpPr>
          <p:cNvPr id="430" name="adolphe appia (1862 - 1928)"/>
          <p:cNvSpPr txBox="1">
            <a:spLocks noGrp="1"/>
          </p:cNvSpPr>
          <p:nvPr>
            <p:ph type="title"/>
          </p:nvPr>
        </p:nvSpPr>
        <p:spPr>
          <a:xfrm>
            <a:off x="406400" y="311150"/>
            <a:ext cx="6299200" cy="723900"/>
          </a:xfrm>
          <a:prstGeom prst="rect">
            <a:avLst/>
          </a:prstGeom>
        </p:spPr>
        <p:txBody>
          <a:bodyPr/>
          <a:lstStyle>
            <a:lvl1pPr defTabSz="467359">
              <a:spcBef>
                <a:spcPts val="2200"/>
              </a:spcBef>
              <a:defRPr sz="4800"/>
            </a:lvl1pPr>
          </a:lstStyle>
          <a:p>
            <a:r>
              <a:t>adolphe appia (1862 - 1928)</a:t>
            </a:r>
          </a:p>
        </p:txBody>
      </p:sp>
      <p:sp>
        <p:nvSpPr>
          <p:cNvPr id="431" name="pôsobil v dážďanskom opernom divadle, fascinovaný operou.…"/>
          <p:cNvSpPr txBox="1">
            <a:spLocks noGrp="1"/>
          </p:cNvSpPr>
          <p:nvPr>
            <p:ph type="body" idx="1"/>
          </p:nvPr>
        </p:nvSpPr>
        <p:spPr>
          <a:xfrm>
            <a:off x="406400" y="1223651"/>
            <a:ext cx="6542071" cy="8423898"/>
          </a:xfrm>
          <a:prstGeom prst="rect">
            <a:avLst/>
          </a:prstGeom>
        </p:spPr>
        <p:txBody>
          <a:bodyPr/>
          <a:lstStyle/>
          <a:p>
            <a:pPr marL="293370" indent="-293370" algn="just" defTabSz="385572">
              <a:spcBef>
                <a:spcPts val="1800"/>
              </a:spcBef>
              <a:defRPr sz="1848"/>
            </a:pPr>
            <a:r>
              <a:t>pôsobil v dážďanskom opernom divadle, fascinovaný operou. </a:t>
            </a:r>
          </a:p>
          <a:p>
            <a:pPr marL="293370" indent="-293370" algn="just" defTabSz="385572">
              <a:spcBef>
                <a:spcPts val="1800"/>
              </a:spcBef>
              <a:defRPr sz="1848"/>
            </a:pPr>
            <a:r>
              <a:t>Hugo Bähr ho zaúčal do osvetľovacích praktík. Práca s plynovým osvetlením, s elektrickými osvetľ. zariadeniami. </a:t>
            </a:r>
          </a:p>
          <a:p>
            <a:pPr marL="293370" indent="-293370" algn="just" defTabSz="385572">
              <a:spcBef>
                <a:spcPts val="1800"/>
              </a:spcBef>
              <a:defRPr sz="1848"/>
            </a:pPr>
            <a:r>
              <a:t>svetelné pokusy: rozdíl světla a stínu nejen na malovaných kulisách, ale i na lidském těle. </a:t>
            </a:r>
          </a:p>
          <a:p>
            <a:pPr marL="293370" indent="-293370" algn="just" defTabSz="385572">
              <a:spcBef>
                <a:spcPts val="1800"/>
              </a:spcBef>
              <a:defRPr sz="1848"/>
            </a:pPr>
            <a:r>
              <a:t>stúdium diel Richarda Wagnera,</a:t>
            </a:r>
          </a:p>
          <a:p>
            <a:pPr marL="293370" indent="-293370" algn="just" defTabSz="385572">
              <a:spcBef>
                <a:spcPts val="1800"/>
              </a:spcBef>
              <a:defRPr sz="1848"/>
            </a:pPr>
            <a:r>
              <a:t>1882 zúčastnil sa opery Parsifal v Bayreuthe, v 1886 Tristana a Izoldy, 1888 Mistři pěvci norimberští.</a:t>
            </a:r>
          </a:p>
          <a:p>
            <a:pPr marL="241598" indent="-241598" algn="just" defTabSz="385572">
              <a:spcBef>
                <a:spcPts val="1800"/>
              </a:spcBef>
              <a:buChar char="‣"/>
              <a:defRPr sz="1848"/>
            </a:pPr>
            <a:r>
              <a:t>V r. 1891 pripravil scenár </a:t>
            </a:r>
            <a:r>
              <a:rPr i="1">
                <a:latin typeface="Avenir Next"/>
                <a:ea typeface="Avenir Next"/>
                <a:cs typeface="Avenir Next"/>
                <a:sym typeface="Avenir Next"/>
              </a:rPr>
              <a:t>„Comments on the staging of the ring of the Nibelung“</a:t>
            </a:r>
            <a:r>
              <a:t> s viac než 30 dizajnami a navrhol scénickú úpravu </a:t>
            </a:r>
            <a:r>
              <a:rPr i="1">
                <a:latin typeface="Avenir Next"/>
                <a:ea typeface="Avenir Next"/>
                <a:cs typeface="Avenir Next"/>
                <a:sym typeface="Avenir Next"/>
              </a:rPr>
              <a:t>Prsteňa</a:t>
            </a:r>
            <a:r>
              <a:t>. </a:t>
            </a:r>
          </a:p>
          <a:p>
            <a:pPr marL="125730" indent="-125730" algn="just" defTabSz="296722">
              <a:spcBef>
                <a:spcPts val="0"/>
              </a:spcBef>
              <a:defRPr sz="792" b="1">
                <a:solidFill>
                  <a:srgbClr val="000000"/>
                </a:solidFill>
                <a:latin typeface="Helvetica"/>
                <a:ea typeface="Helvetica"/>
                <a:cs typeface="Helvetica"/>
                <a:sym typeface="Helvetica"/>
              </a:defRPr>
            </a:pPr>
            <a:endParaRPr/>
          </a:p>
          <a:p>
            <a:pPr marL="293370" indent="-293370" algn="just" defTabSz="385572">
              <a:spcBef>
                <a:spcPts val="1800"/>
              </a:spcBef>
              <a:defRPr sz="1848"/>
            </a:pPr>
            <a:r>
              <a:t>1895 </a:t>
            </a:r>
            <a:r>
              <a:rPr i="1">
                <a:latin typeface="Avenir Next"/>
                <a:ea typeface="Avenir Next"/>
                <a:cs typeface="Avenir Next"/>
                <a:sym typeface="Avenir Next"/>
              </a:rPr>
              <a:t>Staging Wagnerian Drama </a:t>
            </a:r>
            <a:r>
              <a:t>(brožúra o 51str., ktorá jasne obhajuje antirealizmus, zbavuje scénu naturalistických prvkov. </a:t>
            </a:r>
          </a:p>
          <a:p>
            <a:pPr marL="293370" indent="-293370" algn="just" defTabSz="385572">
              <a:spcBef>
                <a:spcPts val="1800"/>
              </a:spcBef>
              <a:defRPr sz="1848"/>
            </a:pPr>
            <a:r>
              <a:t>Všetky scénické formy musia podľa Appiu vychádzať výlučne z ducha hudby, nie z doslovného čítania scénických poznámok. Najdôležitejšie je priestorové usporiadanie scény a umelecké využitie osvetlenia.  </a:t>
            </a:r>
          </a:p>
        </p:txBody>
      </p:sp>
      <p:sp>
        <p:nvSpPr>
          <p:cNvPr id="432"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63</a:t>
            </a:fld>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Adolphe appia"/>
          <p:cNvSpPr txBox="1">
            <a:spLocks noGrp="1"/>
          </p:cNvSpPr>
          <p:nvPr>
            <p:ph type="body" idx="13"/>
          </p:nvPr>
        </p:nvSpPr>
        <p:spPr>
          <a:prstGeom prst="rect">
            <a:avLst/>
          </a:prstGeom>
        </p:spPr>
        <p:txBody>
          <a:bodyPr/>
          <a:lstStyle/>
          <a:p>
            <a:r>
              <a:t>Adolphe appia</a:t>
            </a:r>
          </a:p>
        </p:txBody>
      </p:sp>
      <p:sp>
        <p:nvSpPr>
          <p:cNvPr id="435" name="&quot;Any set is composed of scene painting, the spatial arrangement (the distribution of scenic elements) and lighting. The spatial arrangement serves as an intermediary between scene painting and lighting....…"/>
          <p:cNvSpPr txBox="1"/>
          <p:nvPr/>
        </p:nvSpPr>
        <p:spPr>
          <a:xfrm>
            <a:off x="357162" y="1016000"/>
            <a:ext cx="11920977" cy="772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defTabSz="449580">
              <a:spcBef>
                <a:spcPts val="0"/>
              </a:spcBef>
              <a:defRPr sz="2100">
                <a:solidFill>
                  <a:srgbClr val="FFFFFF"/>
                </a:solidFill>
                <a:latin typeface="Helvetica"/>
                <a:ea typeface="Helvetica"/>
                <a:cs typeface="Helvetica"/>
                <a:sym typeface="Helvetica"/>
              </a:defRPr>
            </a:pPr>
            <a:endParaRPr/>
          </a:p>
          <a:p>
            <a:pPr algn="just" defTabSz="449580">
              <a:spcBef>
                <a:spcPts val="0"/>
              </a:spcBef>
              <a:defRPr sz="2100" i="1">
                <a:solidFill>
                  <a:srgbClr val="FFFFFF"/>
                </a:solidFill>
                <a:latin typeface="Helvetica"/>
                <a:ea typeface="Helvetica"/>
                <a:cs typeface="Helvetica"/>
                <a:sym typeface="Helvetica"/>
              </a:defRPr>
            </a:pPr>
            <a:r>
              <a:t>"Any set is composed of scene painting, the spatial arrangement (the distribution of scenic elements) and lighting. The spatial arrangement serves as an intermediary between scene painting and lighting....</a:t>
            </a:r>
          </a:p>
          <a:p>
            <a:pPr algn="just" defTabSz="449580">
              <a:spcBef>
                <a:spcPts val="0"/>
              </a:spcBef>
              <a:defRPr sz="2100" i="1">
                <a:solidFill>
                  <a:srgbClr val="FFFFFF"/>
                </a:solidFill>
                <a:latin typeface="Helvetica"/>
                <a:ea typeface="Helvetica"/>
                <a:cs typeface="Helvetica"/>
                <a:sym typeface="Helvetica"/>
              </a:defRPr>
            </a:pPr>
            <a:r>
              <a:t>(Lighting) could be considered all-powerful, if there was not the antagonist, scene painting, which tends to impede its full power. The spatial arrangement relates in its own way to both: it is either confined or allowed to assert itself, depending on the relative importance of scene painting or lighting...</a:t>
            </a:r>
          </a:p>
          <a:p>
            <a:pPr algn="just" defTabSz="449580">
              <a:spcBef>
                <a:spcPts val="0"/>
              </a:spcBef>
              <a:defRPr sz="2100" i="1">
                <a:solidFill>
                  <a:srgbClr val="FFFFFF"/>
                </a:solidFill>
                <a:latin typeface="Helvetica"/>
                <a:ea typeface="Helvetica"/>
                <a:cs typeface="Helvetica"/>
                <a:sym typeface="Helvetica"/>
              </a:defRPr>
            </a:pPr>
            <a:r>
              <a:t>It is the essential goal of scene painting to present to the eye what neither actor, nor lighting, nor  spatial arrangement can supply. Now, if scene painting has developed so out of proportion, the reason must have been that the audience needed some help which only painting could provide, or, to put it another way: the dramatic form imposed its own conditions.” </a:t>
            </a:r>
          </a:p>
          <a:p>
            <a:pPr algn="just" defTabSz="449580">
              <a:spcBef>
                <a:spcPts val="0"/>
              </a:spcBef>
              <a:defRPr sz="2100" i="1">
                <a:solidFill>
                  <a:srgbClr val="FFFFFF"/>
                </a:solidFill>
                <a:latin typeface="Helvetica"/>
                <a:ea typeface="Helvetica"/>
                <a:cs typeface="Helvetica"/>
                <a:sym typeface="Helvetica"/>
              </a:defRPr>
            </a:pPr>
            <a:endParaRPr/>
          </a:p>
          <a:p>
            <a:pPr algn="just" defTabSz="449580">
              <a:spcBef>
                <a:spcPts val="0"/>
              </a:spcBef>
              <a:defRPr sz="2100" i="1">
                <a:solidFill>
                  <a:srgbClr val="FFFFFF"/>
                </a:solidFill>
                <a:latin typeface="Helvetica"/>
                <a:ea typeface="Helvetica"/>
                <a:cs typeface="Helvetica"/>
                <a:sym typeface="Helvetica"/>
              </a:defRPr>
            </a:pPr>
            <a:r>
              <a:t>“The audience soon became accustomed to this shift in balance, caused by painted flats and the lack of any active light. It took a liking to this presentation of life by signs, the clear arrangement of which offered a wide variety of choices, and it was ready to sacrifice the true life, that only lighting and spatial arrangement can provide, for the cheap benefit of seeing a multitude of tempting objects on stage. </a:t>
            </a:r>
          </a:p>
          <a:p>
            <a:pPr algn="just" defTabSz="449580">
              <a:spcBef>
                <a:spcPts val="0"/>
              </a:spcBef>
              <a:defRPr sz="2100" i="1">
                <a:solidFill>
                  <a:srgbClr val="FFFFFF"/>
                </a:solidFill>
                <a:latin typeface="Helvetica"/>
                <a:ea typeface="Helvetica"/>
                <a:cs typeface="Helvetica"/>
                <a:sym typeface="Helvetica"/>
              </a:defRPr>
            </a:pPr>
            <a:r>
              <a:t>The spatial arrangement in itself takes on a musical function, which in the case of wagnerian drama means it takes on a dramatic role. Therefore, we will have to give up decorative scene painting, which serves but its own purpose, it reduces to mere nothingness the dramatic value of all other scenic arrangements, and monopolizes the lighting for its very own profit ...it clutters the scene with a multitude of signs, which have nothing to do with wagnerian drama.”           (Adolphe Appia, 1895)</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adolphe appia - filozofia um. diela"/>
          <p:cNvSpPr txBox="1">
            <a:spLocks noGrp="1"/>
          </p:cNvSpPr>
          <p:nvPr>
            <p:ph type="body" idx="13"/>
          </p:nvPr>
        </p:nvSpPr>
        <p:spPr>
          <a:prstGeom prst="rect">
            <a:avLst/>
          </a:prstGeom>
        </p:spPr>
        <p:txBody>
          <a:bodyPr/>
          <a:lstStyle/>
          <a:p>
            <a:r>
              <a:t>adolphe appia - filozofia um. diela</a:t>
            </a:r>
          </a:p>
        </p:txBody>
      </p:sp>
      <p:sp>
        <p:nvSpPr>
          <p:cNvPr id="438" name="„Každá scéna sa skladá z maľby, scénických prvkov (scénických elementov) a osvetlenia. Priestorové usporiadanie slúži ako prostredník medzi scénickou maľbou a osvetlením.“…"/>
          <p:cNvSpPr txBox="1"/>
          <p:nvPr/>
        </p:nvSpPr>
        <p:spPr>
          <a:xfrm>
            <a:off x="291616" y="2082799"/>
            <a:ext cx="12040568" cy="558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49580">
              <a:spcBef>
                <a:spcPts val="0"/>
              </a:spcBef>
              <a:defRPr>
                <a:solidFill>
                  <a:srgbClr val="C2FFEF"/>
                </a:solidFill>
                <a:latin typeface="Helvetica"/>
                <a:ea typeface="Helvetica"/>
                <a:cs typeface="Helvetica"/>
                <a:sym typeface="Helvetica"/>
              </a:defRPr>
            </a:pPr>
            <a:endParaRPr/>
          </a:p>
          <a:p>
            <a:pPr defTabSz="449580">
              <a:spcBef>
                <a:spcPts val="0"/>
              </a:spcBef>
              <a:defRPr>
                <a:solidFill>
                  <a:srgbClr val="C2FFEF"/>
                </a:solidFill>
                <a:latin typeface="Helvetica"/>
                <a:ea typeface="Helvetica"/>
                <a:cs typeface="Helvetica"/>
                <a:sym typeface="Helvetica"/>
              </a:defRPr>
            </a:pPr>
            <a:endParaRPr/>
          </a:p>
          <a:p>
            <a:pPr defTabSz="449580">
              <a:spcBef>
                <a:spcPts val="0"/>
              </a:spcBef>
              <a:defRPr i="1">
                <a:solidFill>
                  <a:srgbClr val="C2FFEF"/>
                </a:solidFill>
                <a:latin typeface="Helvetica"/>
                <a:ea typeface="Helvetica"/>
                <a:cs typeface="Helvetica"/>
                <a:sym typeface="Helvetica"/>
              </a:defRPr>
            </a:pPr>
            <a:r>
              <a:t>„Každá scéna sa skladá z maľby, scénických prvkov</a:t>
            </a:r>
            <a:r>
              <a:rPr i="0"/>
              <a:t> (scénických elementov) </a:t>
            </a:r>
            <a:r>
              <a:t>a osvetlenia. Priestorové usporiadanie slúži ako prostredník medzi scénickou maľbou a osvetlením.“</a:t>
            </a:r>
            <a:r>
              <a:rPr i="0"/>
              <a:t>  </a:t>
            </a:r>
          </a:p>
          <a:p>
            <a:pPr defTabSz="449580">
              <a:spcBef>
                <a:spcPts val="0"/>
              </a:spcBef>
              <a:defRPr i="1">
                <a:solidFill>
                  <a:srgbClr val="C2FFEF"/>
                </a:solidFill>
                <a:latin typeface="Helvetica"/>
                <a:ea typeface="Helvetica"/>
                <a:cs typeface="Helvetica"/>
                <a:sym typeface="Helvetica"/>
              </a:defRPr>
            </a:pPr>
            <a:endParaRPr i="0"/>
          </a:p>
          <a:p>
            <a:pPr defTabSz="449580">
              <a:spcBef>
                <a:spcPts val="0"/>
              </a:spcBef>
              <a:defRPr>
                <a:solidFill>
                  <a:srgbClr val="C2FFEF"/>
                </a:solidFill>
                <a:latin typeface="Helvetica"/>
                <a:ea typeface="Helvetica"/>
                <a:cs typeface="Helvetica"/>
                <a:sym typeface="Helvetica"/>
              </a:defRPr>
            </a:pPr>
            <a:r>
              <a:t>1. PRÁCA S MIZANSCÉNOU - OBJEKT / SVETLO / USPORIADANIE</a:t>
            </a:r>
          </a:p>
          <a:p>
            <a:pPr defTabSz="449580">
              <a:spcBef>
                <a:spcPts val="0"/>
              </a:spcBef>
              <a:defRPr b="1">
                <a:solidFill>
                  <a:srgbClr val="C2FFEF"/>
                </a:solidFill>
                <a:latin typeface="Helvetica"/>
                <a:ea typeface="Helvetica"/>
                <a:cs typeface="Helvetica"/>
                <a:sym typeface="Helvetica"/>
              </a:defRPr>
            </a:pPr>
            <a:endParaRPr/>
          </a:p>
          <a:p>
            <a:pPr defTabSz="449580">
              <a:spcBef>
                <a:spcPts val="0"/>
              </a:spcBef>
              <a:defRPr i="1">
                <a:solidFill>
                  <a:srgbClr val="C2FFEF"/>
                </a:solidFill>
                <a:latin typeface="Helvetica"/>
                <a:ea typeface="Helvetica"/>
                <a:cs typeface="Helvetica"/>
                <a:sym typeface="Helvetica"/>
              </a:defRPr>
            </a:pPr>
            <a:r>
              <a:t>„Osvetlenie by sa mohlo považovať za všemocné, keby neexistoval antagonista, v podobe scénickej maľby, ktorá má tendenciu brániť sa jeho plnej moci. „</a:t>
            </a:r>
            <a:r>
              <a:rPr i="0"/>
              <a:t>      </a:t>
            </a:r>
          </a:p>
          <a:p>
            <a:pPr defTabSz="449580">
              <a:spcBef>
                <a:spcPts val="0"/>
              </a:spcBef>
              <a:defRPr i="1">
                <a:solidFill>
                  <a:srgbClr val="C2FFEF"/>
                </a:solidFill>
                <a:latin typeface="Helvetica"/>
                <a:ea typeface="Helvetica"/>
                <a:cs typeface="Helvetica"/>
                <a:sym typeface="Helvetica"/>
              </a:defRPr>
            </a:pPr>
            <a:endParaRPr i="0"/>
          </a:p>
          <a:p>
            <a:pPr defTabSz="449580">
              <a:spcBef>
                <a:spcPts val="0"/>
              </a:spcBef>
              <a:defRPr i="1">
                <a:solidFill>
                  <a:srgbClr val="C2FFEF"/>
                </a:solidFill>
                <a:latin typeface="Helvetica"/>
                <a:ea typeface="Helvetica"/>
                <a:cs typeface="Helvetica"/>
                <a:sym typeface="Helvetica"/>
              </a:defRPr>
            </a:pPr>
            <a:r>
              <a:rPr i="0"/>
              <a:t>2. SVETLO AKO MIENKOTVORNÝ ELEMENT                     </a:t>
            </a:r>
          </a:p>
          <a:p>
            <a:pPr defTabSz="449580">
              <a:spcBef>
                <a:spcPts val="0"/>
              </a:spcBef>
              <a:defRPr b="1">
                <a:solidFill>
                  <a:srgbClr val="C2FFEF"/>
                </a:solidFill>
                <a:latin typeface="Helvetica"/>
                <a:ea typeface="Helvetica"/>
                <a:cs typeface="Helvetica"/>
                <a:sym typeface="Helvetica"/>
              </a:defRPr>
            </a:pPr>
            <a:endParaRPr i="0"/>
          </a:p>
          <a:p>
            <a:pPr algn="just" defTabSz="449580">
              <a:spcBef>
                <a:spcPts val="0"/>
              </a:spcBef>
              <a:defRPr i="1">
                <a:solidFill>
                  <a:srgbClr val="C2FFEF"/>
                </a:solidFill>
                <a:latin typeface="Helvetica"/>
                <a:ea typeface="Helvetica"/>
                <a:cs typeface="Helvetica"/>
                <a:sym typeface="Helvetica"/>
              </a:defRPr>
            </a:pPr>
            <a:r>
              <a:t>„Priestorové usporiadanie </a:t>
            </a:r>
            <a:r>
              <a:rPr i="0"/>
              <a:t>(objektov na javisku)</a:t>
            </a:r>
            <a:r>
              <a:t> sa svojím spôsobom vzťahuje na obidve </a:t>
            </a:r>
            <a:r>
              <a:rPr i="0"/>
              <a:t>(t.j. na maľbu a osvetlenie)</a:t>
            </a:r>
            <a:r>
              <a:t>: je buď obmedzené, alebo mu je umožnené presadiť sa, v závislosti od dôležitosti scénickej maľby alebo osvetlenia.“</a:t>
            </a:r>
            <a:r>
              <a:rPr i="0"/>
              <a:t>		</a:t>
            </a:r>
          </a:p>
          <a:p>
            <a:pPr algn="just" defTabSz="449580">
              <a:spcBef>
                <a:spcPts val="0"/>
              </a:spcBef>
              <a:defRPr i="1">
                <a:solidFill>
                  <a:srgbClr val="C2FFEF"/>
                </a:solidFill>
                <a:latin typeface="Helvetica"/>
                <a:ea typeface="Helvetica"/>
                <a:cs typeface="Helvetica"/>
                <a:sym typeface="Helvetica"/>
              </a:defRPr>
            </a:pPr>
            <a:endParaRPr i="0"/>
          </a:p>
          <a:p>
            <a:pPr algn="just" defTabSz="449580">
              <a:spcBef>
                <a:spcPts val="0"/>
              </a:spcBef>
              <a:defRPr i="1">
                <a:solidFill>
                  <a:srgbClr val="C2FFEF"/>
                </a:solidFill>
                <a:latin typeface="Helvetica"/>
                <a:ea typeface="Helvetica"/>
                <a:cs typeface="Helvetica"/>
                <a:sym typeface="Helvetica"/>
              </a:defRPr>
            </a:pPr>
            <a:r>
              <a:rPr i="0"/>
              <a:t>3. PRINCÍP </a:t>
            </a:r>
            <a:r>
              <a:t>GESAMTKUNSTWERKU - nerovnováha medzi zložkami umel. diela podľa potreby umeleckého diela.</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adolphe appia - filozofia"/>
          <p:cNvSpPr txBox="1">
            <a:spLocks noGrp="1"/>
          </p:cNvSpPr>
          <p:nvPr>
            <p:ph type="body" idx="13"/>
          </p:nvPr>
        </p:nvSpPr>
        <p:spPr>
          <a:prstGeom prst="rect">
            <a:avLst/>
          </a:prstGeom>
        </p:spPr>
        <p:txBody>
          <a:bodyPr/>
          <a:lstStyle/>
          <a:p>
            <a:r>
              <a:t>adolphe appia - filozofia</a:t>
            </a:r>
          </a:p>
        </p:txBody>
      </p:sp>
      <p:sp>
        <p:nvSpPr>
          <p:cNvPr id="441" name="„Základným cieľom scénickej maľby je predstaviť oku to, čo nemôže poskytnúť ani herec, ani osvetlenie, ani priestorové usporiadanie. Ak sa scénická maľba vyvinula tak neprimerane, dôvodom muselo byť to, že diváci potrebovali určitú pomoc, ktorú im mohla poskytnúť len maľba, alebo inak povedané: dramatická forma si kládla vlastné podmienky.“…"/>
          <p:cNvSpPr txBox="1"/>
          <p:nvPr/>
        </p:nvSpPr>
        <p:spPr>
          <a:xfrm>
            <a:off x="406399" y="1644649"/>
            <a:ext cx="12192002" cy="680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defTabSz="449580">
              <a:spcBef>
                <a:spcPts val="0"/>
              </a:spcBef>
              <a:defRPr i="1">
                <a:solidFill>
                  <a:srgbClr val="ADD8DA"/>
                </a:solidFill>
                <a:latin typeface="Helvetica"/>
                <a:ea typeface="Helvetica"/>
                <a:cs typeface="Helvetica"/>
                <a:sym typeface="Helvetica"/>
              </a:defRPr>
            </a:pPr>
            <a:r>
              <a:t>„Základným cieľom scénickej maľby je predstaviť oku to, čo nemôže poskytnúť ani herec, ani osvetlenie, ani priestorové usporiadanie. Ak sa scénická maľba vyvinula tak neprimerane, dôvodom muselo byť to, že diváci potrebovali určitú pomoc, ktorú im mohla poskytnúť len maľba, alebo inak povedané: dramatická forma si kládla vlastné podmienky.“ </a:t>
            </a:r>
          </a:p>
          <a:p>
            <a:pPr defTabSz="449580">
              <a:spcBef>
                <a:spcPts val="0"/>
              </a:spcBef>
              <a:defRPr i="1">
                <a:solidFill>
                  <a:srgbClr val="ADD8DA"/>
                </a:solidFill>
                <a:latin typeface="Helvetica"/>
                <a:ea typeface="Helvetica"/>
                <a:cs typeface="Helvetica"/>
                <a:sym typeface="Helvetica"/>
              </a:defRPr>
            </a:pPr>
            <a:r>
              <a:t>„Diváci si čoskoro zvykli na tento posun rovnováhy, spôsobený namaľovanými plochami a nedostatkom akéhokoľvek aktívneho svetla. Obľúbili si túto prezentáciu života pomocou znakov, ktorých usporiadanie ponúkalo širokú škálu možností, a bolo rado, že obetuje skutočný život, ktorý môže poskytnúť len osvetlenie a priestorové usporiadanie, za lacný benefit vidieť na javisku množstvo lákavých predmetov.“ </a:t>
            </a:r>
          </a:p>
          <a:p>
            <a:pPr defTabSz="449580">
              <a:spcBef>
                <a:spcPts val="0"/>
              </a:spcBef>
              <a:defRPr>
                <a:solidFill>
                  <a:srgbClr val="ADD8DA"/>
                </a:solidFill>
                <a:latin typeface="Helvetica"/>
                <a:ea typeface="Helvetica"/>
                <a:cs typeface="Helvetica"/>
                <a:sym typeface="Helvetica"/>
              </a:defRPr>
            </a:pPr>
            <a:endParaRPr/>
          </a:p>
          <a:p>
            <a:pPr defTabSz="449580">
              <a:spcBef>
                <a:spcPts val="0"/>
              </a:spcBef>
              <a:defRPr b="1">
                <a:solidFill>
                  <a:srgbClr val="ADD8DA"/>
                </a:solidFill>
                <a:latin typeface="Helvetica"/>
                <a:ea typeface="Helvetica"/>
                <a:cs typeface="Helvetica"/>
                <a:sym typeface="Helvetica"/>
              </a:defRPr>
            </a:pPr>
            <a:r>
              <a:rPr b="0"/>
              <a:t>4. KRITIKA MAĽOVANÝCH DEKORÁCIÍ, ZASTARALÉHO PRINCÍPU OSVETLENIA</a:t>
            </a:r>
          </a:p>
          <a:p>
            <a:pPr defTabSz="449580">
              <a:spcBef>
                <a:spcPts val="0"/>
              </a:spcBef>
              <a:defRPr b="1">
                <a:solidFill>
                  <a:srgbClr val="ADD8DA"/>
                </a:solidFill>
                <a:latin typeface="Helvetica"/>
                <a:ea typeface="Helvetica"/>
                <a:cs typeface="Helvetica"/>
                <a:sym typeface="Helvetica"/>
              </a:defRPr>
            </a:pPr>
            <a:endParaRPr b="0"/>
          </a:p>
          <a:p>
            <a:pPr defTabSz="449580">
              <a:spcBef>
                <a:spcPts val="0"/>
              </a:spcBef>
              <a:defRPr i="1">
                <a:solidFill>
                  <a:srgbClr val="ADD8DA"/>
                </a:solidFill>
                <a:latin typeface="Helvetica"/>
                <a:ea typeface="Helvetica"/>
                <a:cs typeface="Helvetica"/>
                <a:sym typeface="Helvetica"/>
              </a:defRPr>
            </a:pPr>
            <a:r>
              <a:t>„Priestorové usporiadanie samo o sebe preberá hudobnú funkciu, čo v prípade wagnerovskej drámy znamená, že preberá dramatickú úlohu. Preto sa budeme musieť vzdať dekoratívnej scénickej maľby, ktorá slúži len svojmu vlastnému účelu, znižuje na nulu dramatickú hodnotu všetkých ostatných scénických úprav a monopolizuje osvetlenie pre svoj vlastný profit... zahlcuje scénu množstvom znakov, ktoré nemajú s wágnerovskou drámou nič spoločné.„</a:t>
            </a:r>
          </a:p>
          <a:p>
            <a:pPr defTabSz="449580">
              <a:spcBef>
                <a:spcPts val="0"/>
              </a:spcBef>
              <a:defRPr i="1">
                <a:solidFill>
                  <a:srgbClr val="ADD8DA"/>
                </a:solidFill>
                <a:latin typeface="Helvetica"/>
                <a:ea typeface="Helvetica"/>
                <a:cs typeface="Helvetica"/>
                <a:sym typeface="Helvetica"/>
              </a:defRPr>
            </a:pPr>
            <a:endParaRPr/>
          </a:p>
          <a:p>
            <a:pPr defTabSz="449580">
              <a:spcBef>
                <a:spcPts val="0"/>
              </a:spcBef>
              <a:defRPr>
                <a:solidFill>
                  <a:srgbClr val="ADD8DA"/>
                </a:solidFill>
                <a:latin typeface="Helvetica"/>
                <a:ea typeface="Helvetica"/>
                <a:cs typeface="Helvetica"/>
                <a:sym typeface="Helvetica"/>
              </a:defRPr>
            </a:pPr>
            <a:r>
              <a:t>5. ZO SCÉNOGRAFICKÝCH ÚVAH VYPÚŠŤA DEKORATÍVNU MAĽBU A AKÉKOĽVEK INÉ DEKORÁCIE, KTORÉ NAHRÁDZA SVETLOM - SVETELNÝM EFEKTOM.</a:t>
            </a:r>
          </a:p>
          <a:p>
            <a:pPr defTabSz="449580">
              <a:spcBef>
                <a:spcPts val="0"/>
              </a:spcBef>
              <a:defRPr>
                <a:solidFill>
                  <a:srgbClr val="ADD8DA"/>
                </a:solidFill>
                <a:latin typeface="Helvetica"/>
                <a:ea typeface="Helvetica"/>
                <a:cs typeface="Helvetica"/>
                <a:sym typeface="Helvetica"/>
              </a:defRPr>
            </a:pPr>
            <a:endParaRPr/>
          </a:p>
          <a:p>
            <a:pPr defTabSz="449580">
              <a:spcBef>
                <a:spcPts val="0"/>
              </a:spcBef>
              <a:defRPr>
                <a:solidFill>
                  <a:srgbClr val="ADD8DA"/>
                </a:solidFill>
                <a:latin typeface="Helvetica"/>
                <a:ea typeface="Helvetica"/>
                <a:cs typeface="Helvetica"/>
                <a:sym typeface="Helvetica"/>
              </a:defRPr>
            </a:pPr>
            <a:r>
              <a:t>6. PREFERUJE ARCHITEKTÚRU SCÉNY (ROZLOŽENIE OBJEKTOV NA SCÉNE) A VYZDVIHUJE ÚLOHU SVETLA V SCÉNOGRAFICKOM KONCEPTE. </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ADOLPHE APPIA"/>
          <p:cNvSpPr txBox="1">
            <a:spLocks noGrp="1"/>
          </p:cNvSpPr>
          <p:nvPr>
            <p:ph type="body" idx="13"/>
          </p:nvPr>
        </p:nvSpPr>
        <p:spPr>
          <a:prstGeom prst="rect">
            <a:avLst/>
          </a:prstGeom>
        </p:spPr>
        <p:txBody>
          <a:bodyPr/>
          <a:lstStyle/>
          <a:p>
            <a:r>
              <a:t>ADOLPHE APPIA</a:t>
            </a:r>
          </a:p>
        </p:txBody>
      </p:sp>
      <p:sp>
        <p:nvSpPr>
          <p:cNvPr id="444" name="7. ROZDELENIE OSVETLENIA NA AKTÍVNE OSVETLENIE A PASÍVNE OSVETLENIE…"/>
          <p:cNvSpPr txBox="1">
            <a:spLocks noGrp="1"/>
          </p:cNvSpPr>
          <p:nvPr>
            <p:ph type="body" idx="1"/>
          </p:nvPr>
        </p:nvSpPr>
        <p:spPr>
          <a:xfrm>
            <a:off x="406400" y="1554063"/>
            <a:ext cx="12192000" cy="7462937"/>
          </a:xfrm>
          <a:prstGeom prst="rect">
            <a:avLst/>
          </a:prstGeom>
        </p:spPr>
        <p:txBody>
          <a:bodyPr/>
          <a:lstStyle/>
          <a:p>
            <a:pPr marL="0" indent="0">
              <a:buClrTx/>
              <a:buSzTx/>
              <a:buFontTx/>
              <a:buNone/>
              <a:defRPr sz="2000">
                <a:solidFill>
                  <a:schemeClr val="accent2">
                    <a:hueOff val="58624"/>
                    <a:satOff val="8984"/>
                    <a:lumOff val="25490"/>
                  </a:schemeClr>
                </a:solidFill>
                <a:latin typeface="Helvetica"/>
                <a:ea typeface="Helvetica"/>
                <a:cs typeface="Helvetica"/>
                <a:sym typeface="Helvetica"/>
              </a:defRPr>
            </a:pPr>
            <a:r>
              <a:t>7. ROZDELENIE OSVETLENIA NA AKTÍVNE OSVETLENIE A PASÍVNE OSVETLENIE</a:t>
            </a:r>
          </a:p>
          <a:p>
            <a:pPr marL="0" indent="0">
              <a:buClrTx/>
              <a:buSzTx/>
              <a:buFontTx/>
              <a:buNone/>
              <a:defRPr sz="2000">
                <a:solidFill>
                  <a:schemeClr val="accent2">
                    <a:hueOff val="58624"/>
                    <a:satOff val="8984"/>
                    <a:lumOff val="25490"/>
                  </a:schemeClr>
                </a:solidFill>
                <a:latin typeface="Helvetica"/>
                <a:ea typeface="Helvetica"/>
                <a:cs typeface="Helvetica"/>
                <a:sym typeface="Helvetica"/>
              </a:defRPr>
            </a:pPr>
            <a:r>
              <a:t>8. NAHRÁDZA ILUZÍVNU MAĽBU TROJROZMERNÝMI ŠTRUKTÚRAMI, ktorých vzhľad je možné meniť FARBOU INTENZITOU A SMEROM SVETLA</a:t>
            </a:r>
          </a:p>
          <a:p>
            <a:pPr marL="0" indent="0">
              <a:buClrTx/>
              <a:buSzTx/>
              <a:buFontTx/>
              <a:buNone/>
              <a:defRPr sz="2000">
                <a:solidFill>
                  <a:schemeClr val="accent2">
                    <a:hueOff val="58624"/>
                    <a:satOff val="8984"/>
                    <a:lumOff val="25490"/>
                  </a:schemeClr>
                </a:solidFill>
                <a:latin typeface="Helvetica"/>
                <a:ea typeface="Helvetica"/>
                <a:cs typeface="Helvetica"/>
                <a:sym typeface="Helvetica"/>
              </a:defRPr>
            </a:pPr>
            <a:r>
              <a:t>9. SVETLO SA MENÍ V REAKCII NA HUDOBNÚ PARTITÚRU, ODRÁŽA ZMENY EMÓCIÍ, NÁLAD A ZMENU DEJA, to zn.: hudba vedie svetlo. </a:t>
            </a:r>
          </a:p>
        </p:txBody>
      </p:sp>
      <p:sp>
        <p:nvSpPr>
          <p:cNvPr id="445"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67</a:t>
            </a:fld>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aký priestor je vhodný PRE uskutočnenie Appiových predstáv?"/>
          <p:cNvSpPr txBox="1">
            <a:spLocks noGrp="1"/>
          </p:cNvSpPr>
          <p:nvPr>
            <p:ph type="title"/>
          </p:nvPr>
        </p:nvSpPr>
        <p:spPr>
          <a:xfrm>
            <a:off x="406400" y="2882900"/>
            <a:ext cx="12192000" cy="4521200"/>
          </a:xfrm>
          <a:prstGeom prst="rect">
            <a:avLst/>
          </a:prstGeom>
        </p:spPr>
        <p:txBody>
          <a:bodyPr/>
          <a:lstStyle>
            <a:lvl1pPr defTabSz="297941">
              <a:defRPr sz="8670"/>
            </a:lvl1pPr>
          </a:lstStyle>
          <a:p>
            <a:r>
              <a:t>aký priestor je vhodný PRE uskutočnenie Appiových predstáv? </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adolphe appia “die Walküre”, act III, Rok: 1892 (Appiova vízia valkýr)"/>
          <p:cNvSpPr txBox="1">
            <a:spLocks noGrp="1"/>
          </p:cNvSpPr>
          <p:nvPr>
            <p:ph type="body" idx="13"/>
          </p:nvPr>
        </p:nvSpPr>
        <p:spPr>
          <a:prstGeom prst="rect">
            <a:avLst/>
          </a:prstGeom>
        </p:spPr>
        <p:txBody>
          <a:bodyPr/>
          <a:lstStyle/>
          <a:p>
            <a:r>
              <a:t>adolphe appia “die Walküre”, act III, Rok: 1892 (Appiova vízia valkýr)</a:t>
            </a:r>
          </a:p>
        </p:txBody>
      </p:sp>
      <p:sp>
        <p:nvSpPr>
          <p:cNvPr id="450"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451" name="Telo"/>
          <p:cNvSpPr txBox="1">
            <a:spLocks noGrp="1"/>
          </p:cNvSpPr>
          <p:nvPr>
            <p:ph type="body" idx="1"/>
          </p:nvPr>
        </p:nvSpPr>
        <p:spPr>
          <a:prstGeom prst="rect">
            <a:avLst/>
          </a:prstGeom>
        </p:spPr>
        <p:txBody>
          <a:bodyPr/>
          <a:lstStyle/>
          <a:p>
            <a:endParaRPr/>
          </a:p>
        </p:txBody>
      </p:sp>
      <p:pic>
        <p:nvPicPr>
          <p:cNvPr id="452" name="IMG_5750.jpeg" descr="IMG_5750.jpeg"/>
          <p:cNvPicPr>
            <a:picLocks noChangeAspect="1"/>
          </p:cNvPicPr>
          <p:nvPr/>
        </p:nvPicPr>
        <p:blipFill>
          <a:blip r:embed="rId2"/>
          <a:stretch>
            <a:fillRect/>
          </a:stretch>
        </p:blipFill>
        <p:spPr>
          <a:xfrm>
            <a:off x="0" y="1268478"/>
            <a:ext cx="13004800" cy="8255001"/>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Wagner sa stretáva so Semprom - projekt pre divadlo v mníchove"/>
          <p:cNvSpPr txBox="1">
            <a:spLocks noGrp="1"/>
          </p:cNvSpPr>
          <p:nvPr>
            <p:ph type="body" idx="13"/>
          </p:nvPr>
        </p:nvSpPr>
        <p:spPr>
          <a:prstGeom prst="rect">
            <a:avLst/>
          </a:prstGeom>
        </p:spPr>
        <p:txBody>
          <a:bodyPr/>
          <a:lstStyle/>
          <a:p>
            <a:r>
              <a:t>Wagner sa stretáva so Semprom - projekt pre divadlo v mníchove</a:t>
            </a:r>
          </a:p>
        </p:txBody>
      </p:sp>
      <p:pic>
        <p:nvPicPr>
          <p:cNvPr id="203" name="ETH-BIB-Semper,_Gottfried_(1803-1879)-Portrait-Portr_10869.tif_(cropped).jpg" descr="ETH-BIB-Semper,_Gottfried_(1803-1879)-Portrait-Portr_10869.tif_(cropped).jpg"/>
          <p:cNvPicPr>
            <a:picLocks noGrp="1" noChangeAspect="1"/>
          </p:cNvPicPr>
          <p:nvPr>
            <p:ph type="pic" idx="14"/>
          </p:nvPr>
        </p:nvPicPr>
        <p:blipFill>
          <a:blip r:embed="rId2"/>
          <a:srcRect l="3838" r="3838"/>
          <a:stretch>
            <a:fillRect/>
          </a:stretch>
        </p:blipFill>
        <p:spPr>
          <a:prstGeom prst="rect">
            <a:avLst/>
          </a:prstGeom>
        </p:spPr>
      </p:pic>
      <p:sp>
        <p:nvSpPr>
          <p:cNvPr id="204" name="Gottfried semper (1803 - 1879)"/>
          <p:cNvSpPr txBox="1">
            <a:spLocks noGrp="1"/>
          </p:cNvSpPr>
          <p:nvPr>
            <p:ph type="title"/>
          </p:nvPr>
        </p:nvSpPr>
        <p:spPr>
          <a:xfrm>
            <a:off x="406400" y="1536700"/>
            <a:ext cx="5207619" cy="457200"/>
          </a:xfrm>
          <a:prstGeom prst="rect">
            <a:avLst/>
          </a:prstGeom>
        </p:spPr>
        <p:txBody>
          <a:bodyPr/>
          <a:lstStyle>
            <a:lvl1pPr defTabSz="262889">
              <a:spcBef>
                <a:spcPts val="1200"/>
              </a:spcBef>
              <a:defRPr sz="2700"/>
            </a:lvl1pPr>
          </a:lstStyle>
          <a:p>
            <a:r>
              <a:rPr dirty="0"/>
              <a:t>Gottfried semper (1803 - 1879)</a:t>
            </a:r>
          </a:p>
        </p:txBody>
      </p:sp>
      <p:sp>
        <p:nvSpPr>
          <p:cNvPr id="205" name="Operné divadlo, Drážďany– 1838-1841 (zničené požiarom 1869)…"/>
          <p:cNvSpPr txBox="1">
            <a:spLocks noGrp="1"/>
          </p:cNvSpPr>
          <p:nvPr>
            <p:ph type="body" sz="half" idx="1"/>
          </p:nvPr>
        </p:nvSpPr>
        <p:spPr>
          <a:xfrm>
            <a:off x="132333" y="2393653"/>
            <a:ext cx="6847334" cy="7043752"/>
          </a:xfrm>
          <a:prstGeom prst="rect">
            <a:avLst/>
          </a:prstGeom>
        </p:spPr>
        <p:txBody>
          <a:bodyPr/>
          <a:lstStyle/>
          <a:p>
            <a:pPr marL="1032851" lvl="1" indent="-453857" defTabSz="566674">
              <a:spcBef>
                <a:spcPts val="2700"/>
              </a:spcBef>
              <a:buClr>
                <a:srgbClr val="202122"/>
              </a:buClr>
              <a:buFont typeface="Helvetica"/>
              <a:buChar char="◦"/>
              <a:defRPr sz="3007">
                <a:solidFill>
                  <a:srgbClr val="FF8AD8"/>
                </a:solidFill>
              </a:defRPr>
            </a:pPr>
            <a:r>
              <a:rPr dirty="0" err="1"/>
              <a:t>Operné</a:t>
            </a:r>
            <a:r>
              <a:rPr dirty="0"/>
              <a:t> </a:t>
            </a:r>
            <a:r>
              <a:rPr dirty="0" err="1"/>
              <a:t>divadlo</a:t>
            </a:r>
            <a:r>
              <a:rPr dirty="0"/>
              <a:t>, </a:t>
            </a:r>
            <a:r>
              <a:rPr dirty="0" err="1"/>
              <a:t>Drážďany</a:t>
            </a:r>
            <a:r>
              <a:rPr dirty="0"/>
              <a:t>– 1838-1841 (</a:t>
            </a:r>
            <a:r>
              <a:rPr dirty="0" err="1"/>
              <a:t>zničené</a:t>
            </a:r>
            <a:r>
              <a:rPr dirty="0"/>
              <a:t> </a:t>
            </a:r>
            <a:r>
              <a:rPr dirty="0" err="1"/>
              <a:t>požiarom</a:t>
            </a:r>
            <a:r>
              <a:rPr dirty="0"/>
              <a:t> 1869)</a:t>
            </a:r>
          </a:p>
          <a:p>
            <a:pPr marL="1032851" lvl="1" indent="-453857" defTabSz="566674">
              <a:spcBef>
                <a:spcPts val="2700"/>
              </a:spcBef>
              <a:buClr>
                <a:srgbClr val="202122"/>
              </a:buClr>
              <a:buFont typeface="Helvetica"/>
              <a:buChar char="◦"/>
              <a:defRPr sz="3007">
                <a:solidFill>
                  <a:srgbClr val="FF8AD8"/>
                </a:solidFill>
              </a:defRPr>
            </a:pPr>
            <a:r>
              <a:rPr dirty="0" err="1"/>
              <a:t>Semperová</a:t>
            </a:r>
            <a:r>
              <a:rPr dirty="0"/>
              <a:t> opera v </a:t>
            </a:r>
            <a:r>
              <a:rPr dirty="0" err="1"/>
              <a:t>Drážďanoch</a:t>
            </a:r>
            <a:r>
              <a:rPr dirty="0"/>
              <a:t> (</a:t>
            </a:r>
            <a:r>
              <a:rPr dirty="0" err="1"/>
              <a:t>novostavba</a:t>
            </a:r>
            <a:r>
              <a:rPr dirty="0"/>
              <a:t>) 1871-1878</a:t>
            </a:r>
          </a:p>
          <a:p>
            <a:pPr marL="1032851" lvl="1" indent="-453857" defTabSz="566674">
              <a:spcBef>
                <a:spcPts val="2700"/>
              </a:spcBef>
              <a:buClr>
                <a:srgbClr val="202122"/>
              </a:buClr>
              <a:buFont typeface="Helvetica"/>
              <a:buChar char="◦"/>
              <a:defRPr sz="3007">
                <a:solidFill>
                  <a:srgbClr val="FF8AD8"/>
                </a:solidFill>
              </a:defRPr>
            </a:pPr>
            <a:r>
              <a:rPr dirty="0">
                <a:hlinkClick r:id="rId3"/>
              </a:rPr>
              <a:t>Burgtheater</a:t>
            </a:r>
            <a:r>
              <a:rPr dirty="0"/>
              <a:t> </a:t>
            </a:r>
            <a:r>
              <a:rPr dirty="0" err="1"/>
              <a:t>vo</a:t>
            </a:r>
            <a:r>
              <a:rPr dirty="0"/>
              <a:t> </a:t>
            </a:r>
            <a:r>
              <a:rPr dirty="0" err="1"/>
              <a:t>Viedni</a:t>
            </a:r>
            <a:r>
              <a:rPr dirty="0"/>
              <a:t> – 1873 - 1888</a:t>
            </a:r>
          </a:p>
          <a:p>
            <a:pPr marL="1032851" lvl="1" indent="-453857" defTabSz="566674">
              <a:spcBef>
                <a:spcPts val="2700"/>
              </a:spcBef>
              <a:buClr>
                <a:srgbClr val="202122"/>
              </a:buClr>
              <a:buFont typeface="Helvetica"/>
              <a:buChar char="◦"/>
              <a:defRPr sz="3007">
                <a:solidFill>
                  <a:srgbClr val="FF8AD8"/>
                </a:solidFill>
              </a:defRPr>
            </a:pPr>
            <a:r>
              <a:rPr dirty="0" err="1"/>
              <a:t>Festspielhaus</a:t>
            </a:r>
            <a:r>
              <a:rPr dirty="0"/>
              <a:t> v </a:t>
            </a:r>
            <a:r>
              <a:rPr dirty="0" err="1"/>
              <a:t>Bayreuthe</a:t>
            </a:r>
            <a:r>
              <a:rPr dirty="0"/>
              <a:t> - (</a:t>
            </a:r>
            <a:r>
              <a:rPr dirty="0" err="1"/>
              <a:t>projekt</a:t>
            </a:r>
            <a:r>
              <a:rPr dirty="0"/>
              <a:t> r. 1867) </a:t>
            </a:r>
          </a:p>
        </p:txBody>
      </p:sp>
      <p:sp>
        <p:nvSpPr>
          <p:cNvPr id="206" name="Číslo snímky"/>
          <p:cNvSpPr txBox="1">
            <a:spLocks noGrp="1"/>
          </p:cNvSpPr>
          <p:nvPr>
            <p:ph type="sldNum" sz="quarter" idx="4294967295"/>
          </p:nvPr>
        </p:nvSpPr>
        <p:spPr>
          <a:xfrm>
            <a:off x="12332920" y="431800"/>
            <a:ext cx="260599" cy="4572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G_5751.jpeg" descr="IMG_5751.jpeg"/>
          <p:cNvPicPr>
            <a:picLocks noChangeAspect="1"/>
          </p:cNvPicPr>
          <p:nvPr/>
        </p:nvPicPr>
        <p:blipFill>
          <a:blip r:embed="rId2"/>
          <a:srcRect t="15913" b="8568"/>
          <a:stretch>
            <a:fillRect/>
          </a:stretch>
        </p:blipFill>
        <p:spPr>
          <a:xfrm>
            <a:off x="323453" y="1636659"/>
            <a:ext cx="12357890" cy="7616673"/>
          </a:xfrm>
          <a:prstGeom prst="rect">
            <a:avLst/>
          </a:prstGeom>
          <a:ln w="12700">
            <a:miter lim="400000"/>
          </a:ln>
        </p:spPr>
      </p:pic>
      <p:sp>
        <p:nvSpPr>
          <p:cNvPr id="455" name="adolphe appia “die Walküre”, act III, Rok: 1892"/>
          <p:cNvSpPr txBox="1"/>
          <p:nvPr/>
        </p:nvSpPr>
        <p:spPr>
          <a:xfrm>
            <a:off x="373568" y="444499"/>
            <a:ext cx="7609464"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80000"/>
              </a:lnSpc>
              <a:spcBef>
                <a:spcPts val="0"/>
              </a:spcBef>
              <a:defRPr sz="2400" cap="all" spc="120">
                <a:latin typeface="DIN Alternate"/>
                <a:ea typeface="DIN Alternate"/>
                <a:cs typeface="DIN Alternate"/>
                <a:sym typeface="DIN Alternate"/>
              </a:defRPr>
            </a:lvl1pPr>
          </a:lstStyle>
          <a:p>
            <a:r>
              <a:t>adolphe appia “die Walküre”, act III, Rok: 1892 </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alfred roller “tristan und isolde”, act I., II., rok: 1903"/>
          <p:cNvSpPr txBox="1">
            <a:spLocks noGrp="1"/>
          </p:cNvSpPr>
          <p:nvPr>
            <p:ph type="body" idx="13"/>
          </p:nvPr>
        </p:nvSpPr>
        <p:spPr>
          <a:prstGeom prst="rect">
            <a:avLst/>
          </a:prstGeom>
        </p:spPr>
        <p:txBody>
          <a:bodyPr/>
          <a:lstStyle/>
          <a:p>
            <a:r>
              <a:t>alfred roller “tristan und isolde”, act I., II., rok: 1903 </a:t>
            </a:r>
          </a:p>
        </p:txBody>
      </p:sp>
      <p:sp>
        <p:nvSpPr>
          <p:cNvPr id="458"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459" name="Telo"/>
          <p:cNvSpPr txBox="1">
            <a:spLocks noGrp="1"/>
          </p:cNvSpPr>
          <p:nvPr>
            <p:ph type="body" idx="1"/>
          </p:nvPr>
        </p:nvSpPr>
        <p:spPr>
          <a:prstGeom prst="rect">
            <a:avLst/>
          </a:prstGeom>
        </p:spPr>
        <p:txBody>
          <a:bodyPr/>
          <a:lstStyle/>
          <a:p>
            <a:endParaRPr/>
          </a:p>
        </p:txBody>
      </p:sp>
      <p:pic>
        <p:nvPicPr>
          <p:cNvPr id="460" name="IMG_5752.jpeg" descr="IMG_5752.jpeg"/>
          <p:cNvPicPr>
            <a:picLocks noChangeAspect="1"/>
          </p:cNvPicPr>
          <p:nvPr/>
        </p:nvPicPr>
        <p:blipFill>
          <a:blip r:embed="rId2"/>
          <a:stretch>
            <a:fillRect/>
          </a:stretch>
        </p:blipFill>
        <p:spPr>
          <a:xfrm>
            <a:off x="0" y="971550"/>
            <a:ext cx="13004800" cy="8877300"/>
          </a:xfrm>
          <a:prstGeom prst="rect">
            <a:avLst/>
          </a:prstGeom>
          <a:ln w="12700">
            <a:miter lim="400000"/>
          </a:ln>
        </p:spPr>
      </p:pic>
      <p:sp>
        <p:nvSpPr>
          <p:cNvPr id="461"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71</a:t>
            </a:fld>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alfred roller, Don giovanni, act: II., rok: 1905."/>
          <p:cNvSpPr txBox="1">
            <a:spLocks noGrp="1"/>
          </p:cNvSpPr>
          <p:nvPr>
            <p:ph type="body" idx="13"/>
          </p:nvPr>
        </p:nvSpPr>
        <p:spPr>
          <a:prstGeom prst="rect">
            <a:avLst/>
          </a:prstGeom>
        </p:spPr>
        <p:txBody>
          <a:bodyPr/>
          <a:lstStyle/>
          <a:p>
            <a:r>
              <a:t>alfred roller, Don giovanni, act: II., rok: 1905. </a:t>
            </a:r>
          </a:p>
        </p:txBody>
      </p:sp>
      <p:sp>
        <p:nvSpPr>
          <p:cNvPr id="464"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465" name="Telo"/>
          <p:cNvSpPr txBox="1">
            <a:spLocks noGrp="1"/>
          </p:cNvSpPr>
          <p:nvPr>
            <p:ph type="body" idx="1"/>
          </p:nvPr>
        </p:nvSpPr>
        <p:spPr>
          <a:prstGeom prst="rect">
            <a:avLst/>
          </a:prstGeom>
        </p:spPr>
        <p:txBody>
          <a:bodyPr/>
          <a:lstStyle/>
          <a:p>
            <a:endParaRPr/>
          </a:p>
        </p:txBody>
      </p:sp>
      <p:pic>
        <p:nvPicPr>
          <p:cNvPr id="466" name="IMG_5753.jpeg" descr="IMG_5753.jpeg"/>
          <p:cNvPicPr>
            <a:picLocks noChangeAspect="1"/>
          </p:cNvPicPr>
          <p:nvPr/>
        </p:nvPicPr>
        <p:blipFill>
          <a:blip r:embed="rId2"/>
          <a:stretch>
            <a:fillRect/>
          </a:stretch>
        </p:blipFill>
        <p:spPr>
          <a:xfrm>
            <a:off x="0" y="1072183"/>
            <a:ext cx="13004800" cy="7797801"/>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cénografia Kurta Kempina (Landestheater Darmstadt) k hre Oscara Wildea Salome bola hlavným dôvodom senzačného úspechu hry v roku 1907. Novinkou inscenácie bol odklon od konvenčného scénického divadla: Kurt Kempin vytvoril štylizovanú scénu so sochárskymi nadstavbami. Tento vývoj bol ovplyvnený zahraničím, ako aj členmi kolónie umelcov v Darmstadte a dodnes je súčasťou modernej inscenačnej praxe."/>
          <p:cNvSpPr txBox="1">
            <a:spLocks noGrp="1"/>
          </p:cNvSpPr>
          <p:nvPr>
            <p:ph type="body" sz="quarter" idx="1"/>
          </p:nvPr>
        </p:nvSpPr>
        <p:spPr>
          <a:xfrm>
            <a:off x="292433" y="8066664"/>
            <a:ext cx="12192001" cy="1772943"/>
          </a:xfrm>
          <a:prstGeom prst="rect">
            <a:avLst/>
          </a:prstGeom>
        </p:spPr>
        <p:txBody>
          <a:bodyPr/>
          <a:lstStyle/>
          <a:p>
            <a:pPr marL="253364" indent="-253364" defTabSz="332993">
              <a:spcBef>
                <a:spcPts val="1500"/>
              </a:spcBef>
              <a:defRPr sz="1937">
                <a:solidFill>
                  <a:srgbClr val="EBEBEB"/>
                </a:solidFill>
              </a:defRPr>
            </a:pPr>
            <a:r>
              <a:t>Scénografia Kurta Kempina (Landestheater Darmstadt) k hre Oscara Wildea </a:t>
            </a:r>
            <a:r>
              <a:rPr i="1">
                <a:latin typeface="Avenir Next"/>
                <a:ea typeface="Avenir Next"/>
                <a:cs typeface="Avenir Next"/>
                <a:sym typeface="Avenir Next"/>
              </a:rPr>
              <a:t>Salome</a:t>
            </a:r>
            <a:r>
              <a:t> bola hlavným dôvodom senzačného úspechu hry v roku </a:t>
            </a:r>
            <a:r>
              <a:rPr>
                <a:solidFill>
                  <a:srgbClr val="EB4FE0"/>
                </a:solidFill>
              </a:rPr>
              <a:t>1907</a:t>
            </a:r>
            <a:r>
              <a:t>. Novinkou inscenácie bol odklon od konvenčného scénického divadla: Kurt Kempin vytvoril štylizovanú scénu so sochárskymi nadstavbami. Tento vývoj bol ovplyvnený zahraničím, ako aj členmi kolónie umelcov v Darmstadte a dodnes je súčasťou modernej inscenačnej praxe.</a:t>
            </a:r>
          </a:p>
        </p:txBody>
      </p:sp>
      <p:pic>
        <p:nvPicPr>
          <p:cNvPr id="469" name="scénografia Darmstadt .jpeg" descr="scénografia Darmstadt .jpeg"/>
          <p:cNvPicPr>
            <a:picLocks noChangeAspect="1"/>
          </p:cNvPicPr>
          <p:nvPr/>
        </p:nvPicPr>
        <p:blipFill>
          <a:blip r:embed="rId2"/>
          <a:stretch>
            <a:fillRect/>
          </a:stretch>
        </p:blipFill>
        <p:spPr>
          <a:xfrm>
            <a:off x="-1" y="-830413"/>
            <a:ext cx="13004801" cy="8788401"/>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appia v umeleckej kríze"/>
          <p:cNvSpPr txBox="1">
            <a:spLocks noGrp="1"/>
          </p:cNvSpPr>
          <p:nvPr>
            <p:ph type="body" idx="13"/>
          </p:nvPr>
        </p:nvSpPr>
        <p:spPr>
          <a:prstGeom prst="rect">
            <a:avLst/>
          </a:prstGeom>
        </p:spPr>
        <p:txBody>
          <a:bodyPr/>
          <a:lstStyle/>
          <a:p>
            <a:r>
              <a:t>appia v umeleckej kríze</a:t>
            </a:r>
          </a:p>
        </p:txBody>
      </p:sp>
      <p:sp>
        <p:nvSpPr>
          <p:cNvPr id="472" name="“..... som čoraz viac izolovaný, čoraz viac odcudzený od divadla a od umelcov vo všetkých oblastiach.”      (APPIA:1905)…"/>
          <p:cNvSpPr txBox="1">
            <a:spLocks noGrp="1"/>
          </p:cNvSpPr>
          <p:nvPr>
            <p:ph type="body" idx="1"/>
          </p:nvPr>
        </p:nvSpPr>
        <p:spPr>
          <a:xfrm>
            <a:off x="406400" y="1562100"/>
            <a:ext cx="12192000" cy="5520073"/>
          </a:xfrm>
          <a:prstGeom prst="rect">
            <a:avLst/>
          </a:prstGeom>
        </p:spPr>
        <p:txBody>
          <a:bodyPr/>
          <a:lstStyle/>
          <a:p>
            <a:pPr marL="0" lvl="3" indent="0" algn="just">
              <a:buClrTx/>
              <a:buSzTx/>
              <a:buFontTx/>
              <a:buNone/>
              <a:defRPr sz="2000">
                <a:solidFill>
                  <a:schemeClr val="accent1">
                    <a:hueOff val="-84091"/>
                    <a:satOff val="15316"/>
                    <a:lumOff val="24313"/>
                  </a:schemeClr>
                </a:solidFill>
              </a:defRPr>
            </a:pPr>
            <a:r>
              <a:t>“..... som čoraz viac izolovaný, čoraz viac odcudzený od divadla a od umelcov vo všetkých oblastiach.”     </a:t>
            </a:r>
            <a:r>
              <a:rPr i="1">
                <a:latin typeface="Avenir Next"/>
                <a:ea typeface="Avenir Next"/>
                <a:cs typeface="Avenir Next"/>
                <a:sym typeface="Avenir Next"/>
              </a:rPr>
              <a:t> (APPIA:1905)</a:t>
            </a:r>
          </a:p>
          <a:p>
            <a:pPr marL="0" lvl="3" indent="0" algn="just">
              <a:buClrTx/>
              <a:buSzTx/>
              <a:buFontTx/>
              <a:buNone/>
              <a:defRPr sz="2000">
                <a:solidFill>
                  <a:schemeClr val="accent1">
                    <a:hueOff val="-84091"/>
                    <a:satOff val="15316"/>
                    <a:lumOff val="24313"/>
                  </a:schemeClr>
                </a:solidFill>
              </a:defRPr>
            </a:pPr>
            <a:r>
              <a:t>1906 - APPIA navštevuje ženevské predstavenie </a:t>
            </a:r>
            <a:r>
              <a:rPr>
                <a:solidFill>
                  <a:schemeClr val="accent6">
                    <a:hueOff val="146492"/>
                    <a:satOff val="27796"/>
                    <a:lumOff val="22179"/>
                  </a:schemeClr>
                </a:solidFill>
              </a:rPr>
              <a:t>Émila Jacques - Dalcroza</a:t>
            </a:r>
            <a:r>
              <a:t>, a zoznamuje sa s princípmi </a:t>
            </a:r>
            <a:r>
              <a:rPr>
                <a:solidFill>
                  <a:schemeClr val="accent6">
                    <a:hueOff val="-1036173"/>
                    <a:satOff val="-3113"/>
                    <a:lumOff val="-7679"/>
                  </a:schemeClr>
                </a:solidFill>
              </a:rPr>
              <a:t>EURYTMIKY</a:t>
            </a:r>
            <a:r>
              <a:t> a píše: </a:t>
            </a:r>
          </a:p>
          <a:p>
            <a:pPr marL="0" lvl="6" indent="0" algn="just">
              <a:buClrTx/>
              <a:buSzTx/>
              <a:buFontTx/>
              <a:buNone/>
              <a:defRPr sz="2000">
                <a:solidFill>
                  <a:schemeClr val="accent1">
                    <a:hueOff val="-84091"/>
                    <a:satOff val="15316"/>
                    <a:lumOff val="24313"/>
                  </a:schemeClr>
                </a:solidFill>
              </a:defRPr>
            </a:pPr>
            <a:r>
              <a:t>         </a:t>
            </a:r>
            <a:r>
              <a:rPr i="1">
                <a:latin typeface="Avenir Next"/>
                <a:ea typeface="Avenir Next"/>
                <a:cs typeface="Avenir Next"/>
                <a:sym typeface="Avenir Next"/>
              </a:rPr>
              <a:t>…“moje dojmy boli prekvapujúce. Spočiatku som sa pristihol v akomsi tranze. Ako dlho som na to čakal! Čoskoro som pocítil prebudenie novej, vo mne úplne neznámej sily! </a:t>
            </a:r>
            <a:r>
              <a:rPr b="1" i="1">
                <a:solidFill>
                  <a:schemeClr val="accent6"/>
                </a:solidFill>
                <a:latin typeface="Avenir Next"/>
                <a:ea typeface="Avenir Next"/>
                <a:cs typeface="Avenir Next"/>
                <a:sym typeface="Avenir Next"/>
              </a:rPr>
              <a:t>Už som nesedel v hľadisku, bol som na javisku s účinkujúcimi...</a:t>
            </a:r>
            <a:r>
              <a:rPr i="1">
                <a:solidFill>
                  <a:schemeClr val="accent6"/>
                </a:solidFill>
                <a:latin typeface="Avenir Next"/>
                <a:ea typeface="Avenir Next"/>
                <a:cs typeface="Avenir Next"/>
                <a:sym typeface="Avenir Next"/>
              </a:rPr>
              <a:t> </a:t>
            </a:r>
            <a:r>
              <a:rPr i="1">
                <a:latin typeface="Avenir Next"/>
                <a:ea typeface="Avenir Next"/>
                <a:cs typeface="Avenir Next"/>
                <a:sym typeface="Avenir Next"/>
              </a:rPr>
              <a:t>Od toho dňa som jasne videl, akým smerom sa bude uberať môj vývoj. Objavenie základných princípov mizanscény mohlo byť len východiskom: rytmická gymnastika určovala môj ďalší postup.” </a:t>
            </a:r>
          </a:p>
          <a:p>
            <a:pPr marL="0" lvl="6" indent="0" algn="just">
              <a:buClrTx/>
              <a:buSzTx/>
              <a:buFontTx/>
              <a:buNone/>
              <a:defRPr sz="2000">
                <a:solidFill>
                  <a:schemeClr val="accent1">
                    <a:hueOff val="-84091"/>
                    <a:satOff val="15316"/>
                    <a:lumOff val="24313"/>
                  </a:schemeClr>
                </a:solidFill>
              </a:defRPr>
            </a:pPr>
            <a:r>
              <a:t>Appia píše Dalcrozovi a spoločné pracujú na koncepte Festivalového divadla v Hellerau. </a:t>
            </a:r>
            <a:endParaRPr i="1">
              <a:latin typeface="Avenir Next"/>
              <a:ea typeface="Avenir Next"/>
              <a:cs typeface="Avenir Next"/>
              <a:sym typeface="Avenir Next"/>
            </a:endParaRPr>
          </a:p>
          <a:p>
            <a:pPr marL="0" lvl="3" indent="0" algn="just">
              <a:buClrTx/>
              <a:buSzTx/>
              <a:buFontTx/>
              <a:buNone/>
              <a:defRPr sz="2000">
                <a:solidFill>
                  <a:schemeClr val="accent1">
                    <a:hueOff val="-84091"/>
                    <a:satOff val="15316"/>
                    <a:lumOff val="24313"/>
                  </a:schemeClr>
                </a:solidFill>
              </a:defRPr>
            </a:pPr>
            <a:r>
              <a:rPr i="1">
                <a:latin typeface="Avenir Next"/>
                <a:ea typeface="Avenir Next"/>
                <a:cs typeface="Avenir Next"/>
                <a:sym typeface="Avenir Next"/>
              </a:rPr>
              <a:t>VIDEO HELLERAU: https://divadlo.phil.muni.cz/pro-verejnost/noc-vedcu</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appia v hellerau"/>
          <p:cNvSpPr txBox="1">
            <a:spLocks noGrp="1"/>
          </p:cNvSpPr>
          <p:nvPr>
            <p:ph type="body" idx="13"/>
          </p:nvPr>
        </p:nvSpPr>
        <p:spPr>
          <a:prstGeom prst="rect">
            <a:avLst/>
          </a:prstGeom>
        </p:spPr>
        <p:txBody>
          <a:bodyPr/>
          <a:lstStyle/>
          <a:p>
            <a:r>
              <a:t>appia v hellerau</a:t>
            </a:r>
          </a:p>
        </p:txBody>
      </p:sp>
      <p:sp>
        <p:nvSpPr>
          <p:cNvPr id="475" name="Appiu fascinuje spôsob akým je prenášaná hudba cez telo tanečníka/tanečnice do priestoru,…"/>
          <p:cNvSpPr txBox="1">
            <a:spLocks noGrp="1"/>
          </p:cNvSpPr>
          <p:nvPr>
            <p:ph type="body" sz="half" idx="1"/>
          </p:nvPr>
        </p:nvSpPr>
        <p:spPr>
          <a:xfrm>
            <a:off x="406400" y="1333759"/>
            <a:ext cx="12192000" cy="3955909"/>
          </a:xfrm>
          <a:prstGeom prst="rect">
            <a:avLst/>
          </a:prstGeom>
        </p:spPr>
        <p:txBody>
          <a:bodyPr/>
          <a:lstStyle/>
          <a:p>
            <a:pPr marL="0" indent="0" algn="just" defTabSz="525779">
              <a:spcBef>
                <a:spcPts val="2500"/>
              </a:spcBef>
              <a:buClrTx/>
              <a:buSzTx/>
              <a:buFontTx/>
              <a:buNone/>
              <a:defRPr sz="2250">
                <a:solidFill>
                  <a:schemeClr val="accent1">
                    <a:hueOff val="-84091"/>
                    <a:satOff val="15316"/>
                    <a:lumOff val="24313"/>
                  </a:schemeClr>
                </a:solidFill>
              </a:defRPr>
            </a:pPr>
            <a:r>
              <a:t>Appiu fascinuje spôsob akým je prenášaná hudba cez telo tanečníka/tanečnice do priestoru, </a:t>
            </a:r>
          </a:p>
          <a:p>
            <a:pPr marL="0" indent="0" algn="just" defTabSz="525779">
              <a:spcBef>
                <a:spcPts val="2500"/>
              </a:spcBef>
              <a:buClrTx/>
              <a:buSzTx/>
              <a:buFontTx/>
              <a:buNone/>
              <a:defRPr sz="2250">
                <a:solidFill>
                  <a:schemeClr val="accent1">
                    <a:hueOff val="-84091"/>
                    <a:satOff val="15316"/>
                    <a:lumOff val="24313"/>
                  </a:schemeClr>
                </a:solidFill>
              </a:defRPr>
            </a:pPr>
            <a:r>
              <a:t>Pracuje na tzv. </a:t>
            </a:r>
            <a:r>
              <a:rPr i="1">
                <a:latin typeface="Avenir Next"/>
                <a:ea typeface="Avenir Next"/>
                <a:cs typeface="Avenir Next"/>
                <a:sym typeface="Avenir Next"/>
              </a:rPr>
              <a:t>Rhythmischen Räume - scénografické návrhy (kresby) pre cvičenie rytmickej gymnastiky. </a:t>
            </a:r>
          </a:p>
          <a:p>
            <a:pPr marL="0" indent="0" algn="just" defTabSz="525779">
              <a:spcBef>
                <a:spcPts val="2500"/>
              </a:spcBef>
              <a:buClrTx/>
              <a:buSzTx/>
              <a:buFontTx/>
              <a:buNone/>
              <a:defRPr sz="2250">
                <a:solidFill>
                  <a:schemeClr val="accent1">
                    <a:hueOff val="-84091"/>
                    <a:satOff val="15316"/>
                    <a:lumOff val="24313"/>
                  </a:schemeClr>
                </a:solidFill>
              </a:defRPr>
            </a:pPr>
            <a:r>
              <a:rPr i="1">
                <a:latin typeface="Avenir Next"/>
                <a:ea typeface="Avenir Next"/>
                <a:cs typeface="Avenir Next"/>
                <a:sym typeface="Avenir Next"/>
              </a:rPr>
              <a:t>“Aj keď jeho kresby citujú antiku, oslavujú predovšetkým anonymitu, neurčujú miesto ani čas. Sú skôr znakom absolútna, ne-miesta, v ktorom by sa nekonečné absolútno mohlo objaviť!” </a:t>
            </a:r>
          </a:p>
          <a:p>
            <a:pPr marL="0" lvl="3" indent="0" algn="just" defTabSz="525779">
              <a:spcBef>
                <a:spcPts val="2500"/>
              </a:spcBef>
              <a:buClrTx/>
              <a:buSzTx/>
              <a:buFontTx/>
              <a:buNone/>
              <a:defRPr sz="2250">
                <a:solidFill>
                  <a:schemeClr val="accent1">
                    <a:hueOff val="-84091"/>
                    <a:satOff val="15316"/>
                    <a:lumOff val="24313"/>
                  </a:schemeClr>
                </a:solidFill>
              </a:defRPr>
            </a:pPr>
            <a:r>
              <a:rPr i="1">
                <a:latin typeface="Avenir Next"/>
                <a:ea typeface="Avenir Next"/>
                <a:cs typeface="Avenir Next"/>
                <a:sym typeface="Avenir Next"/>
              </a:rPr>
              <a:t>                                                                                                                 (SOLARI Hector 2017: 71) </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 name="IMG_5759.jpeg" descr="IMG_5759.jpeg"/>
          <p:cNvPicPr>
            <a:picLocks noChangeAspect="1"/>
          </p:cNvPicPr>
          <p:nvPr/>
        </p:nvPicPr>
        <p:blipFill>
          <a:blip r:embed="rId2"/>
          <a:stretch>
            <a:fillRect/>
          </a:stretch>
        </p:blipFill>
        <p:spPr>
          <a:xfrm>
            <a:off x="2642230" y="-1"/>
            <a:ext cx="7289801" cy="9753601"/>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Text"/>
          <p:cNvSpPr txBox="1">
            <a:spLocks noGrp="1"/>
          </p:cNvSpPr>
          <p:nvPr>
            <p:ph type="body" idx="13"/>
          </p:nvPr>
        </p:nvSpPr>
        <p:spPr>
          <a:prstGeom prst="rect">
            <a:avLst/>
          </a:prstGeom>
        </p:spPr>
        <p:txBody>
          <a:bodyPr/>
          <a:lstStyle/>
          <a:p>
            <a:r>
              <a:t>Text</a:t>
            </a:r>
          </a:p>
        </p:txBody>
      </p:sp>
      <p:sp>
        <p:nvSpPr>
          <p:cNvPr id="480"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481" name="Telo"/>
          <p:cNvSpPr txBox="1">
            <a:spLocks noGrp="1"/>
          </p:cNvSpPr>
          <p:nvPr>
            <p:ph type="body" idx="1"/>
          </p:nvPr>
        </p:nvSpPr>
        <p:spPr>
          <a:prstGeom prst="rect">
            <a:avLst/>
          </a:prstGeom>
        </p:spPr>
        <p:txBody>
          <a:bodyPr/>
          <a:lstStyle/>
          <a:p>
            <a:endParaRPr/>
          </a:p>
        </p:txBody>
      </p:sp>
      <p:pic>
        <p:nvPicPr>
          <p:cNvPr id="482" name="IMG_5761.jpeg" descr="IMG_5761.jpeg"/>
          <p:cNvPicPr>
            <a:picLocks noChangeAspect="1"/>
          </p:cNvPicPr>
          <p:nvPr/>
        </p:nvPicPr>
        <p:blipFill>
          <a:blip r:embed="rId2"/>
          <a:stretch>
            <a:fillRect/>
          </a:stretch>
        </p:blipFill>
        <p:spPr>
          <a:xfrm>
            <a:off x="0" y="0"/>
            <a:ext cx="13004800" cy="9753600"/>
          </a:xfrm>
          <a:prstGeom prst="rect">
            <a:avLst/>
          </a:prstGeom>
          <a:ln w="12700">
            <a:miter lim="400000"/>
          </a:ln>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Text"/>
          <p:cNvSpPr txBox="1">
            <a:spLocks noGrp="1"/>
          </p:cNvSpPr>
          <p:nvPr>
            <p:ph type="body" idx="13"/>
          </p:nvPr>
        </p:nvSpPr>
        <p:spPr>
          <a:prstGeom prst="rect">
            <a:avLst/>
          </a:prstGeom>
        </p:spPr>
        <p:txBody>
          <a:bodyPr/>
          <a:lstStyle/>
          <a:p>
            <a:r>
              <a:t>Text</a:t>
            </a:r>
          </a:p>
        </p:txBody>
      </p:sp>
      <p:sp>
        <p:nvSpPr>
          <p:cNvPr id="485"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486" name="Telo"/>
          <p:cNvSpPr txBox="1">
            <a:spLocks noGrp="1"/>
          </p:cNvSpPr>
          <p:nvPr>
            <p:ph type="body" idx="1"/>
          </p:nvPr>
        </p:nvSpPr>
        <p:spPr>
          <a:prstGeom prst="rect">
            <a:avLst/>
          </a:prstGeom>
        </p:spPr>
        <p:txBody>
          <a:bodyPr/>
          <a:lstStyle/>
          <a:p>
            <a:endParaRPr/>
          </a:p>
        </p:txBody>
      </p:sp>
      <p:pic>
        <p:nvPicPr>
          <p:cNvPr id="487" name="IMG_5762.jpeg" descr="IMG_5762.jpeg"/>
          <p:cNvPicPr>
            <a:picLocks noChangeAspect="1"/>
          </p:cNvPicPr>
          <p:nvPr/>
        </p:nvPicPr>
        <p:blipFill>
          <a:blip r:embed="rId2"/>
          <a:stretch>
            <a:fillRect/>
          </a:stretch>
        </p:blipFill>
        <p:spPr>
          <a:xfrm>
            <a:off x="0" y="69850"/>
            <a:ext cx="13004800" cy="9613900"/>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Text"/>
          <p:cNvSpPr txBox="1">
            <a:spLocks noGrp="1"/>
          </p:cNvSpPr>
          <p:nvPr>
            <p:ph type="body" idx="13"/>
          </p:nvPr>
        </p:nvSpPr>
        <p:spPr>
          <a:prstGeom prst="rect">
            <a:avLst/>
          </a:prstGeom>
        </p:spPr>
        <p:txBody>
          <a:bodyPr/>
          <a:lstStyle/>
          <a:p>
            <a:r>
              <a:t>Text</a:t>
            </a:r>
          </a:p>
        </p:txBody>
      </p:sp>
      <p:sp>
        <p:nvSpPr>
          <p:cNvPr id="490"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491" name="Telo"/>
          <p:cNvSpPr txBox="1">
            <a:spLocks noGrp="1"/>
          </p:cNvSpPr>
          <p:nvPr>
            <p:ph type="body" idx="1"/>
          </p:nvPr>
        </p:nvSpPr>
        <p:spPr>
          <a:prstGeom prst="rect">
            <a:avLst/>
          </a:prstGeom>
        </p:spPr>
        <p:txBody>
          <a:bodyPr/>
          <a:lstStyle/>
          <a:p>
            <a:endParaRPr/>
          </a:p>
        </p:txBody>
      </p:sp>
      <p:pic>
        <p:nvPicPr>
          <p:cNvPr id="492" name="IMG_5763.jpeg" descr="IMG_5763.jpeg"/>
          <p:cNvPicPr>
            <a:picLocks noChangeAspect="1"/>
          </p:cNvPicPr>
          <p:nvPr/>
        </p:nvPicPr>
        <p:blipFill>
          <a:blip r:embed="rId2"/>
          <a:stretch>
            <a:fillRect/>
          </a:stretch>
        </p:blipFill>
        <p:spPr>
          <a:xfrm>
            <a:off x="0" y="0"/>
            <a:ext cx="13004800" cy="97536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OPERA V DRÁŽĎANOCH, GOTTFRIED SEMPER, OTVORENÉ V R. 1878"/>
          <p:cNvSpPr txBox="1">
            <a:spLocks noGrp="1"/>
          </p:cNvSpPr>
          <p:nvPr>
            <p:ph type="title" idx="4294967295"/>
          </p:nvPr>
        </p:nvSpPr>
        <p:spPr>
          <a:xfrm>
            <a:off x="130784" y="207095"/>
            <a:ext cx="12192001" cy="723901"/>
          </a:xfrm>
          <a:prstGeom prst="rect">
            <a:avLst/>
          </a:prstGeom>
        </p:spPr>
        <p:txBody>
          <a:bodyPr/>
          <a:lstStyle>
            <a:lvl1pPr>
              <a:defRPr sz="3200"/>
            </a:lvl1pPr>
          </a:lstStyle>
          <a:p>
            <a:r>
              <a:t>OPERA V DRÁŽĎANOCH, GOTTFRIED SEMPER, OTVORENÉ V R. 1878</a:t>
            </a:r>
          </a:p>
        </p:txBody>
      </p:sp>
      <p:pic>
        <p:nvPicPr>
          <p:cNvPr id="209" name="Dresden_-_Semperoper_-_2013.jpeg" descr="Dresden_-_Semperoper_-_2013.jpeg"/>
          <p:cNvPicPr>
            <a:picLocks noChangeAspect="1"/>
          </p:cNvPicPr>
          <p:nvPr/>
        </p:nvPicPr>
        <p:blipFill>
          <a:blip r:embed="rId2"/>
          <a:stretch>
            <a:fillRect/>
          </a:stretch>
        </p:blipFill>
        <p:spPr>
          <a:xfrm>
            <a:off x="-1" y="1095631"/>
            <a:ext cx="13004801" cy="8674101"/>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495" name="Telo"/>
          <p:cNvSpPr txBox="1">
            <a:spLocks noGrp="1"/>
          </p:cNvSpPr>
          <p:nvPr>
            <p:ph type="body" idx="1"/>
          </p:nvPr>
        </p:nvSpPr>
        <p:spPr>
          <a:prstGeom prst="rect">
            <a:avLst/>
          </a:prstGeom>
        </p:spPr>
        <p:txBody>
          <a:bodyPr/>
          <a:lstStyle/>
          <a:p>
            <a:endParaRPr/>
          </a:p>
        </p:txBody>
      </p:sp>
      <p:pic>
        <p:nvPicPr>
          <p:cNvPr id="496" name="IMG_5764.jpeg" descr="IMG_5764.jpeg"/>
          <p:cNvPicPr>
            <a:picLocks noChangeAspect="1"/>
          </p:cNvPicPr>
          <p:nvPr/>
        </p:nvPicPr>
        <p:blipFill>
          <a:blip r:embed="rId2"/>
          <a:stretch>
            <a:fillRect/>
          </a:stretch>
        </p:blipFill>
        <p:spPr>
          <a:xfrm>
            <a:off x="0" y="723900"/>
            <a:ext cx="13004800" cy="8305800"/>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 name="IMG_5765.jpeg" descr="IMG_5765.jpeg"/>
          <p:cNvPicPr>
            <a:picLocks noChangeAspect="1"/>
          </p:cNvPicPr>
          <p:nvPr/>
        </p:nvPicPr>
        <p:blipFill>
          <a:blip r:embed="rId2"/>
          <a:stretch>
            <a:fillRect/>
          </a:stretch>
        </p:blipFill>
        <p:spPr>
          <a:xfrm>
            <a:off x="-67105" y="-753238"/>
            <a:ext cx="13004801" cy="11260076"/>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Text"/>
          <p:cNvSpPr txBox="1">
            <a:spLocks noGrp="1"/>
          </p:cNvSpPr>
          <p:nvPr>
            <p:ph type="body" idx="13"/>
          </p:nvPr>
        </p:nvSpPr>
        <p:spPr>
          <a:prstGeom prst="rect">
            <a:avLst/>
          </a:prstGeom>
        </p:spPr>
        <p:txBody>
          <a:bodyPr/>
          <a:lstStyle/>
          <a:p>
            <a:r>
              <a:t>Text</a:t>
            </a:r>
          </a:p>
        </p:txBody>
      </p:sp>
      <p:sp>
        <p:nvSpPr>
          <p:cNvPr id="501"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502" name="Telo"/>
          <p:cNvSpPr txBox="1">
            <a:spLocks noGrp="1"/>
          </p:cNvSpPr>
          <p:nvPr>
            <p:ph type="body" idx="1"/>
          </p:nvPr>
        </p:nvSpPr>
        <p:spPr>
          <a:prstGeom prst="rect">
            <a:avLst/>
          </a:prstGeom>
        </p:spPr>
        <p:txBody>
          <a:bodyPr/>
          <a:lstStyle/>
          <a:p>
            <a:endParaRPr/>
          </a:p>
        </p:txBody>
      </p:sp>
      <p:pic>
        <p:nvPicPr>
          <p:cNvPr id="503" name="IMG_5766.jpeg" descr="IMG_5766.jpeg"/>
          <p:cNvPicPr>
            <a:picLocks noChangeAspect="1"/>
          </p:cNvPicPr>
          <p:nvPr/>
        </p:nvPicPr>
        <p:blipFill>
          <a:blip r:embed="rId2"/>
          <a:stretch>
            <a:fillRect/>
          </a:stretch>
        </p:blipFill>
        <p:spPr>
          <a:xfrm>
            <a:off x="-47091" y="-1168884"/>
            <a:ext cx="13098982" cy="12091368"/>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05" name="IMG_5767.jpeg" descr="IMG_5767.jpeg"/>
          <p:cNvPicPr>
            <a:picLocks noChangeAspect="1"/>
          </p:cNvPicPr>
          <p:nvPr/>
        </p:nvPicPr>
        <p:blipFill>
          <a:blip r:embed="rId2"/>
          <a:stretch>
            <a:fillRect/>
          </a:stretch>
        </p:blipFill>
        <p:spPr>
          <a:xfrm>
            <a:off x="491577" y="-1"/>
            <a:ext cx="5892801" cy="9753601"/>
          </a:xfrm>
          <a:prstGeom prst="rect">
            <a:avLst/>
          </a:prstGeom>
          <a:ln w="12700">
            <a:miter lim="400000"/>
          </a:ln>
        </p:spPr>
      </p:pic>
      <p:pic>
        <p:nvPicPr>
          <p:cNvPr id="506" name="IMG_5760.jpeg" descr="IMG_5760.jpeg"/>
          <p:cNvPicPr>
            <a:picLocks noChangeAspect="1"/>
          </p:cNvPicPr>
          <p:nvPr/>
        </p:nvPicPr>
        <p:blipFill>
          <a:blip r:embed="rId3"/>
          <a:stretch>
            <a:fillRect/>
          </a:stretch>
        </p:blipFill>
        <p:spPr>
          <a:xfrm>
            <a:off x="6754476" y="-1"/>
            <a:ext cx="5143501" cy="9753601"/>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08" name="AA.jpeg" descr="AA.jpeg"/>
          <p:cNvPicPr>
            <a:picLocks noChangeAspect="1"/>
          </p:cNvPicPr>
          <p:nvPr/>
        </p:nvPicPr>
        <p:blipFill>
          <a:blip r:embed="rId2"/>
          <a:stretch>
            <a:fillRect/>
          </a:stretch>
        </p:blipFill>
        <p:spPr>
          <a:xfrm>
            <a:off x="704381" y="80058"/>
            <a:ext cx="11596038" cy="9276830"/>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Bayreuth"/>
          <p:cNvSpPr txBox="1">
            <a:spLocks noGrp="1"/>
          </p:cNvSpPr>
          <p:nvPr>
            <p:ph type="ctrTitle"/>
          </p:nvPr>
        </p:nvSpPr>
        <p:spPr>
          <a:xfrm>
            <a:off x="406400" y="4305300"/>
            <a:ext cx="12192000" cy="2705100"/>
          </a:xfrm>
          <a:prstGeom prst="rect">
            <a:avLst/>
          </a:prstGeom>
        </p:spPr>
        <p:txBody>
          <a:bodyPr/>
          <a:lstStyle/>
          <a:p>
            <a:r>
              <a:t>Bayreuth </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 name="Obrázok" descr="Obrázok"/>
          <p:cNvPicPr>
            <a:picLocks noChangeAspect="1"/>
          </p:cNvPicPr>
          <p:nvPr/>
        </p:nvPicPr>
        <p:blipFill>
          <a:blip r:embed="rId2"/>
          <a:stretch>
            <a:fillRect/>
          </a:stretch>
        </p:blipFill>
        <p:spPr>
          <a:xfrm>
            <a:off x="3352403" y="-49391"/>
            <a:ext cx="6300030" cy="6743152"/>
          </a:xfrm>
          <a:prstGeom prst="rect">
            <a:avLst/>
          </a:prstGeom>
          <a:ln w="12700">
            <a:miter lim="400000"/>
          </a:ln>
        </p:spPr>
      </p:pic>
      <p:sp>
        <p:nvSpPr>
          <p:cNvPr id="513" name="Obrázok: mechanizmus na zdvih dcér Rýna…"/>
          <p:cNvSpPr txBox="1">
            <a:spLocks noGrp="1"/>
          </p:cNvSpPr>
          <p:nvPr>
            <p:ph type="body" sz="half" idx="1"/>
          </p:nvPr>
        </p:nvSpPr>
        <p:spPr>
          <a:xfrm>
            <a:off x="2141218" y="5638602"/>
            <a:ext cx="8785088" cy="3783129"/>
          </a:xfrm>
          <a:prstGeom prst="rect">
            <a:avLst/>
          </a:prstGeom>
        </p:spPr>
        <p:txBody>
          <a:bodyPr/>
          <a:lstStyle/>
          <a:p>
            <a:pPr marL="0" indent="0" defTabSz="432308">
              <a:spcBef>
                <a:spcPts val="2000"/>
              </a:spcBef>
              <a:buClrTx/>
              <a:buSzTx/>
              <a:buFontTx/>
              <a:buNone/>
              <a:defRPr sz="2516"/>
            </a:pPr>
            <a:endParaRPr dirty="0"/>
          </a:p>
          <a:p>
            <a:pPr marL="0" indent="0" defTabSz="432308">
              <a:spcBef>
                <a:spcPts val="2000"/>
              </a:spcBef>
              <a:buClrTx/>
              <a:buSzTx/>
              <a:buFontTx/>
              <a:buNone/>
              <a:defRPr sz="2516"/>
            </a:pPr>
            <a:endParaRPr dirty="0"/>
          </a:p>
          <a:p>
            <a:pPr marL="0" indent="0" defTabSz="432308">
              <a:spcBef>
                <a:spcPts val="2000"/>
              </a:spcBef>
              <a:buClrTx/>
              <a:buSzTx/>
              <a:buFontTx/>
              <a:buNone/>
              <a:defRPr sz="2516">
                <a:solidFill>
                  <a:schemeClr val="accent1">
                    <a:hueOff val="-84091"/>
                    <a:satOff val="15316"/>
                    <a:lumOff val="24313"/>
                  </a:schemeClr>
                </a:solidFill>
              </a:defRPr>
            </a:pPr>
            <a:r>
              <a:rPr dirty="0" err="1"/>
              <a:t>Obrázok</a:t>
            </a:r>
            <a:r>
              <a:rPr dirty="0"/>
              <a:t>: </a:t>
            </a:r>
            <a:r>
              <a:rPr dirty="0" err="1"/>
              <a:t>mechanizmus</a:t>
            </a:r>
            <a:r>
              <a:rPr dirty="0"/>
              <a:t> </a:t>
            </a:r>
            <a:r>
              <a:rPr dirty="0" err="1"/>
              <a:t>na</a:t>
            </a:r>
            <a:r>
              <a:rPr dirty="0"/>
              <a:t> </a:t>
            </a:r>
            <a:r>
              <a:rPr dirty="0" err="1"/>
              <a:t>zdvih</a:t>
            </a:r>
            <a:r>
              <a:rPr dirty="0"/>
              <a:t> </a:t>
            </a:r>
            <a:r>
              <a:rPr dirty="0" err="1"/>
              <a:t>dcér</a:t>
            </a:r>
            <a:r>
              <a:rPr dirty="0"/>
              <a:t> </a:t>
            </a:r>
            <a:r>
              <a:rPr dirty="0" err="1"/>
              <a:t>Rýna</a:t>
            </a:r>
            <a:endParaRPr dirty="0"/>
          </a:p>
          <a:p>
            <a:pPr marL="0" indent="0" defTabSz="432308">
              <a:spcBef>
                <a:spcPts val="2000"/>
              </a:spcBef>
              <a:buClrTx/>
              <a:buSzTx/>
              <a:buFontTx/>
              <a:buNone/>
              <a:defRPr sz="2516">
                <a:solidFill>
                  <a:schemeClr val="accent1">
                    <a:hueOff val="-84091"/>
                    <a:satOff val="15316"/>
                    <a:lumOff val="24313"/>
                  </a:schemeClr>
                </a:solidFill>
              </a:defRPr>
            </a:pPr>
            <a:r>
              <a:rPr dirty="0"/>
              <a:t>Video - </a:t>
            </a:r>
            <a:r>
              <a:rPr dirty="0" err="1"/>
              <a:t>zvukové</a:t>
            </a:r>
            <a:r>
              <a:rPr dirty="0"/>
              <a:t> </a:t>
            </a:r>
            <a:r>
              <a:rPr dirty="0" err="1"/>
              <a:t>efekty</a:t>
            </a:r>
            <a:r>
              <a:rPr dirty="0"/>
              <a:t> (Parsifal) </a:t>
            </a:r>
          </a:p>
          <a:p>
            <a:pPr marL="0" indent="0" defTabSz="432308">
              <a:spcBef>
                <a:spcPts val="2000"/>
              </a:spcBef>
              <a:buClrTx/>
              <a:buSzTx/>
              <a:buFontTx/>
              <a:buNone/>
              <a:defRPr sz="2516"/>
            </a:pPr>
            <a:r>
              <a:rPr u="sng" dirty="0">
                <a:solidFill>
                  <a:schemeClr val="accent1"/>
                </a:solidFill>
                <a:hlinkClick r:id="rId3"/>
              </a:rPr>
              <a:t>https://www.youtube.com/watch?v=qUfo1szjPIc&amp;ab_channel=Steingraeberu.S%C3%B6hne</a:t>
            </a:r>
          </a:p>
        </p:txBody>
      </p:sp>
      <p:sp>
        <p:nvSpPr>
          <p:cNvPr id="514"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86</a:t>
            </a:fld>
            <a:endParaRP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Po smrti Wagnera (1883) prechádzala zodpovednosť za divadelný chod do rúk jeho rodine. Kvôli vojnovým konfliktom sa v divadle nerobili veľké stavebné úpravy. Od 60. rokov 20. storočia prešla budova rozsiahlou rekonštrukciou. Budova musela spĺňať bezpečnostné podmienky. Drevená konštrukcia budovy bola nahradená oceľovou konštrukciou. Oceľovým skeletom bolo vybavené aj povrazisko, čo umožňuje povesenie ťažších rekvizít."/>
          <p:cNvSpPr txBox="1"/>
          <p:nvPr/>
        </p:nvSpPr>
        <p:spPr>
          <a:xfrm>
            <a:off x="763238" y="2503422"/>
            <a:ext cx="11478324" cy="3765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just">
              <a:spcBef>
                <a:spcPts val="2800"/>
              </a:spcBef>
              <a:defRPr sz="3400"/>
            </a:lvl1pPr>
          </a:lstStyle>
          <a:p>
            <a:r>
              <a:rPr dirty="0"/>
              <a:t>Po </a:t>
            </a:r>
            <a:r>
              <a:rPr dirty="0" err="1"/>
              <a:t>smrti</a:t>
            </a:r>
            <a:r>
              <a:rPr dirty="0"/>
              <a:t> </a:t>
            </a:r>
            <a:r>
              <a:rPr dirty="0" err="1"/>
              <a:t>Wagnera</a:t>
            </a:r>
            <a:r>
              <a:rPr dirty="0"/>
              <a:t> (1883) </a:t>
            </a:r>
            <a:r>
              <a:rPr dirty="0" err="1"/>
              <a:t>prechádzala</a:t>
            </a:r>
            <a:r>
              <a:rPr dirty="0"/>
              <a:t> </a:t>
            </a:r>
            <a:r>
              <a:rPr dirty="0" err="1"/>
              <a:t>zodpovednosť</a:t>
            </a:r>
            <a:r>
              <a:rPr dirty="0"/>
              <a:t> za </a:t>
            </a:r>
            <a:r>
              <a:rPr dirty="0" err="1"/>
              <a:t>divadelný</a:t>
            </a:r>
            <a:r>
              <a:rPr dirty="0"/>
              <a:t> </a:t>
            </a:r>
            <a:r>
              <a:rPr dirty="0" err="1"/>
              <a:t>chod</a:t>
            </a:r>
            <a:r>
              <a:rPr dirty="0"/>
              <a:t> do </a:t>
            </a:r>
            <a:r>
              <a:rPr dirty="0" err="1"/>
              <a:t>rúk</a:t>
            </a:r>
            <a:r>
              <a:rPr dirty="0"/>
              <a:t> </a:t>
            </a:r>
            <a:r>
              <a:rPr dirty="0" err="1"/>
              <a:t>jeho</a:t>
            </a:r>
            <a:r>
              <a:rPr dirty="0"/>
              <a:t> </a:t>
            </a:r>
            <a:r>
              <a:rPr dirty="0" err="1"/>
              <a:t>rodine</a:t>
            </a:r>
            <a:r>
              <a:rPr dirty="0"/>
              <a:t>. </a:t>
            </a:r>
            <a:r>
              <a:rPr dirty="0" err="1"/>
              <a:t>Kvôli</a:t>
            </a:r>
            <a:r>
              <a:rPr dirty="0"/>
              <a:t> </a:t>
            </a:r>
            <a:r>
              <a:rPr dirty="0" err="1"/>
              <a:t>vojnovým</a:t>
            </a:r>
            <a:r>
              <a:rPr dirty="0"/>
              <a:t> </a:t>
            </a:r>
            <a:r>
              <a:rPr dirty="0" err="1"/>
              <a:t>konfliktom</a:t>
            </a:r>
            <a:r>
              <a:rPr dirty="0"/>
              <a:t> </a:t>
            </a:r>
            <a:r>
              <a:rPr dirty="0" err="1"/>
              <a:t>sa</a:t>
            </a:r>
            <a:r>
              <a:rPr dirty="0"/>
              <a:t> v </a:t>
            </a:r>
            <a:r>
              <a:rPr dirty="0" err="1"/>
              <a:t>divadle</a:t>
            </a:r>
            <a:r>
              <a:rPr dirty="0"/>
              <a:t> </a:t>
            </a:r>
            <a:r>
              <a:rPr dirty="0" err="1"/>
              <a:t>nerobili</a:t>
            </a:r>
            <a:r>
              <a:rPr dirty="0"/>
              <a:t> </a:t>
            </a:r>
            <a:r>
              <a:rPr dirty="0" err="1"/>
              <a:t>veľké</a:t>
            </a:r>
            <a:r>
              <a:rPr dirty="0"/>
              <a:t> </a:t>
            </a:r>
            <a:r>
              <a:rPr dirty="0" err="1"/>
              <a:t>stavebné</a:t>
            </a:r>
            <a:r>
              <a:rPr dirty="0"/>
              <a:t> </a:t>
            </a:r>
            <a:r>
              <a:rPr dirty="0" err="1"/>
              <a:t>úpravy</a:t>
            </a:r>
            <a:r>
              <a:rPr dirty="0"/>
              <a:t>. Od 60. </a:t>
            </a:r>
            <a:r>
              <a:rPr dirty="0" err="1"/>
              <a:t>rokov</a:t>
            </a:r>
            <a:r>
              <a:rPr dirty="0"/>
              <a:t> 20. </a:t>
            </a:r>
            <a:r>
              <a:rPr dirty="0" err="1"/>
              <a:t>storočia</a:t>
            </a:r>
            <a:r>
              <a:rPr dirty="0"/>
              <a:t> </a:t>
            </a:r>
            <a:r>
              <a:rPr dirty="0" err="1"/>
              <a:t>prešla</a:t>
            </a:r>
            <a:r>
              <a:rPr dirty="0"/>
              <a:t> </a:t>
            </a:r>
            <a:r>
              <a:rPr dirty="0" err="1"/>
              <a:t>budova</a:t>
            </a:r>
            <a:r>
              <a:rPr dirty="0"/>
              <a:t> </a:t>
            </a:r>
            <a:r>
              <a:rPr dirty="0" err="1"/>
              <a:t>rozsiahlou</a:t>
            </a:r>
            <a:r>
              <a:rPr dirty="0"/>
              <a:t> </a:t>
            </a:r>
            <a:r>
              <a:rPr dirty="0" err="1"/>
              <a:t>rekonštrukciou</a:t>
            </a:r>
            <a:r>
              <a:rPr dirty="0"/>
              <a:t>. </a:t>
            </a:r>
            <a:r>
              <a:rPr dirty="0" err="1"/>
              <a:t>Budova</a:t>
            </a:r>
            <a:r>
              <a:rPr dirty="0"/>
              <a:t> </a:t>
            </a:r>
            <a:r>
              <a:rPr dirty="0" err="1"/>
              <a:t>musela</a:t>
            </a:r>
            <a:r>
              <a:rPr dirty="0"/>
              <a:t> </a:t>
            </a:r>
            <a:r>
              <a:rPr dirty="0" err="1"/>
              <a:t>spĺňať</a:t>
            </a:r>
            <a:r>
              <a:rPr dirty="0"/>
              <a:t> </a:t>
            </a:r>
            <a:r>
              <a:rPr dirty="0" err="1"/>
              <a:t>bezpečnostné</a:t>
            </a:r>
            <a:r>
              <a:rPr dirty="0"/>
              <a:t> </a:t>
            </a:r>
            <a:r>
              <a:rPr dirty="0" err="1"/>
              <a:t>podmienky</a:t>
            </a:r>
            <a:r>
              <a:rPr dirty="0"/>
              <a:t>. </a:t>
            </a:r>
            <a:r>
              <a:rPr dirty="0" err="1"/>
              <a:t>Drevená</a:t>
            </a:r>
            <a:r>
              <a:rPr dirty="0"/>
              <a:t> </a:t>
            </a:r>
            <a:r>
              <a:rPr dirty="0" err="1"/>
              <a:t>konštrukcia</a:t>
            </a:r>
            <a:r>
              <a:rPr dirty="0"/>
              <a:t> </a:t>
            </a:r>
            <a:r>
              <a:rPr dirty="0" err="1"/>
              <a:t>budovy</a:t>
            </a:r>
            <a:r>
              <a:rPr dirty="0"/>
              <a:t> bola </a:t>
            </a:r>
            <a:r>
              <a:rPr dirty="0" err="1"/>
              <a:t>nahradená</a:t>
            </a:r>
            <a:r>
              <a:rPr dirty="0"/>
              <a:t> </a:t>
            </a:r>
            <a:r>
              <a:rPr dirty="0" err="1"/>
              <a:t>oceľovou</a:t>
            </a:r>
            <a:r>
              <a:rPr dirty="0"/>
              <a:t> </a:t>
            </a:r>
            <a:r>
              <a:rPr dirty="0" err="1"/>
              <a:t>konštrukciou</a:t>
            </a:r>
            <a:r>
              <a:rPr dirty="0"/>
              <a:t>. </a:t>
            </a:r>
          </a:p>
        </p:txBody>
      </p:sp>
      <p:sp>
        <p:nvSpPr>
          <p:cNvPr id="517" name="Rekonštrukcie"/>
          <p:cNvSpPr txBox="1">
            <a:spLocks noGrp="1"/>
          </p:cNvSpPr>
          <p:nvPr>
            <p:ph type="title"/>
          </p:nvPr>
        </p:nvSpPr>
        <p:spPr>
          <a:xfrm>
            <a:off x="406400" y="454026"/>
            <a:ext cx="6299200" cy="723901"/>
          </a:xfrm>
          <a:prstGeom prst="rect">
            <a:avLst/>
          </a:prstGeom>
        </p:spPr>
        <p:txBody>
          <a:bodyPr/>
          <a:lstStyle>
            <a:lvl1pPr defTabSz="467359">
              <a:spcBef>
                <a:spcPts val="2200"/>
              </a:spcBef>
              <a:defRPr sz="4800"/>
            </a:lvl1pPr>
          </a:lstStyle>
          <a:p>
            <a:r>
              <a:t>Rekonštrukcie</a:t>
            </a:r>
          </a:p>
        </p:txBody>
      </p:sp>
      <p:sp>
        <p:nvSpPr>
          <p:cNvPr id="518"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87</a:t>
            </a:fld>
            <a:endParaRP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521" name="Telo"/>
          <p:cNvSpPr txBox="1">
            <a:spLocks noGrp="1"/>
          </p:cNvSpPr>
          <p:nvPr>
            <p:ph type="body" idx="1"/>
          </p:nvPr>
        </p:nvSpPr>
        <p:spPr>
          <a:prstGeom prst="rect">
            <a:avLst/>
          </a:prstGeom>
        </p:spPr>
        <p:txBody>
          <a:bodyPr/>
          <a:lstStyle/>
          <a:p>
            <a:endParaRPr/>
          </a:p>
        </p:txBody>
      </p:sp>
      <p:pic>
        <p:nvPicPr>
          <p:cNvPr id="522" name="Snímka obrazovky 2022-04-10 o 11.23.41.png" descr="Snímka obrazovky 2022-04-10 o 11.23.41.png"/>
          <p:cNvPicPr>
            <a:picLocks noChangeAspect="1"/>
          </p:cNvPicPr>
          <p:nvPr/>
        </p:nvPicPr>
        <p:blipFill>
          <a:blip r:embed="rId2"/>
          <a:stretch>
            <a:fillRect/>
          </a:stretch>
        </p:blipFill>
        <p:spPr>
          <a:xfrm>
            <a:off x="0" y="812800"/>
            <a:ext cx="13004800" cy="8128000"/>
          </a:xfrm>
          <a:prstGeom prst="rect">
            <a:avLst/>
          </a:prstGeom>
          <a:ln w="12700">
            <a:miter lim="400000"/>
          </a:ln>
        </p:spPr>
      </p:pic>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Exteriér budovy"/>
          <p:cNvSpPr txBox="1">
            <a:spLocks noGrp="1"/>
          </p:cNvSpPr>
          <p:nvPr>
            <p:ph type="title" idx="4294967295"/>
          </p:nvPr>
        </p:nvSpPr>
        <p:spPr>
          <a:xfrm>
            <a:off x="406400" y="118455"/>
            <a:ext cx="12192000" cy="723901"/>
          </a:xfrm>
          <a:prstGeom prst="rect">
            <a:avLst/>
          </a:prstGeom>
        </p:spPr>
        <p:txBody>
          <a:bodyPr/>
          <a:lstStyle>
            <a:lvl1pPr defTabSz="467359">
              <a:spcBef>
                <a:spcPts val="2200"/>
              </a:spcBef>
              <a:defRPr sz="4800"/>
            </a:lvl1pPr>
          </a:lstStyle>
          <a:p>
            <a:r>
              <a:t>Exteriér budovy</a:t>
            </a:r>
          </a:p>
        </p:txBody>
      </p:sp>
      <p:pic>
        <p:nvPicPr>
          <p:cNvPr id="525" name="bayreuth dnes.jpeg" descr="bayreuth dnes.jpeg"/>
          <p:cNvPicPr>
            <a:picLocks noChangeAspect="1"/>
          </p:cNvPicPr>
          <p:nvPr/>
        </p:nvPicPr>
        <p:blipFill>
          <a:blip r:embed="rId2"/>
          <a:stretch>
            <a:fillRect/>
          </a:stretch>
        </p:blipFill>
        <p:spPr>
          <a:xfrm>
            <a:off x="568902" y="793755"/>
            <a:ext cx="11689716" cy="8765105"/>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interiér - opera, dražďany"/>
          <p:cNvSpPr txBox="1">
            <a:spLocks noGrp="1"/>
          </p:cNvSpPr>
          <p:nvPr>
            <p:ph type="title"/>
          </p:nvPr>
        </p:nvSpPr>
        <p:spPr>
          <a:xfrm>
            <a:off x="139700" y="127000"/>
            <a:ext cx="12192000" cy="723900"/>
          </a:xfrm>
          <a:prstGeom prst="rect">
            <a:avLst/>
          </a:prstGeom>
        </p:spPr>
        <p:txBody>
          <a:bodyPr/>
          <a:lstStyle>
            <a:lvl1pPr>
              <a:defRPr sz="2900"/>
            </a:lvl1pPr>
          </a:lstStyle>
          <a:p>
            <a:r>
              <a:rPr dirty="0" err="1"/>
              <a:t>interiér</a:t>
            </a:r>
            <a:r>
              <a:rPr dirty="0"/>
              <a:t> </a:t>
            </a:r>
          </a:p>
        </p:txBody>
      </p:sp>
      <p:pic>
        <p:nvPicPr>
          <p:cNvPr id="212" name="Semperoper_Interior_-_panorama,_Dresden.jpeg" descr="Semperoper_Interior_-_panorama,_Dresden.jpeg"/>
          <p:cNvPicPr>
            <a:picLocks noChangeAspect="1"/>
          </p:cNvPicPr>
          <p:nvPr/>
        </p:nvPicPr>
        <p:blipFill>
          <a:blip r:embed="rId2"/>
          <a:stretch>
            <a:fillRect/>
          </a:stretch>
        </p:blipFill>
        <p:spPr>
          <a:xfrm>
            <a:off x="0" y="2571750"/>
            <a:ext cx="13004800" cy="4889500"/>
          </a:xfrm>
          <a:prstGeom prst="rect">
            <a:avLst/>
          </a:prstGeom>
          <a:ln w="12700">
            <a:miter lim="400000"/>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aktuálna kapacita 1937 miest"/>
          <p:cNvSpPr txBox="1">
            <a:spLocks noGrp="1"/>
          </p:cNvSpPr>
          <p:nvPr>
            <p:ph type="body" idx="13"/>
          </p:nvPr>
        </p:nvSpPr>
        <p:spPr>
          <a:prstGeom prst="rect">
            <a:avLst/>
          </a:prstGeom>
        </p:spPr>
        <p:txBody>
          <a:bodyPr/>
          <a:lstStyle/>
          <a:p>
            <a:r>
              <a:t>aktuálna kapacita 1937 miest</a:t>
            </a:r>
          </a:p>
        </p:txBody>
      </p:sp>
      <p:sp>
        <p:nvSpPr>
          <p:cNvPr id="528"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529" name="Telo"/>
          <p:cNvSpPr txBox="1">
            <a:spLocks noGrp="1"/>
          </p:cNvSpPr>
          <p:nvPr>
            <p:ph type="body" idx="1"/>
          </p:nvPr>
        </p:nvSpPr>
        <p:spPr>
          <a:prstGeom prst="rect">
            <a:avLst/>
          </a:prstGeom>
        </p:spPr>
        <p:txBody>
          <a:bodyPr/>
          <a:lstStyle/>
          <a:p>
            <a:endParaRPr/>
          </a:p>
        </p:txBody>
      </p:sp>
      <p:pic>
        <p:nvPicPr>
          <p:cNvPr id="530" name="bayreuther-festspiele-sitzplan-2022_web.pdf" descr="bayreuther-festspiele-sitzplan-2022_web.pdf"/>
          <p:cNvPicPr>
            <a:picLocks noChangeAspect="1"/>
          </p:cNvPicPr>
          <p:nvPr/>
        </p:nvPicPr>
        <p:blipFill>
          <a:blip r:embed="rId2"/>
          <a:stretch>
            <a:fillRect/>
          </a:stretch>
        </p:blipFill>
        <p:spPr>
          <a:xfrm>
            <a:off x="0" y="882161"/>
            <a:ext cx="13004801" cy="9194801"/>
          </a:xfrm>
          <a:prstGeom prst="rect">
            <a:avLst/>
          </a:prstGeom>
          <a:ln w="12700">
            <a:miter lim="400000"/>
          </a:ln>
        </p:spPr>
      </p:pic>
      <p:pic>
        <p:nvPicPr>
          <p:cNvPr id="531" name="Snímka obrazovky 2022-04-17 o 15.41.39.png" descr="Snímka obrazovky 2022-04-17 o 15.41.39.png"/>
          <p:cNvPicPr>
            <a:picLocks noChangeAspect="1"/>
          </p:cNvPicPr>
          <p:nvPr/>
        </p:nvPicPr>
        <p:blipFill>
          <a:blip r:embed="rId3"/>
          <a:stretch>
            <a:fillRect/>
          </a:stretch>
        </p:blipFill>
        <p:spPr>
          <a:xfrm>
            <a:off x="10841211" y="2015787"/>
            <a:ext cx="2209801" cy="7378701"/>
          </a:xfrm>
          <a:prstGeom prst="rect">
            <a:avLst/>
          </a:prstGeom>
          <a:ln w="12700">
            <a:miter lim="400000"/>
          </a:ln>
        </p:spPr>
      </p:pic>
      <p:sp>
        <p:nvSpPr>
          <p:cNvPr id="532"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90</a:t>
            </a:fld>
            <a:endParaRP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 name="FB smer hladisko.jpeg" descr="FB smer hladisko.jpeg"/>
          <p:cNvPicPr>
            <a:picLocks noChangeAspect="1"/>
          </p:cNvPicPr>
          <p:nvPr/>
        </p:nvPicPr>
        <p:blipFill>
          <a:blip r:embed="rId2"/>
          <a:stretch>
            <a:fillRect/>
          </a:stretch>
        </p:blipFill>
        <p:spPr>
          <a:xfrm>
            <a:off x="718343" y="1430870"/>
            <a:ext cx="11568232" cy="6507130"/>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Názov"/>
          <p:cNvSpPr txBox="1">
            <a:spLocks noGrp="1"/>
          </p:cNvSpPr>
          <p:nvPr>
            <p:ph type="title"/>
          </p:nvPr>
        </p:nvSpPr>
        <p:spPr>
          <a:prstGeom prst="rect">
            <a:avLst/>
          </a:prstGeom>
        </p:spPr>
        <p:txBody>
          <a:bodyPr/>
          <a:lstStyle/>
          <a:p>
            <a:pPr defTabSz="467359">
              <a:spcBef>
                <a:spcPts val="2200"/>
              </a:spcBef>
              <a:defRPr sz="4800"/>
            </a:pPr>
            <a:endParaRPr/>
          </a:p>
        </p:txBody>
      </p:sp>
      <p:sp>
        <p:nvSpPr>
          <p:cNvPr id="537" name="Telo"/>
          <p:cNvSpPr txBox="1">
            <a:spLocks noGrp="1"/>
          </p:cNvSpPr>
          <p:nvPr>
            <p:ph type="body" idx="1"/>
          </p:nvPr>
        </p:nvSpPr>
        <p:spPr>
          <a:prstGeom prst="rect">
            <a:avLst/>
          </a:prstGeom>
        </p:spPr>
        <p:txBody>
          <a:bodyPr/>
          <a:lstStyle/>
          <a:p>
            <a:endParaRPr/>
          </a:p>
        </p:txBody>
      </p:sp>
      <p:pic>
        <p:nvPicPr>
          <p:cNvPr id="538" name="Obrázok" descr="Obrázok"/>
          <p:cNvPicPr>
            <a:picLocks noChangeAspect="1"/>
          </p:cNvPicPr>
          <p:nvPr/>
        </p:nvPicPr>
        <p:blipFill>
          <a:blip r:embed="rId2"/>
          <a:stretch>
            <a:fillRect/>
          </a:stretch>
        </p:blipFill>
        <p:spPr>
          <a:xfrm>
            <a:off x="101303" y="1281735"/>
            <a:ext cx="13004801" cy="7848601"/>
          </a:xfrm>
          <a:prstGeom prst="rect">
            <a:avLst/>
          </a:prstGeom>
          <a:ln w="12700">
            <a:miter lim="400000"/>
          </a:ln>
        </p:spPr>
      </p:pic>
      <p:sp>
        <p:nvSpPr>
          <p:cNvPr id="539"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92</a:t>
            </a:fld>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aktuálny stav divadelnej technológie"/>
          <p:cNvSpPr txBox="1">
            <a:spLocks noGrp="1"/>
          </p:cNvSpPr>
          <p:nvPr>
            <p:ph type="title"/>
          </p:nvPr>
        </p:nvSpPr>
        <p:spPr>
          <a:xfrm>
            <a:off x="406400" y="1068172"/>
            <a:ext cx="12192000" cy="723901"/>
          </a:xfrm>
          <a:prstGeom prst="rect">
            <a:avLst/>
          </a:prstGeom>
        </p:spPr>
        <p:txBody>
          <a:bodyPr/>
          <a:lstStyle>
            <a:lvl1pPr defTabSz="467359">
              <a:spcBef>
                <a:spcPts val="2200"/>
              </a:spcBef>
              <a:defRPr sz="4800"/>
            </a:lvl1pPr>
          </a:lstStyle>
          <a:p>
            <a:r>
              <a:t>aktuálny stav divadelnej technológie </a:t>
            </a:r>
          </a:p>
        </p:txBody>
      </p:sp>
      <p:sp>
        <p:nvSpPr>
          <p:cNvPr id="542" name="https://www.youtube.com/watch?time_continue=149&amp;v=zhhqubUaZKU…"/>
          <p:cNvSpPr txBox="1"/>
          <p:nvPr/>
        </p:nvSpPr>
        <p:spPr>
          <a:xfrm>
            <a:off x="570060" y="2784014"/>
            <a:ext cx="8602473" cy="368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u="sng">
                <a:solidFill>
                  <a:schemeClr val="accent1"/>
                </a:solidFill>
                <a:hlinkClick r:id="rId2"/>
              </a:rPr>
              <a:t>https://www.youtube.com/watch?time_continue=149&amp;v=zhhqubUaZKU</a:t>
            </a:r>
          </a:p>
          <a:p>
            <a:pPr>
              <a:defRPr>
                <a:solidFill>
                  <a:schemeClr val="accent6">
                    <a:hueOff val="146492"/>
                    <a:satOff val="27796"/>
                    <a:lumOff val="22179"/>
                  </a:schemeClr>
                </a:solidFill>
              </a:defRPr>
            </a:pPr>
            <a:r>
              <a:rPr u="sng">
                <a:hlinkClick r:id="rId3"/>
              </a:rPr>
              <a:t>https://www.youtube.com/watch?time_continue=4&amp;v=O9AzVeVdHtM</a:t>
            </a:r>
          </a:p>
          <a:p>
            <a:r>
              <a:rPr u="sng">
                <a:solidFill>
                  <a:schemeClr val="accent1"/>
                </a:solidFill>
                <a:hlinkClick r:id="rId4"/>
              </a:rPr>
              <a:t>https://www.bayreuther-festspiele.de/festspiele/festspielhaus/</a:t>
            </a:r>
          </a:p>
          <a:p>
            <a:r>
              <a:t>Youtube Kanál </a:t>
            </a:r>
            <a:r>
              <a:rPr u="sng">
                <a:solidFill>
                  <a:schemeClr val="accent1"/>
                </a:solidFill>
                <a:hlinkClick r:id="rId5"/>
              </a:rPr>
              <a:t>Bayreuther Festspiele</a:t>
            </a:r>
          </a:p>
          <a:p>
            <a:endParaRPr u="sng">
              <a:solidFill>
                <a:schemeClr val="accent1"/>
              </a:solidFill>
              <a:hlinkClick r:id="rId5"/>
            </a:endParaRPr>
          </a:p>
        </p:txBody>
      </p:sp>
      <p:sp>
        <p:nvSpPr>
          <p:cNvPr id="543" name="“….ako vysvetlil (Wagner) v predslove k Ringu, tento prístroj (laná) by mal byť zahalený, aby sa divák vďaka nevyhnutnému pohľadu na mechanické pomocné pohyby počas vystúpenia hudobníkov a ich dirigenta nestal nedobrovoľným svedkom technickej evolúcie, ktorá by mu v skutočnosti mala zostať skrytá.” (KREUTZER 2018, 21)"/>
          <p:cNvSpPr txBox="1"/>
          <p:nvPr/>
        </p:nvSpPr>
        <p:spPr>
          <a:xfrm>
            <a:off x="544681" y="5438902"/>
            <a:ext cx="11915438" cy="251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a:defRPr sz="2800" i="1">
                <a:solidFill>
                  <a:srgbClr val="FFFFFF"/>
                </a:solidFill>
                <a:latin typeface="Avenir Next"/>
                <a:ea typeface="Avenir Next"/>
                <a:cs typeface="Avenir Next"/>
                <a:sym typeface="Avenir Next"/>
              </a:defRPr>
            </a:pPr>
            <a:r>
              <a:t>“….ako vysvetlil </a:t>
            </a:r>
            <a:r>
              <a:rPr i="0">
                <a:latin typeface="Avenir Next Medium"/>
                <a:ea typeface="Avenir Next Medium"/>
                <a:cs typeface="Avenir Next Medium"/>
                <a:sym typeface="Avenir Next Medium"/>
              </a:rPr>
              <a:t>(Wagner) </a:t>
            </a:r>
            <a:r>
              <a:t>v predslove k Ringu, tento prístroj (laná) by mal byť zahalený, aby sa divák vďaka nevyhnutnému pohľadu na mechanické pomocné pohyby počas vystúpenia hudobníkov a ich dirigenta nestal nedobrovoľným svedkom technickej evolúcie, ktorá by mu v skutočnosti mala zostať skrytá.” (KREUTZER 2018, 21)</a:t>
            </a:r>
          </a:p>
        </p:txBody>
      </p:sp>
      <p:sp>
        <p:nvSpPr>
          <p:cNvPr id="544" name="Číslo snímky"/>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93</a:t>
            </a:fld>
            <a:endParaRPr/>
          </a:p>
        </p:txBody>
      </p:sp>
      <p:sp>
        <p:nvSpPr>
          <p:cNvPr id="545" name="použitie točny: https://www.youtube.com/watch?v=GYq-9BkGpX0&amp;ab_channel=BayreuthVinylman"/>
          <p:cNvSpPr txBox="1"/>
          <p:nvPr/>
        </p:nvSpPr>
        <p:spPr>
          <a:xfrm>
            <a:off x="629617" y="8580049"/>
            <a:ext cx="11656315"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použitie točny: </a:t>
            </a:r>
            <a:r>
              <a:rPr u="sng">
                <a:solidFill>
                  <a:schemeClr val="accent1"/>
                </a:solidFill>
                <a:hlinkClick r:id="rId6"/>
              </a:rPr>
              <a:t>https://www.youtube.com/watch?v=GYq-9BkGpX0&amp;ab_channel=BayreuthVinylman</a:t>
            </a:r>
          </a:p>
        </p:txBody>
      </p:sp>
    </p:spTree>
  </p:cSld>
  <p:clrMapOvr>
    <a:masterClrMapping/>
  </p:clrMapOvr>
  <p:transition spd="med"/>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TotalTime>
  <Words>4344</Words>
  <Application>Microsoft Macintosh PowerPoint</Application>
  <PresentationFormat>Vlastná</PresentationFormat>
  <Paragraphs>312</Paragraphs>
  <Slides>93</Slides>
  <Notes>0</Notes>
  <HiddenSlides>0</HiddenSlides>
  <MMClips>0</MMClips>
  <ScaleCrop>false</ScaleCrop>
  <HeadingPairs>
    <vt:vector size="6" baseType="variant">
      <vt:variant>
        <vt:lpstr>Použité písma</vt:lpstr>
      </vt:variant>
      <vt:variant>
        <vt:i4>8</vt:i4>
      </vt:variant>
      <vt:variant>
        <vt:lpstr>Motív</vt:lpstr>
      </vt:variant>
      <vt:variant>
        <vt:i4>1</vt:i4>
      </vt:variant>
      <vt:variant>
        <vt:lpstr>Nadpisy snímok</vt:lpstr>
      </vt:variant>
      <vt:variant>
        <vt:i4>93</vt:i4>
      </vt:variant>
    </vt:vector>
  </HeadingPairs>
  <TitlesOfParts>
    <vt:vector size="102" baseType="lpstr">
      <vt:lpstr>Avenir Next</vt:lpstr>
      <vt:lpstr>Avenir Next Medium</vt:lpstr>
      <vt:lpstr>DIN Alternate</vt:lpstr>
      <vt:lpstr>DIN Condensed</vt:lpstr>
      <vt:lpstr>Helvetica</vt:lpstr>
      <vt:lpstr>Helvetica Light</vt:lpstr>
      <vt:lpstr>Helvetica Neue</vt:lpstr>
      <vt:lpstr>Times</vt:lpstr>
      <vt:lpstr>New_Template7</vt:lpstr>
      <vt:lpstr>Divadelný priestor a scénografia u Wagnera</vt:lpstr>
      <vt:lpstr>Výstavba divadiel v 2. pol 19. storočia </vt:lpstr>
      <vt:lpstr>Prezentácia programu PowerPoint</vt:lpstr>
      <vt:lpstr>Prezentácia programu PowerPoint</vt:lpstr>
      <vt:lpstr> Festivalové divadlo v Bayreuthe (výstavba 1872 - 1876),   </vt:lpstr>
      <vt:lpstr>Prezentácia programu PowerPoint</vt:lpstr>
      <vt:lpstr>Gottfried semper (1803 - 1879)</vt:lpstr>
      <vt:lpstr>OPERA V DRÁŽĎANOCH, GOTTFRIED SEMPER, OTVORENÉ V R. 1878</vt:lpstr>
      <vt:lpstr>interiér </vt:lpstr>
      <vt:lpstr>architekt? </vt:lpstr>
      <vt:lpstr>Prezentácia programu PowerPoint</vt:lpstr>
      <vt:lpstr>Carl Brandt (1828 - 1881)</vt:lpstr>
      <vt:lpstr>Prezentácia programu PowerPoint</vt:lpstr>
      <vt:lpstr>Otto BrüCKWALD (1841 - 1917)</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auditórium</vt:lpstr>
      <vt:lpstr>Prezentácia programu PowerPoint</vt:lpstr>
      <vt:lpstr>Prezentácia programu PowerPoint</vt:lpstr>
      <vt:lpstr>divadlo v sabionnete</vt:lpstr>
      <vt:lpstr>Prezentácia programu PowerPoint</vt:lpstr>
      <vt:lpstr>Prezentácia programu PowerPoint</vt:lpstr>
      <vt:lpstr>Prezentácia programu PowerPoint</vt:lpstr>
      <vt:lpstr>Prezentácia programu PowerPoint</vt:lpstr>
      <vt:lpstr>Hľadisko</vt:lpstr>
      <vt:lpstr>Prezentácia programu PowerPoint</vt:lpstr>
      <vt:lpstr>Prezentácia programu PowerPoint</vt:lpstr>
      <vt:lpstr>Prezentácia programu PowerPoint</vt:lpstr>
      <vt:lpstr>Orchestrisko (u Wagnera skryté pred zrakom diváka) </vt:lpstr>
      <vt:lpstr>Prezentácia programu PowerPoint</vt:lpstr>
      <vt:lpstr>Prezentácia programu PowerPoint</vt:lpstr>
      <vt:lpstr>Prezentácia programu PowerPoint</vt:lpstr>
      <vt:lpstr>Prezentácia programu PowerPoint</vt:lpstr>
      <vt:lpstr>“FABRIK elektrischer Apparate für Bühnenbeleuchtung"</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Exteriér budovy</vt:lpstr>
      <vt:lpstr>Rekonštrukcie</vt:lpstr>
      <vt:lpstr>Prezentácia programu PowerPoint</vt:lpstr>
      <vt:lpstr>Prezentácia programu PowerPoint</vt:lpstr>
      <vt:lpstr>Prezentácia programu PowerPoint</vt:lpstr>
      <vt:lpstr>Prezentácia programu PowerPoint</vt:lpstr>
      <vt:lpstr>Prezentácia programu PowerPoint</vt:lpstr>
      <vt:lpstr>Opakovanie (Čo je podstatné vedieť)</vt:lpstr>
      <vt:lpstr>Divadelný priestor a scénografia Po Wagnerovi </vt:lpstr>
      <vt:lpstr>priemyselná revolúcia a jej dopady </vt:lpstr>
      <vt:lpstr>Prezentácia programu PowerPoint</vt:lpstr>
      <vt:lpstr>Divadelná architektúra a technológie v zač. 19. stor. </vt:lpstr>
      <vt:lpstr>Prezentácia programu PowerPoint</vt:lpstr>
      <vt:lpstr>adolphe appia (1862 - 1928)</vt:lpstr>
      <vt:lpstr>Prezentácia programu PowerPoint</vt:lpstr>
      <vt:lpstr>Prezentácia programu PowerPoint</vt:lpstr>
      <vt:lpstr>Prezentácia programu PowerPoint</vt:lpstr>
      <vt:lpstr>Prezentácia programu PowerPoint</vt:lpstr>
      <vt:lpstr>aký priestor je vhodný PRE uskutočnenie Appiových predstáv? </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Bayreuth </vt:lpstr>
      <vt:lpstr>Prezentácia programu PowerPoint</vt:lpstr>
      <vt:lpstr>Rekonštrukcie</vt:lpstr>
      <vt:lpstr>Prezentácia programu PowerPoint</vt:lpstr>
      <vt:lpstr>Exteriér budovy</vt:lpstr>
      <vt:lpstr>Prezentácia programu PowerPoint</vt:lpstr>
      <vt:lpstr>Prezentácia programu PowerPoint</vt:lpstr>
      <vt:lpstr>Prezentácia programu PowerPoint</vt:lpstr>
      <vt:lpstr>aktuálny stav divadelnej technológie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Divadelný priestor a scénografia u Wagnera</dc:title>
  <cp:lastModifiedBy>Ivona Solčániová</cp:lastModifiedBy>
  <cp:revision>2</cp:revision>
  <dcterms:modified xsi:type="dcterms:W3CDTF">2022-04-21T20:01:54Z</dcterms:modified>
</cp:coreProperties>
</file>