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7" r:id="rId6"/>
    <p:sldId id="259" r:id="rId7"/>
    <p:sldId id="266" r:id="rId8"/>
    <p:sldId id="265" r:id="rId9"/>
    <p:sldId id="258" r:id="rId10"/>
    <p:sldId id="262" r:id="rId11"/>
    <p:sldId id="264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83000"/>
            <a:duotone>
              <a:schemeClr val="bg2">
                <a:shade val="48000"/>
                <a:hueMod val="106000"/>
                <a:satMod val="140000"/>
                <a:lumMod val="42000"/>
              </a:schemeClr>
              <a:schemeClr val="bg2">
                <a:tint val="98000"/>
                <a:hueMod val="92000"/>
                <a:satMod val="220000"/>
                <a:lumMod val="9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C3406E-1654-4941-A6DC-E7C0E53E03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0560" y="1122362"/>
            <a:ext cx="10840720" cy="2657157"/>
          </a:xfrm>
        </p:spPr>
        <p:txBody>
          <a:bodyPr/>
          <a:lstStyle/>
          <a:p>
            <a:pPr algn="ctr"/>
            <a:r>
              <a:rPr lang="cs-CZ" dirty="0"/>
              <a:t>„České drama nemá svého smetany.“ </a:t>
            </a:r>
            <a:r>
              <a:rPr lang="cs-CZ" sz="2000" dirty="0"/>
              <a:t>(O. Fischer)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71B140A-92CC-4B58-9054-7D0DD95DE6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5944" y="3967798"/>
            <a:ext cx="8791575" cy="165576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Dramatika prvních dvou desetiletí…</a:t>
            </a:r>
          </a:p>
          <a:p>
            <a:r>
              <a:rPr lang="cs-CZ" dirty="0">
                <a:solidFill>
                  <a:schemeClr val="tx1"/>
                </a:solidFill>
              </a:rPr>
              <a:t>Naturalismus, symbolismus, impresionismus, dekadence…</a:t>
            </a:r>
          </a:p>
        </p:txBody>
      </p:sp>
    </p:spTree>
    <p:extLst>
      <p:ext uri="{BB962C8B-B14F-4D97-AF65-F5344CB8AC3E}">
        <p14:creationId xmlns:p14="http://schemas.microsoft.com/office/powerpoint/2010/main" val="4022467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765A02-FE4C-40CF-A06C-3B1D3101E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teoretické koncepty dramatu dané doby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76A86C-67D4-49F6-9F65-144D45A70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Jaroslav </a:t>
            </a:r>
            <a:r>
              <a:rPr lang="cs-CZ" dirty="0" err="1"/>
              <a:t>Hilbert</a:t>
            </a:r>
            <a:r>
              <a:rPr lang="cs-CZ" dirty="0"/>
              <a:t>: </a:t>
            </a:r>
            <a:r>
              <a:rPr lang="cs-CZ" i="1" dirty="0"/>
              <a:t>O dramatu </a:t>
            </a:r>
            <a:r>
              <a:rPr lang="cs-CZ" dirty="0"/>
              <a:t>(1914)</a:t>
            </a:r>
          </a:p>
          <a:p>
            <a:r>
              <a:rPr lang="cs-CZ" dirty="0"/>
              <a:t>Otokar Fischer: </a:t>
            </a:r>
            <a:r>
              <a:rPr lang="cs-CZ" i="1" dirty="0"/>
              <a:t>K dramatu: problémy a výhledy </a:t>
            </a:r>
            <a:r>
              <a:rPr lang="cs-CZ" dirty="0"/>
              <a:t>(1919)</a:t>
            </a:r>
          </a:p>
          <a:p>
            <a:r>
              <a:rPr lang="cs-CZ" dirty="0"/>
              <a:t>Jiří Mahen: </a:t>
            </a:r>
            <a:r>
              <a:rPr lang="cs-CZ" i="1" dirty="0"/>
              <a:t>Moderní drama snadno a rychle </a:t>
            </a:r>
            <a:r>
              <a:rPr lang="cs-CZ" dirty="0"/>
              <a:t>(1921)</a:t>
            </a:r>
          </a:p>
        </p:txBody>
      </p:sp>
    </p:spTree>
    <p:extLst>
      <p:ext uri="{BB962C8B-B14F-4D97-AF65-F5344CB8AC3E}">
        <p14:creationId xmlns:p14="http://schemas.microsoft.com/office/powerpoint/2010/main" val="2904797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BB9615-4884-4808-846D-DE0C4B678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dle Dějin české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9CCB3B-F9CF-4081-A2D6-FC66A0F05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38960"/>
            <a:ext cx="9905999" cy="4602479"/>
          </a:xfrm>
        </p:spPr>
        <p:txBody>
          <a:bodyPr>
            <a:normAutofit fontScale="55000" lnSpcReduction="20000"/>
          </a:bodyPr>
          <a:lstStyle/>
          <a:p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doznívá lumírovská generace: </a:t>
            </a:r>
            <a:endParaRPr lang="cs-CZ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Jaroslav Vrchlický, Julius Zeyer </a:t>
            </a:r>
          </a:p>
          <a:p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psychologicko-realistická dramatika: </a:t>
            </a:r>
            <a:endParaRPr lang="cs-CZ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František Adolf Šubert, Alois Jirásek, Vilém Mrštík, Matěj Anastazia Šimáček</a:t>
            </a:r>
            <a:r>
              <a:rPr lang="en-GB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veselohry Josef Štolba, Václav </a:t>
            </a:r>
            <a:r>
              <a:rPr lang="cs-CZ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Štech</a:t>
            </a:r>
            <a:endParaRPr lang="cs-CZ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dekadentní dramatika:</a:t>
            </a:r>
            <a:endParaRPr lang="cs-CZ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Jiří Karásek ze Lvovic, Jaroslav Maria</a:t>
            </a:r>
          </a:p>
          <a:p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impresionistická dramatika</a:t>
            </a:r>
            <a:endParaRPr lang="cs-CZ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Jaroslav Kvapil, Fráňa Šrámek, Jiří Mahen, Božena </a:t>
            </a:r>
            <a:r>
              <a:rPr lang="cs-CZ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Viková-Kunětická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Růžena Svobodová, Helena Malířová</a:t>
            </a:r>
          </a:p>
          <a:p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symbolistická dramatika</a:t>
            </a:r>
            <a:endParaRPr lang="cs-CZ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F. X. Svoboda, Jaroslav </a:t>
            </a:r>
            <a:r>
              <a:rPr lang="cs-CZ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Hilbert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Viktor Dyk, Otakar </a:t>
            </a:r>
            <a:r>
              <a:rPr lang="cs-CZ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Theer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Otokar Fischer, Stanislav Lom</a:t>
            </a:r>
          </a:p>
          <a:p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nástup expresionismu a pragmatismu</a:t>
            </a:r>
            <a:endParaRPr lang="cs-CZ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Arnošt Dvořák, František Zavřel, bratři Čapkové, František Langer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682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7A610A-51ED-433F-8892-02C6557D8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78041D-BCA5-43AD-9981-5894B4955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Fischer, Otokar. Národní divadlo a české drama.</a:t>
            </a:r>
          </a:p>
          <a:p>
            <a:r>
              <a:rPr lang="cs-CZ" dirty="0"/>
              <a:t>Kol. Dějiny české literatury, Praha: 1995.</a:t>
            </a:r>
          </a:p>
          <a:p>
            <a:r>
              <a:rPr lang="cs-CZ" dirty="0"/>
              <a:t>Píša, A. M. Stopami dramatu a divadla, Praha: 1967.</a:t>
            </a:r>
          </a:p>
          <a:p>
            <a:r>
              <a:rPr lang="cs-CZ" dirty="0"/>
              <a:t>Šalda, F. X. O naší moderní kultuře divadelně dramatické, Praha: 1937.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3578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06FD26-5ACE-472D-9B04-20DCCA43F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946298"/>
            <a:ext cx="9905999" cy="4844903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/>
              <a:t>„Zdá se mi, že člověk stárne jen tím (duševně), když se příliš uzavírá v svoje pojmy, v náhledy, v nichž vyrostl a uzrál. Faktum je, že se vše přetvořuje, i morálka i </a:t>
            </a:r>
            <a:r>
              <a:rPr lang="cs-CZ" dirty="0" err="1"/>
              <a:t>esthetika</a:t>
            </a:r>
            <a:r>
              <a:rPr lang="cs-CZ" dirty="0"/>
              <a:t>, nejen dnes, ale vždy. Totiž jsou jiné, vždy se měnící </a:t>
            </a:r>
            <a:r>
              <a:rPr lang="cs-CZ" i="1" dirty="0"/>
              <a:t>formule</a:t>
            </a:r>
            <a:r>
              <a:rPr lang="cs-CZ" dirty="0"/>
              <a:t>, v jádru se mění málo, protože je to </a:t>
            </a:r>
            <a:r>
              <a:rPr lang="cs-CZ" i="1" dirty="0"/>
              <a:t>dáno</a:t>
            </a:r>
            <a:r>
              <a:rPr lang="cs-CZ" dirty="0"/>
              <a:t>, jako barvy kupř. nebo šířka a délka. Jedná se tedy jen o to, jak hledět a kráčet. A tu bývají ty spory. Chybují ti, co myslí, že ty zákony našli a že se nic změnit nesmí, i ti, co říkají, že ty zákony musejí </a:t>
            </a:r>
            <a:r>
              <a:rPr lang="cs-CZ" dirty="0" err="1"/>
              <a:t>teprv</a:t>
            </a:r>
            <a:r>
              <a:rPr lang="cs-CZ" dirty="0"/>
              <a:t> stanovit. V tom sporu jsem na jednom jen stanovisku: dávat volnosti a vývinu. Chcete přetvořovat? Dobře, tvořte tedy. Poněvadž ale nic nejde skokem, všechno jen krokem a mnohý krok je „levý“, slabý, nesmí se hned žádat samý </a:t>
            </a:r>
            <a:r>
              <a:rPr lang="cs-CZ" dirty="0" err="1"/>
              <a:t>chef-d'oeuvre</a:t>
            </a:r>
            <a:r>
              <a:rPr lang="cs-CZ" dirty="0"/>
              <a:t> od těch bojujících, musí se jim nechat času k rozběhu a uzrání.“ </a:t>
            </a:r>
          </a:p>
          <a:p>
            <a:pPr marL="0" indent="0" algn="r">
              <a:buNone/>
            </a:pPr>
            <a:r>
              <a:rPr lang="cs-CZ" dirty="0"/>
              <a:t>(Julius Zeyer v dopise Janu </a:t>
            </a:r>
            <a:r>
              <a:rPr lang="cs-CZ" dirty="0" err="1"/>
              <a:t>Lierovi</a:t>
            </a:r>
            <a:r>
              <a:rPr lang="cs-CZ" dirty="0"/>
              <a:t>, 20. 4. 1899)</a:t>
            </a:r>
          </a:p>
        </p:txBody>
      </p:sp>
    </p:spTree>
    <p:extLst>
      <p:ext uri="{BB962C8B-B14F-4D97-AF65-F5344CB8AC3E}">
        <p14:creationId xmlns:p14="http://schemas.microsoft.com/office/powerpoint/2010/main" val="3713846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44CB44C3-4D92-4533-A531-CFE5A4A751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6413" y="1164771"/>
            <a:ext cx="8945218" cy="435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342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DFDAE4-A31B-4602-82AA-2701CE42B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Proměny dramatu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D49CF2-B117-4454-ADBD-12AD7CABB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Impresionistické a symbolistické drama jako žánry nově vznikajícího lyrického dramatu</a:t>
            </a:r>
          </a:p>
          <a:p>
            <a:r>
              <a:rPr lang="cs-CZ" dirty="0"/>
              <a:t>Žánr pohádkového dramatu</a:t>
            </a:r>
          </a:p>
          <a:p>
            <a:r>
              <a:rPr lang="cs-CZ" dirty="0"/>
              <a:t>Proměny historického dramatu (</a:t>
            </a:r>
            <a:r>
              <a:rPr lang="cs-CZ" dirty="0" err="1"/>
              <a:t>Hilbert</a:t>
            </a:r>
            <a:r>
              <a:rPr lang="cs-CZ" dirty="0"/>
              <a:t>: Falkenštejn)</a:t>
            </a:r>
          </a:p>
          <a:p>
            <a:r>
              <a:rPr lang="cs-CZ" dirty="0"/>
              <a:t>Dekadentní projevy: Jiří Karásek ze Lvovic, Jaroslav Maria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7454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2ACFAC-A491-4BA8-9BF9-C3F090388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944880"/>
            <a:ext cx="9905999" cy="4846321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Především snaha o vytvoření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dramatu symbolistického typu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silný vliv symbolistické poetiky na všechny vývojové proudy té doby. Druhou významnou tendencí byla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lyrizace dramatického typu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zachycování jisté trvalé a jednání postav prostupující nálady, vytvářející významově velice účinné pozadí pro dramatickou akci.</a:t>
            </a:r>
          </a:p>
          <a:p>
            <a:pPr algn="just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podobu dramatu má svůj vliv také proměňující se divadelní praxe – režisér se stává dominantním činitelem, který komponuje výsledný tvar kombinací divadelních složek. </a:t>
            </a:r>
          </a:p>
          <a:p>
            <a:pPr algn="just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Tematické náměty:</a:t>
            </a:r>
          </a:p>
          <a:p>
            <a:pPr algn="just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náměty z české historie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Vrchlický, Jirásek,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Hilbert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Dyk, Fischer, Lom, Dvořák, Langer – snaha podporovat umělecký emancipační národně uvědomovací proces</a:t>
            </a:r>
          </a:p>
          <a:p>
            <a:pPr algn="just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zřetelný ústup domácí veselohry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nevzniká mnoho veseloher, hojně inscenovány zahraniční</a:t>
            </a:r>
          </a:p>
          <a:p>
            <a:pPr algn="just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symbolistická jevištní báseň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Zeyer, Dyk, Lom,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Hilbert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2869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0FFA01-1847-4250-B93E-5F705CC6E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Jaroslav </a:t>
            </a:r>
            <a:r>
              <a:rPr lang="cs-CZ" dirty="0" err="1"/>
              <a:t>Hilbert</a:t>
            </a:r>
            <a:r>
              <a:rPr lang="cs-CZ" dirty="0"/>
              <a:t>: </a:t>
            </a:r>
            <a:r>
              <a:rPr lang="cs-CZ" i="1" dirty="0"/>
              <a:t>vina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19ED97-4408-461F-B823-DB52A2496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„Nepodrobuji se zákonům morálky, ale podrobuji se svému svědomí.“</a:t>
            </a:r>
          </a:p>
          <a:p>
            <a:r>
              <a:rPr lang="cs-CZ" dirty="0"/>
              <a:t>Psychologické drama, patrný vliv Ibsena</a:t>
            </a:r>
          </a:p>
          <a:p>
            <a:r>
              <a:rPr lang="cs-CZ" dirty="0"/>
              <a:t>Jeden z mezníků moderního dramatu – vychází z realismu, ale posouvá jej dále</a:t>
            </a:r>
          </a:p>
          <a:p>
            <a:r>
              <a:rPr lang="cs-CZ" dirty="0"/>
              <a:t>Zhodnocení F. X. Šaldy: https://service.ucl.cas.cz/edicee/data/soubory/FXS/KP3/6.pdf</a:t>
            </a:r>
          </a:p>
        </p:txBody>
      </p:sp>
    </p:spTree>
    <p:extLst>
      <p:ext uri="{BB962C8B-B14F-4D97-AF65-F5344CB8AC3E}">
        <p14:creationId xmlns:p14="http://schemas.microsoft.com/office/powerpoint/2010/main" val="600407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A17876-9BC0-47D6-B36C-DAB41443F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Pohádkové drama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D5DE41-7641-437D-A3E4-7B92F8407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Jaroslav Kvapil: </a:t>
            </a:r>
            <a:r>
              <a:rPr lang="cs-CZ" i="1" dirty="0"/>
              <a:t>Princezna Pampeliška </a:t>
            </a:r>
            <a:r>
              <a:rPr lang="cs-CZ" dirty="0"/>
              <a:t>(1897)</a:t>
            </a:r>
          </a:p>
          <a:p>
            <a:r>
              <a:rPr lang="cs-CZ" dirty="0"/>
              <a:t>Julius Zeyer: </a:t>
            </a:r>
            <a:r>
              <a:rPr lang="cs-CZ" i="1" dirty="0"/>
              <a:t>Radúz a Mahulena </a:t>
            </a:r>
            <a:r>
              <a:rPr lang="cs-CZ" dirty="0"/>
              <a:t>(1898)</a:t>
            </a:r>
          </a:p>
          <a:p>
            <a:r>
              <a:rPr lang="cs-CZ" dirty="0"/>
              <a:t>Alois Jirásek: </a:t>
            </a:r>
            <a:r>
              <a:rPr lang="cs-CZ" i="1" dirty="0"/>
              <a:t>Lucerna</a:t>
            </a:r>
            <a:r>
              <a:rPr lang="cs-CZ" dirty="0"/>
              <a:t> (1905), </a:t>
            </a:r>
            <a:r>
              <a:rPr lang="cs-CZ" i="1" dirty="0"/>
              <a:t>Pan Johanes </a:t>
            </a:r>
            <a:r>
              <a:rPr lang="cs-CZ" dirty="0"/>
              <a:t>(1909)</a:t>
            </a:r>
          </a:p>
          <a:p>
            <a:r>
              <a:rPr lang="cs-CZ" dirty="0"/>
              <a:t>Jiří Karásek ze Lvovic: </a:t>
            </a:r>
            <a:r>
              <a:rPr lang="cs-CZ" i="1" dirty="0"/>
              <a:t>Sen o říši krásy </a:t>
            </a:r>
            <a:r>
              <a:rPr lang="cs-CZ" dirty="0"/>
              <a:t>(1907)</a:t>
            </a:r>
          </a:p>
          <a:p>
            <a:r>
              <a:rPr lang="cs-CZ" dirty="0"/>
              <a:t>Linie lyrického dramatu: F. Šrámek, v 50. a 60. letech: F. Hrubín, J. Topol</a:t>
            </a:r>
          </a:p>
        </p:txBody>
      </p:sp>
    </p:spTree>
    <p:extLst>
      <p:ext uri="{BB962C8B-B14F-4D97-AF65-F5344CB8AC3E}">
        <p14:creationId xmlns:p14="http://schemas.microsoft.com/office/powerpoint/2010/main" val="3724287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607D1-E061-4336-A8F5-229782833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Jirásek: </a:t>
            </a:r>
            <a:r>
              <a:rPr lang="cs-CZ" i="1" dirty="0"/>
              <a:t>Lucerna</a:t>
            </a:r>
            <a:r>
              <a:rPr lang="cs-CZ" dirty="0"/>
              <a:t> (1905)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659238-4626-4CE3-8B98-F1550F2FD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213" y="1940560"/>
            <a:ext cx="9905999" cy="4409441"/>
          </a:xfrm>
        </p:spPr>
        <p:txBody>
          <a:bodyPr>
            <a:noAutofit/>
          </a:bodyPr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Mlynářova replika na povinnost jít svítit vrchnosti lucernou: (Mlynář Vrchnímu): „Zapomenout? Na vlastní, staré, dobré právo zapomenout? Kdo zapomene ran, kterými jej ponížili, zůstává bitým psem, a kdo zapomene na své právo, ať je sluhou, ať otrokem! A vy, kdybyste nebyl zapomněl, z čeho jste pošel, že i vy jste z naší krve –.“ </a:t>
            </a:r>
          </a:p>
          <a:p>
            <a:r>
              <a:rPr lang="cs-CZ" sz="1800" dirty="0">
                <a:latin typeface="Times New Roman" panose="02020603050405020304" pitchFamily="18" charset="0"/>
              </a:rPr>
              <a:t>Z lípy se v závěru ozve mužský chorál: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„Duch rodu čistý přepevný štít / v zápase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věkův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síly zdroj. / V něm žije otců dílo i sen, / dědictví svaté i starý boj.“ </a:t>
            </a:r>
          </a:p>
          <a:p>
            <a:r>
              <a:rPr lang="cs-CZ" sz="1800" dirty="0">
                <a:latin typeface="Times New Roman" panose="02020603050405020304" pitchFamily="18" charset="0"/>
              </a:rPr>
              <a:t>Vodákovo ocenění hry: 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„Nicméně, přes ten symbolismus poněkud vtíravý, Lucerna má všecku poesii, kterou mohla mít. Historikové našeho dramatu shledají v ní jednou nejspíš nejurčitější moderní pokračování divadla Klicperova a Tylova. Budou pak jistě konstatovat velký pokrok, jejíž od nich učinila, pokrok v uvědomělosti, pevnosti, síle, jemnosti a hloubce. Pouhé srovnání by stačilo jej skvěle ukázat. Dialog Jiráskův svými větami odstavci je dnes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nejčeštější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v tom také nejkrásnější divadelní dialog, jejž máme.“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48722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245E3C-7E07-4B3F-8525-0DEE052A5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0" i="0" dirty="0">
                <a:solidFill>
                  <a:srgbClr val="E4E6EB"/>
                </a:solidFill>
                <a:effectLst/>
                <a:latin typeface="inherit"/>
              </a:rPr>
              <a:t>Otokar Fischer, báseň Ze dnů hlubokého míru, sbírka Poslední básně, 1938.</a:t>
            </a:r>
            <a:br>
              <a:rPr lang="cs-CZ" b="0" i="0" dirty="0">
                <a:solidFill>
                  <a:srgbClr val="E4E6EB"/>
                </a:solidFill>
                <a:effectLst/>
                <a:latin typeface="inherit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28E6BE-5A00-468A-B076-F4F73DA20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cs-CZ" b="0" i="0" dirty="0">
                <a:solidFill>
                  <a:srgbClr val="E4E6EB"/>
                </a:solidFill>
                <a:effectLst/>
                <a:latin typeface="inherit"/>
              </a:rPr>
              <a:t>A přijde chvíle, jež se bude ptát: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rgbClr val="E4E6EB"/>
                </a:solidFill>
                <a:effectLst/>
                <a:latin typeface="inherit"/>
              </a:rPr>
              <a:t>Cos činil, aby zadržen byl pád —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rgbClr val="E4E6EB"/>
                </a:solidFill>
                <a:effectLst/>
                <a:latin typeface="inherit"/>
              </a:rPr>
              <a:t>pád tvůj i lidstva, stud a katastrofa?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rgbClr val="E4E6EB"/>
                </a:solidFill>
                <a:effectLst/>
                <a:latin typeface="inherit"/>
              </a:rPr>
              <a:t>Čím, vyjma tebou, zvučela tvá strofa,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rgbClr val="E4E6EB"/>
                </a:solidFill>
                <a:effectLst/>
                <a:latin typeface="inherit"/>
              </a:rPr>
              <a:t>oč usilovals, o co vedl spor,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rgbClr val="E4E6EB"/>
                </a:solidFill>
                <a:effectLst/>
                <a:latin typeface="inherit"/>
              </a:rPr>
              <a:t>kam pádils na voze svých metafor,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rgbClr val="E4E6EB"/>
                </a:solidFill>
                <a:effectLst/>
                <a:latin typeface="inherit"/>
              </a:rPr>
              <a:t>cos odvracel a co jsi připravoval?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98578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TM04033919[[fn=Obvod]]</Template>
  <TotalTime>1253</TotalTime>
  <Words>1003</Words>
  <Application>Microsoft Office PowerPoint</Application>
  <PresentationFormat>Širokoúhlá obrazovka</PresentationFormat>
  <Paragraphs>62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inherit</vt:lpstr>
      <vt:lpstr>Times New Roman</vt:lpstr>
      <vt:lpstr>Tw Cen MT</vt:lpstr>
      <vt:lpstr>Obvod</vt:lpstr>
      <vt:lpstr>„České drama nemá svého smetany.“ (O. Fischer)</vt:lpstr>
      <vt:lpstr>Prezentace aplikace PowerPoint</vt:lpstr>
      <vt:lpstr>Prezentace aplikace PowerPoint</vt:lpstr>
      <vt:lpstr>Proměny dramatu</vt:lpstr>
      <vt:lpstr>Prezentace aplikace PowerPoint</vt:lpstr>
      <vt:lpstr>Jaroslav Hilbert: vina</vt:lpstr>
      <vt:lpstr>Pohádkové drama</vt:lpstr>
      <vt:lpstr>Jirásek: Lucerna (1905)</vt:lpstr>
      <vt:lpstr>Otokar Fischer, báseň Ze dnů hlubokého míru, sbírka Poslední básně, 1938. </vt:lpstr>
      <vt:lpstr>Vybrané teoretické koncepty dramatu dané doby</vt:lpstr>
      <vt:lpstr>Členění dle Dějin české literatury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 Mikulová</dc:creator>
  <cp:lastModifiedBy>Iva Mikulová</cp:lastModifiedBy>
  <cp:revision>15</cp:revision>
  <dcterms:created xsi:type="dcterms:W3CDTF">2022-03-01T10:33:25Z</dcterms:created>
  <dcterms:modified xsi:type="dcterms:W3CDTF">2022-03-02T07:26:25Z</dcterms:modified>
</cp:coreProperties>
</file>