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1" r:id="rId5"/>
    <p:sldId id="262" r:id="rId6"/>
    <p:sldId id="257" r:id="rId7"/>
    <p:sldId id="268" r:id="rId8"/>
    <p:sldId id="269" r:id="rId9"/>
    <p:sldId id="264" r:id="rId10"/>
    <p:sldId id="270" r:id="rId11"/>
    <p:sldId id="271" r:id="rId12"/>
    <p:sldId id="259" r:id="rId13"/>
    <p:sldId id="258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737C2-955B-044B-DDC4-038E99C5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Protektorátní drama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46D80E-14FA-2FF5-02DE-C41BACBB8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Dramatizace, adaptace</a:t>
            </a:r>
          </a:p>
          <a:p>
            <a:r>
              <a:rPr lang="cs-CZ" dirty="0"/>
              <a:t>Jinotaj a metafora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8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283" y="397042"/>
            <a:ext cx="10068894" cy="1478570"/>
          </a:xfrm>
        </p:spPr>
        <p:txBody>
          <a:bodyPr/>
          <a:lstStyle/>
          <a:p>
            <a:r>
              <a:rPr lang="cs-CZ" dirty="0">
                <a:latin typeface="+mn-lt"/>
                <a:cs typeface="Times New Roman" panose="02020603050405020304" pitchFamily="18" charset="0"/>
              </a:rPr>
              <a:t>Větrník – generační scéna </a:t>
            </a:r>
            <a:r>
              <a:rPr lang="cs-CZ" dirty="0">
                <a:cs typeface="Times New Roman" panose="02020603050405020304" pitchFamily="18" charset="0"/>
              </a:rPr>
              <a:t>(1941–1944)</a:t>
            </a:r>
            <a:br>
              <a:rPr lang="cs-CZ" dirty="0">
                <a:cs typeface="Times New Roman" panose="02020603050405020304" pitchFamily="18" charset="0"/>
              </a:rPr>
            </a:br>
            <a:endParaRPr lang="cs-CZ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12168"/>
          </a:xfrm>
        </p:spPr>
        <p:txBody>
          <a:bodyPr>
            <a:normAutofit/>
          </a:bodyPr>
          <a:lstStyle/>
          <a:p>
            <a:r>
              <a:rPr lang="cs-CZ" b="1" dirty="0">
                <a:cs typeface="Times New Roman" panose="02020603050405020304" pitchFamily="18" charset="0"/>
              </a:rPr>
              <a:t>Větrník</a:t>
            </a:r>
            <a:r>
              <a:rPr lang="cs-CZ" dirty="0">
                <a:cs typeface="Times New Roman" panose="02020603050405020304" pitchFamily="18" charset="0"/>
              </a:rPr>
              <a:t> Založila skupina žáků Herecké školy D 41</a:t>
            </a: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V čele Větrníku Josef Šmída – žák Buriana, pracoval jako asistent </a:t>
            </a:r>
            <a:r>
              <a:rPr lang="cs-CZ" dirty="0" err="1">
                <a:cs typeface="Times New Roman" panose="02020603050405020304" pitchFamily="18" charset="0"/>
              </a:rPr>
              <a:t>Frejky</a:t>
            </a:r>
            <a:r>
              <a:rPr lang="cs-CZ" dirty="0">
                <a:cs typeface="Times New Roman" panose="02020603050405020304" pitchFamily="18" charset="0"/>
              </a:rPr>
              <a:t> a </a:t>
            </a:r>
            <a:r>
              <a:rPr lang="cs-CZ" dirty="0" err="1">
                <a:cs typeface="Times New Roman" panose="02020603050405020304" pitchFamily="18" charset="0"/>
              </a:rPr>
              <a:t>Honzla</a:t>
            </a:r>
            <a:endParaRPr lang="cs-CZ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Herci: V. Brodský, Z. Míka, S. Zázvorková, J. Pleskot, R. Lukavský</a:t>
            </a: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1) básnická díla: montáže veršů, deklamace stylizace po vzoru Buriana (Hlaváček: </a:t>
            </a:r>
            <a:r>
              <a:rPr lang="cs-CZ" i="1" dirty="0">
                <a:cs typeface="Times New Roman" panose="02020603050405020304" pitchFamily="18" charset="0"/>
              </a:rPr>
              <a:t>Mstivá kantiléna</a:t>
            </a:r>
            <a:r>
              <a:rPr lang="cs-CZ" dirty="0">
                <a:cs typeface="Times New Roman" panose="02020603050405020304" pitchFamily="18" charset="0"/>
              </a:rPr>
              <a:t>, 1942</a:t>
            </a:r>
            <a:r>
              <a:rPr lang="en-GB" dirty="0">
                <a:cs typeface="Times New Roman" panose="02020603050405020304" pitchFamily="18" charset="0"/>
              </a:rPr>
              <a:t>;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err="1">
                <a:cs typeface="Times New Roman" panose="02020603050405020304" pitchFamily="18" charset="0"/>
              </a:rPr>
              <a:t>Immerman</a:t>
            </a:r>
            <a:r>
              <a:rPr lang="cs-CZ" dirty="0">
                <a:cs typeface="Times New Roman" panose="02020603050405020304" pitchFamily="18" charset="0"/>
              </a:rPr>
              <a:t>: </a:t>
            </a:r>
            <a:r>
              <a:rPr lang="cs-CZ" i="1" dirty="0" err="1">
                <a:cs typeface="Times New Roman" panose="02020603050405020304" pitchFamily="18" charset="0"/>
              </a:rPr>
              <a:t>Merlin</a:t>
            </a:r>
            <a:r>
              <a:rPr lang="cs-CZ" dirty="0">
                <a:cs typeface="Times New Roman" panose="02020603050405020304" pitchFamily="18" charset="0"/>
              </a:rPr>
              <a:t>, 1942)</a:t>
            </a: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2) komediální inscenace: inspirováno Osvobozeným divadlem</a:t>
            </a: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Inscenace </a:t>
            </a:r>
            <a:r>
              <a:rPr lang="cs-CZ" i="1" dirty="0">
                <a:cs typeface="Times New Roman" panose="02020603050405020304" pitchFamily="18" charset="0"/>
              </a:rPr>
              <a:t>Zázrační divadlo </a:t>
            </a:r>
            <a:r>
              <a:rPr lang="cs-CZ" dirty="0">
                <a:cs typeface="Times New Roman" panose="02020603050405020304" pitchFamily="18" charset="0"/>
              </a:rPr>
              <a:t>(parodie na soudobou inscenační tradici oficiálních scén při inscenování antiky) a </a:t>
            </a:r>
            <a:r>
              <a:rPr lang="cs-CZ" i="1" dirty="0">
                <a:cs typeface="Times New Roman" panose="02020603050405020304" pitchFamily="18" charset="0"/>
              </a:rPr>
              <a:t>Husa na provázku </a:t>
            </a:r>
            <a:r>
              <a:rPr lang="cs-CZ" dirty="0">
                <a:cs typeface="Times New Roman" panose="02020603050405020304" pitchFamily="18" charset="0"/>
              </a:rPr>
              <a:t>(klauni Pleskot a Brodský)</a:t>
            </a:r>
          </a:p>
          <a:p>
            <a:pPr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Z. Hedbávný: </a:t>
            </a:r>
            <a:r>
              <a:rPr lang="cs-CZ" i="1" dirty="0">
                <a:cs typeface="Times New Roman" panose="02020603050405020304" pitchFamily="18" charset="0"/>
              </a:rPr>
              <a:t>Divadlo Větrník</a:t>
            </a:r>
            <a:r>
              <a:rPr lang="cs-CZ" dirty="0">
                <a:cs typeface="Times New Roman" panose="02020603050405020304" pitchFamily="18" charset="0"/>
              </a:rPr>
              <a:t>. Praha: Panorama, 1988</a:t>
            </a:r>
          </a:p>
        </p:txBody>
      </p:sp>
    </p:spTree>
    <p:extLst>
      <p:ext uri="{BB962C8B-B14F-4D97-AF65-F5344CB8AC3E}">
        <p14:creationId xmlns:p14="http://schemas.microsoft.com/office/powerpoint/2010/main" val="115435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153943"/>
            <a:ext cx="10744200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A9B34-6524-F05C-965B-35F433A3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František zavřel: </a:t>
            </a:r>
            <a:r>
              <a:rPr lang="cs-CZ" i="1" dirty="0" err="1"/>
              <a:t>caesar</a:t>
            </a:r>
            <a:r>
              <a:rPr lang="cs-CZ" dirty="0"/>
              <a:t> (1941)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B09AE-889C-9976-B298-114B5D24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3180"/>
            <a:ext cx="9905999" cy="425630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dirty="0"/>
              <a:t>Příklad pravicově orientovaného autora</a:t>
            </a:r>
          </a:p>
          <a:p>
            <a:pPr algn="just"/>
            <a:r>
              <a:rPr lang="cs-CZ" sz="2000" kern="50" dirty="0">
                <a:effectLst/>
                <a:ea typeface="Times New Roman" panose="02020603050405020304" pitchFamily="18" charset="0"/>
              </a:rPr>
              <a:t>Drama o pěti dějstvích</a:t>
            </a:r>
          </a:p>
          <a:p>
            <a:pPr algn="just"/>
            <a:r>
              <a:rPr lang="cs-CZ" sz="2000" kern="50" dirty="0">
                <a:effectLst/>
                <a:ea typeface="Calibri" panose="020F0502020204030204" pitchFamily="34" charset="0"/>
              </a:rPr>
              <a:t>První česká hra o Caesarovi (nepočítáme-li antickou férii </a:t>
            </a:r>
            <a:r>
              <a:rPr lang="cs-CZ" sz="2000" i="1" kern="50" dirty="0">
                <a:effectLst/>
                <a:ea typeface="Calibri" panose="020F0502020204030204" pitchFamily="34" charset="0"/>
              </a:rPr>
              <a:t>Caesar </a:t>
            </a:r>
            <a:r>
              <a:rPr lang="cs-CZ" sz="2000" kern="50" dirty="0">
                <a:effectLst/>
                <a:ea typeface="Calibri" panose="020F0502020204030204" pitchFamily="34" charset="0"/>
              </a:rPr>
              <a:t>/1932/ dvojice V+W) se v autorově podání měla stát oslavou diktátorské formy vlády, vojenské geniality, lidského heroismu a rovněž kritikou liberálně demokratických společností, jež se v průběhu třicátých let ocitly v hluboké krizi. Autor nacházel řešení v příklonu k diktátorským a fašistickým režimům v Evropě (především k Mussoliniho Itálii, kterou považoval za vzor i pro československou republiku), jimž vzdal poctu již ve svých předchozích dramatických dílech (</a:t>
            </a:r>
            <a:r>
              <a:rPr lang="cs-CZ" sz="2000" i="1" kern="50" dirty="0">
                <a:effectLst/>
                <a:ea typeface="Calibri" panose="020F0502020204030204" pitchFamily="34" charset="0"/>
              </a:rPr>
              <a:t>Jan Žižka z Trocnova</a:t>
            </a:r>
            <a:r>
              <a:rPr lang="cs-CZ" sz="2000" kern="50" dirty="0">
                <a:effectLst/>
                <a:ea typeface="Calibri" panose="020F0502020204030204" pitchFamily="34" charset="0"/>
              </a:rPr>
              <a:t>, /1935/, </a:t>
            </a:r>
            <a:r>
              <a:rPr lang="cs-CZ" sz="2000" i="1" kern="50" dirty="0">
                <a:effectLst/>
                <a:ea typeface="Calibri" panose="020F0502020204030204" pitchFamily="34" charset="0"/>
              </a:rPr>
              <a:t>Nietzsche</a:t>
            </a:r>
            <a:r>
              <a:rPr lang="cs-CZ" sz="2000" kern="50" dirty="0">
                <a:effectLst/>
                <a:ea typeface="Calibri" panose="020F0502020204030204" pitchFamily="34" charset="0"/>
              </a:rPr>
              <a:t> /1937/). Zavřel ve svém díle Caesara pojal jako neohroženého diktátora, který je přesvědčen o své schopnosti ovládnout prostřednictvím Říma celý svět. </a:t>
            </a:r>
            <a:endParaRPr lang="cs-CZ" sz="20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37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A1584-BB26-B07A-B015-0C718364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Václav </a:t>
            </a:r>
            <a:r>
              <a:rPr lang="cs-CZ" dirty="0" err="1"/>
              <a:t>renč</a:t>
            </a:r>
            <a:r>
              <a:rPr lang="cs-CZ" dirty="0"/>
              <a:t>: </a:t>
            </a:r>
            <a:r>
              <a:rPr lang="cs-CZ" i="1" dirty="0"/>
              <a:t>císařův mim </a:t>
            </a:r>
            <a:r>
              <a:rPr lang="cs-CZ" dirty="0"/>
              <a:t>(1944)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77D49F-DE6C-C2C8-EE3E-EBE8F411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85" y="1881352"/>
            <a:ext cx="9905999" cy="3541714"/>
          </a:xfrm>
        </p:spPr>
        <p:txBody>
          <a:bodyPr>
            <a:noAutofit/>
          </a:bodyPr>
          <a:lstStyle/>
          <a:p>
            <a:r>
              <a:rPr lang="cs-CZ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Jde o alegorické podobenství, v němž Renč prostřednictvím skutečné historické postavy římského císaře z období pozdní antiky, varuje před nebezpečím mocenské diktatury, kterou tehdejší Československo zakoušelo od německých okupantů. Hlavní postava, mim </a:t>
            </a:r>
            <a:r>
              <a:rPr lang="cs-CZ" kern="50" dirty="0" err="1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Genesius</a:t>
            </a:r>
            <a:r>
              <a:rPr lang="cs-CZ" kern="5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, se zmítá v polaritách skutečnosti a zdání, pravdy a lži, skutečného bytí a předstírání. Jakožto herec je nucen hrát podle zadání a „sloužit“ mocným. Jeho postavení mu zabraňuje projevit sama sebe, vyjádřit vlastní postoj a znemožňuje mu tak svobodně tvořit. I proto pro Diokleciána sehrává komedii, frašku zesměšňující křesťany, již bylo zvykem předvádět během slavnostních dní a která v dobách císařského Říma patřila k nejoblíbenějším divadelním žánrům.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28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ve smetanově muzeu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Divadélko ve Smetanově muzeu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původně soubor kolem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Divadélku pro 99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útoky fašistického tisku, vedení Felix 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Breux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poté Antonín Dvořák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Herci: A. Hegerlíková, K. Houska, R. Pochová, Z. Stránský a další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Spolupráce: J. Pokorný, Z. Míka, J.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Raban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recitované divadlo: Dvořákovy inscenace: Goethův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Urfaust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(1943)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klasické komedie a frašky: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Zrození komedie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Šprýmy Hanse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Sachse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Klicpera a další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Komediální prvky: mimika, pantomima, parodie, karikatura</a:t>
            </a:r>
          </a:p>
        </p:txBody>
      </p:sp>
    </p:spTree>
    <p:extLst>
      <p:ext uri="{BB962C8B-B14F-4D97-AF65-F5344CB8AC3E}">
        <p14:creationId xmlns:p14="http://schemas.microsoft.com/office/powerpoint/2010/main" val="88350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57D9CD-E311-A170-4F79-5AF73B99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divadelní poetiky vzniklé za protektorátu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D5870-E16A-BB95-865D-B25480804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E. F. Burian: Pojďte, lidé, na divadla s železnýma </a:t>
            </a:r>
            <a:r>
              <a:rPr lang="cs-CZ" dirty="0" err="1"/>
              <a:t>kladivama</a:t>
            </a:r>
            <a:r>
              <a:rPr lang="cs-CZ" dirty="0"/>
              <a:t> (1940)</a:t>
            </a:r>
          </a:p>
          <a:p>
            <a:r>
              <a:rPr lang="cs-CZ" dirty="0"/>
              <a:t>Jiří </a:t>
            </a:r>
            <a:r>
              <a:rPr lang="cs-CZ" dirty="0" err="1"/>
              <a:t>Frejka</a:t>
            </a:r>
            <a:r>
              <a:rPr lang="cs-CZ" dirty="0"/>
              <a:t>: O divadlo vskutku národní (1939), Smích a divadelní maska (1942), Železná doba divadla (1945)</a:t>
            </a:r>
          </a:p>
          <a:p>
            <a:r>
              <a:rPr lang="cs-CZ" dirty="0"/>
              <a:t>Josef Träger: Dvě přednášky z války o divadle (1945)</a:t>
            </a:r>
          </a:p>
          <a:p>
            <a:r>
              <a:rPr lang="cs-CZ" dirty="0"/>
              <a:t>Sborník Kdo </a:t>
            </a:r>
            <a:r>
              <a:rPr lang="cs-CZ"/>
              <a:t>vytváří divadlo (1944)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9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0CADD-D29C-EBF3-4499-10AB251D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drama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1544E-E5D9-6AB8-6AE3-40B3AD0F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Oficiální scény X avantgardní divadla</a:t>
            </a:r>
          </a:p>
          <a:p>
            <a:r>
              <a:rPr lang="cs-CZ" dirty="0"/>
              <a:t>Dramatizace a adaptace</a:t>
            </a:r>
          </a:p>
          <a:p>
            <a:r>
              <a:rPr lang="cs-CZ" dirty="0"/>
              <a:t>Jinotaj a metafora jako výrazový prostředek</a:t>
            </a:r>
          </a:p>
          <a:p>
            <a:r>
              <a:rPr lang="cs-CZ" dirty="0"/>
              <a:t>Konverzační hry a hry ze současnosti</a:t>
            </a:r>
          </a:p>
          <a:p>
            <a:r>
              <a:rPr lang="cs-CZ" dirty="0"/>
              <a:t>Cenzura – zakázaní autoři a zakázané hry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88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26CB4-EB63-9A16-38E0-A2BEA989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42" y="91440"/>
            <a:ext cx="9905998" cy="1478570"/>
          </a:xfrm>
        </p:spPr>
        <p:txBody>
          <a:bodyPr/>
          <a:lstStyle/>
          <a:p>
            <a:r>
              <a:rPr lang="cs-CZ" dirty="0"/>
              <a:t>cenzura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F8E14-A32D-CC14-3E30-4EA4675E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28156"/>
            <a:ext cx="10126028" cy="5248893"/>
          </a:xfrm>
        </p:spPr>
        <p:txBody>
          <a:bodyPr>
            <a:normAutofit/>
          </a:bodyPr>
          <a:lstStyle/>
          <a:p>
            <a:pPr indent="180340" algn="just">
              <a:lnSpc>
                <a:spcPct val="150000"/>
              </a:lnSpc>
              <a:spcAft>
                <a:spcPts val="3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Pokud jde o strukturu zakázaných dramatiků, z dramaturgických plánů okamžitě po okupaci vypadli autoři židovského původu, postupně se z něj vytráceli domácí i zahraniční autoři známí svým demokratickým, protifašistickým nebo vyhraněně levicovým smýšlením. S vypuknutím a rozšiřováním válečného konfliktu se nežádoucími stávala i celá dramatika polská, francouzská, britská, ruská či americká. </a:t>
            </a:r>
          </a:p>
          <a:p>
            <a:pPr indent="18034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 paradoxům cenzury patří, že vedle textů Žida Františka Langera, liberála Karla Čapka a jeho ženy Olgy Scheinpflugové, levicových avantgardistů E. F. Buriana či Vítězslava Nezvala se nesměly za protektorátu uvádět ani některá dramata Františka Zavřela (například jeho historická hra </a:t>
            </a:r>
            <a:r>
              <a:rPr lang="cs-CZ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Král Přemysl Otakar Druhý)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přitom Zavřelova obliba fašistické formy vlády nebyla tajemstvím. Zákazy se však vztahovaly také na německojazyčnou dramatiku, například na dramata komunisty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Bertolta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Brechta nebo rasově nevyhovujícího Hugo von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Hofmannsthala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6555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7CE4A-4FD6-66B8-74DF-F08A7427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Konverzační hry, hry ze současnosti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4CB8DC-C7B1-84C5-2390-4CB009954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Konverzační hra jako možnost vyhnout se cenzuře</a:t>
            </a:r>
          </a:p>
          <a:p>
            <a:r>
              <a:rPr lang="cs-CZ" dirty="0"/>
              <a:t>Jan Grmela</a:t>
            </a:r>
          </a:p>
          <a:p>
            <a:r>
              <a:rPr lang="cs-CZ" dirty="0"/>
              <a:t>Frank </a:t>
            </a:r>
            <a:r>
              <a:rPr lang="cs-CZ" dirty="0" err="1"/>
              <a:t>Tetauer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Drama ze současnosti jako prostor pro jinotaj</a:t>
            </a:r>
          </a:p>
          <a:p>
            <a:r>
              <a:rPr lang="cs-CZ" dirty="0"/>
              <a:t>Olga Scheinpflugová: </a:t>
            </a:r>
            <a:r>
              <a:rPr lang="cs-CZ" i="1" dirty="0"/>
              <a:t>Hra na schovávanou </a:t>
            </a:r>
            <a:r>
              <a:rPr lang="cs-CZ" dirty="0"/>
              <a:t>(1939)</a:t>
            </a:r>
          </a:p>
          <a:p>
            <a:r>
              <a:rPr lang="cs-CZ" dirty="0"/>
              <a:t>Vilém Werner: </a:t>
            </a:r>
            <a:r>
              <a:rPr lang="cs-CZ" i="1" dirty="0"/>
              <a:t>Červený mlýn </a:t>
            </a:r>
            <a:r>
              <a:rPr lang="cs-CZ" dirty="0"/>
              <a:t>(1940)</a:t>
            </a:r>
          </a:p>
          <a:p>
            <a:r>
              <a:rPr lang="cs-CZ" dirty="0"/>
              <a:t>Josef a Miroslava Tomanovi: </a:t>
            </a:r>
            <a:r>
              <a:rPr lang="cs-CZ" i="1" dirty="0"/>
              <a:t>Vinice</a:t>
            </a:r>
            <a:r>
              <a:rPr lang="cs-CZ" dirty="0"/>
              <a:t> (1941)</a:t>
            </a:r>
          </a:p>
        </p:txBody>
      </p:sp>
    </p:spTree>
    <p:extLst>
      <p:ext uri="{BB962C8B-B14F-4D97-AF65-F5344CB8AC3E}">
        <p14:creationId xmlns:p14="http://schemas.microsoft.com/office/powerpoint/2010/main" val="135892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0125B-7707-1119-73AD-94CA5F5C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Avantgardní divadlo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F6C8F-2EA9-451A-570B-971E0DE03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38845"/>
            <a:ext cx="9905999" cy="3840481"/>
          </a:xfrm>
        </p:spPr>
        <p:txBody>
          <a:bodyPr>
            <a:noAutofit/>
          </a:bodyPr>
          <a:lstStyle/>
          <a:p>
            <a:r>
              <a:rPr lang="cs-CZ" sz="2000" dirty="0"/>
              <a:t>Burianovo Déčko – anketa D 39 – možnosti adaptace a dramatizace, stav současné dramatické tvorby</a:t>
            </a:r>
          </a:p>
          <a:p>
            <a:pPr algn="just"/>
            <a:r>
              <a:rPr lang="cs-CZ" sz="2000" dirty="0">
                <a:cs typeface="Times New Roman" panose="02020603050405020304" pitchFamily="18" charset="0"/>
              </a:rPr>
              <a:t>Zrušeno v březnu 1941 (kampaň </a:t>
            </a:r>
            <a:r>
              <a:rPr lang="cs-CZ" sz="2000" i="1" dirty="0">
                <a:cs typeface="Times New Roman" panose="02020603050405020304" pitchFamily="18" charset="0"/>
              </a:rPr>
              <a:t>Árijský boj</a:t>
            </a:r>
            <a:r>
              <a:rPr lang="cs-CZ" sz="2000" dirty="0"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cs typeface="Times New Roman" panose="02020603050405020304" pitchFamily="18" charset="0"/>
              </a:rPr>
              <a:t>Vlajka</a:t>
            </a:r>
            <a:r>
              <a:rPr lang="cs-CZ" sz="2000" dirty="0">
                <a:cs typeface="Times New Roman" panose="02020603050405020304" pitchFamily="18" charset="0"/>
              </a:rPr>
              <a:t>), OD uzavřeno už v říjnu 1938, Lidové scéna v květnu 1939</a:t>
            </a:r>
          </a:p>
          <a:p>
            <a:pPr algn="just"/>
            <a:r>
              <a:rPr lang="cs-CZ" sz="2000" dirty="0">
                <a:cs typeface="Times New Roman" panose="02020603050405020304" pitchFamily="18" charset="0"/>
              </a:rPr>
              <a:t>E. F. Burian se rozhodl pro odboj proti okupaci (viz </a:t>
            </a:r>
            <a:r>
              <a:rPr lang="cs-CZ" sz="2000" i="1" dirty="0">
                <a:cs typeface="Times New Roman" panose="02020603050405020304" pitchFamily="18" charset="0"/>
              </a:rPr>
              <a:t>Program D</a:t>
            </a:r>
            <a:r>
              <a:rPr lang="cs-CZ" sz="2000" dirty="0">
                <a:cs typeface="Times New Roman" panose="02020603050405020304" pitchFamily="18" charset="0"/>
              </a:rPr>
              <a:t>), Kruh přátel divadla D, 1939 Herecká škola při Déčku, malé D 41, voiceband</a:t>
            </a:r>
          </a:p>
          <a:p>
            <a:pPr algn="just"/>
            <a:r>
              <a:rPr lang="cs-CZ" sz="2000" dirty="0">
                <a:cs typeface="Times New Roman" panose="02020603050405020304" pitchFamily="18" charset="0"/>
              </a:rPr>
              <a:t>B. Srba hovoří o třech okruzích tvorby:</a:t>
            </a:r>
          </a:p>
          <a:p>
            <a:pPr marL="514350" indent="-514350" algn="just">
              <a:buAutoNum type="alphaLcParenR"/>
            </a:pPr>
            <a:r>
              <a:rPr lang="cs-CZ" sz="2000" dirty="0">
                <a:cs typeface="Times New Roman" panose="02020603050405020304" pitchFamily="18" charset="0"/>
              </a:rPr>
              <a:t>Scénické adaptace českých lidových písní, obřadů, her (</a:t>
            </a:r>
            <a:r>
              <a:rPr lang="cs-CZ" sz="2000" i="1" dirty="0">
                <a:cs typeface="Times New Roman" panose="02020603050405020304" pitchFamily="18" charset="0"/>
              </a:rPr>
              <a:t>Druhá lidová suita</a:t>
            </a:r>
            <a:r>
              <a:rPr lang="cs-CZ" sz="2000" dirty="0">
                <a:cs typeface="Times New Roman" panose="02020603050405020304" pitchFamily="18" charset="0"/>
              </a:rPr>
              <a:t>, 1939)</a:t>
            </a:r>
          </a:p>
          <a:p>
            <a:pPr marL="514350" indent="-514350" algn="just">
              <a:buAutoNum type="alphaLcParenR"/>
            </a:pPr>
            <a:r>
              <a:rPr lang="cs-CZ" sz="2000" dirty="0">
                <a:cs typeface="Times New Roman" panose="02020603050405020304" pitchFamily="18" charset="0"/>
              </a:rPr>
              <a:t>Dramatizace klasických beletristických děl (</a:t>
            </a:r>
            <a:r>
              <a:rPr lang="cs-CZ" sz="2000" i="1" dirty="0">
                <a:cs typeface="Times New Roman" panose="02020603050405020304" pitchFamily="18" charset="0"/>
              </a:rPr>
              <a:t>Ves </a:t>
            </a:r>
            <a:r>
              <a:rPr lang="cs-CZ" sz="2000" i="1" dirty="0" err="1">
                <a:cs typeface="Times New Roman" panose="02020603050405020304" pitchFamily="18" charset="0"/>
              </a:rPr>
              <a:t>Štěpančikovo</a:t>
            </a:r>
            <a:r>
              <a:rPr lang="cs-CZ" sz="2000" dirty="0">
                <a:cs typeface="Times New Roman" panose="02020603050405020304" pitchFamily="18" charset="0"/>
              </a:rPr>
              <a:t>, </a:t>
            </a:r>
            <a:r>
              <a:rPr lang="cs-CZ" sz="2000" i="1" dirty="0">
                <a:cs typeface="Times New Roman" panose="02020603050405020304" pitchFamily="18" charset="0"/>
              </a:rPr>
              <a:t>Krysař</a:t>
            </a:r>
            <a:r>
              <a:rPr lang="cs-CZ" sz="2000" dirty="0">
                <a:cs typeface="Times New Roman" panose="02020603050405020304" pitchFamily="18" charset="0"/>
              </a:rPr>
              <a:t>, 1940)</a:t>
            </a:r>
          </a:p>
          <a:p>
            <a:pPr marL="514350" indent="-514350" algn="just">
              <a:buAutoNum type="alphaLcParenR"/>
            </a:pPr>
            <a:r>
              <a:rPr lang="cs-CZ" sz="2000" dirty="0">
                <a:cs typeface="Times New Roman" panose="02020603050405020304" pitchFamily="18" charset="0"/>
              </a:rPr>
              <a:t>Původní dramatické novinky soudobých českých autorů (</a:t>
            </a:r>
            <a:r>
              <a:rPr lang="cs-CZ" sz="2000" i="1" dirty="0">
                <a:cs typeface="Times New Roman" panose="02020603050405020304" pitchFamily="18" charset="0"/>
              </a:rPr>
              <a:t>Manon Lescaut</a:t>
            </a:r>
            <a:r>
              <a:rPr lang="cs-CZ" sz="2000" dirty="0"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7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8967A-2FB3-E0DF-6720-D4BB78EC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Vítězslav Nezval: </a:t>
            </a:r>
            <a:r>
              <a:rPr lang="cs-CZ" i="1" dirty="0" err="1"/>
              <a:t>manon</a:t>
            </a:r>
            <a:r>
              <a:rPr lang="cs-CZ" i="1" dirty="0"/>
              <a:t> Lescaut </a:t>
            </a:r>
            <a:r>
              <a:rPr lang="cs-CZ" dirty="0"/>
              <a:t>(1940)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C0EEC-1FCF-42F7-79C3-4366A994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3174"/>
            <a:ext cx="9905999" cy="444630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Hra o sedmi obrazech podle románu abbé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Prévosta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ompozice villonské balady</a:t>
            </a:r>
          </a:p>
          <a:p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Triadický princip: např. </a:t>
            </a:r>
            <a:r>
              <a:rPr lang="cs-CZ" sz="2000" dirty="0">
                <a:effectLst/>
                <a:ea typeface="Calibri" panose="020F0502020204030204" pitchFamily="34" charset="0"/>
              </a:rPr>
              <a:t>Manon – des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Grieux</a:t>
            </a:r>
            <a:r>
              <a:rPr lang="cs-CZ" sz="2000" dirty="0">
                <a:effectLst/>
                <a:ea typeface="Calibri" panose="020F0502020204030204" pitchFamily="34" charset="0"/>
              </a:rPr>
              <a:t> – </a:t>
            </a:r>
            <a:r>
              <a:rPr lang="cs-CZ" sz="2000" dirty="0" err="1">
                <a:effectLst/>
                <a:ea typeface="Calibri" panose="020F0502020204030204" pitchFamily="34" charset="0"/>
              </a:rPr>
              <a:t>Tiberge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V 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Manon Lescaut</a:t>
            </a:r>
            <a:r>
              <a:rPr lang="cs-CZ" sz="2000" dirty="0">
                <a:effectLst/>
                <a:ea typeface="Calibri" panose="020F0502020204030204" pitchFamily="34" charset="0"/>
              </a:rPr>
              <a:t> se také završila snaha avantgardní dramatiky obohatit tradiční formy dramatu prostředky lyriky, kterou započal Nezval už svou 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Depeší na kolečkách</a:t>
            </a:r>
            <a:r>
              <a:rPr lang="cs-CZ" sz="2000" dirty="0">
                <a:effectLst/>
                <a:ea typeface="Calibri" panose="020F0502020204030204" pitchFamily="34" charset="0"/>
              </a:rPr>
              <a:t> (1922).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K Manon jej vybídl Burian pro své Déčko: </a:t>
            </a:r>
            <a:r>
              <a:rPr lang="cs-CZ" sz="2000" dirty="0">
                <a:effectLst/>
                <a:ea typeface="Calibri" panose="020F0502020204030204" pitchFamily="34" charset="0"/>
              </a:rPr>
              <a:t>„Ta Manon je moje stará láska a byl bych šťasten, kdybych ji mohl v Tvých verších zrežírovat a zhudebnit.“ </a:t>
            </a:r>
          </a:p>
          <a:p>
            <a:r>
              <a:rPr lang="cs-CZ" sz="2000" dirty="0">
                <a:effectLst/>
                <a:ea typeface="Calibri" panose="020F0502020204030204" pitchFamily="34" charset="0"/>
              </a:rPr>
              <a:t>V anketě 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Lidových novin</a:t>
            </a:r>
            <a:r>
              <a:rPr lang="cs-CZ" sz="2000" dirty="0">
                <a:effectLst/>
                <a:ea typeface="Calibri" panose="020F0502020204030204" pitchFamily="34" charset="0"/>
              </a:rPr>
              <a:t> se stala nejčtenější knihou roku 1940 a Sborem pro zřízení druhého Národního divadla jí byla udělena i cena za nejlepší hru roku. Ještě před Nezvalovým publikačním zákazem v roce 1941 se dočkala jedenácti reedic a jen do roku 1948 vyšla v celkovém nákladu 95 000 výtisků. </a:t>
            </a:r>
            <a:r>
              <a:rPr lang="cs-CZ" sz="2000" i="1" dirty="0">
                <a:effectLst/>
                <a:ea typeface="Calibri" panose="020F0502020204030204" pitchFamily="34" charset="0"/>
              </a:rPr>
              <a:t>Manon Lescaut</a:t>
            </a:r>
            <a:r>
              <a:rPr lang="cs-CZ" sz="2000" dirty="0">
                <a:effectLst/>
                <a:ea typeface="Calibri" panose="020F0502020204030204" pitchFamily="34" charset="0"/>
              </a:rPr>
              <a:t> se téměř okamžitě stala kultem, lidé se do divadla opakovaně vraceli, učili se dlouhé pasáže zpaměti a hra se tak stala nástrojem rezistence proti okupačním silám.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8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42" y="654969"/>
            <a:ext cx="6096000" cy="55721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21869" y="288758"/>
            <a:ext cx="454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Burešová (Manon) 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Vladimír Šmeral (des Grieux)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69" y="1174133"/>
            <a:ext cx="4261883" cy="50529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085221" y="6388768"/>
            <a:ext cx="333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Vlajka, 1941</a:t>
            </a:r>
          </a:p>
        </p:txBody>
      </p:sp>
    </p:spTree>
    <p:extLst>
      <p:ext uri="{BB962C8B-B14F-4D97-AF65-F5344CB8AC3E}">
        <p14:creationId xmlns:p14="http://schemas.microsoft.com/office/powerpoint/2010/main" val="18059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Jindřich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Divadélko pro 99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430797"/>
          </a:xfrm>
        </p:spPr>
        <p:txBody>
          <a:bodyPr>
            <a:noAutofit/>
          </a:bodyPr>
          <a:lstStyle/>
          <a:p>
            <a:pPr algn="just"/>
            <a:r>
              <a:rPr lang="cs-CZ" sz="1800" dirty="0">
                <a:cs typeface="Times New Roman" panose="02020603050405020304" pitchFamily="18" charset="0"/>
              </a:rPr>
              <a:t>2. 2. 1940 zahájen provoz (jedno z mála nově založených divadel za protektorátu)</a:t>
            </a:r>
          </a:p>
          <a:p>
            <a:pPr algn="just"/>
            <a:r>
              <a:rPr lang="cs-CZ" sz="1800" dirty="0">
                <a:cs typeface="Times New Roman" panose="02020603050405020304" pitchFamily="18" charset="0"/>
              </a:rPr>
              <a:t>Topičův salon, 99 míst</a:t>
            </a:r>
          </a:p>
          <a:p>
            <a:r>
              <a:rPr lang="cs-CZ" sz="1800" dirty="0">
                <a:effectLst/>
                <a:ea typeface="Calibri" panose="020F0502020204030204" pitchFamily="34" charset="0"/>
              </a:rPr>
              <a:t>Soubor tvořili převážně studenti herecké školy Déčka a absolventi a studenti konzervatoře</a:t>
            </a:r>
          </a:p>
          <a:p>
            <a:pPr algn="just"/>
            <a:r>
              <a:rPr lang="cs-CZ" sz="1800" i="1" dirty="0">
                <a:cs typeface="Times New Roman" panose="02020603050405020304" pitchFamily="18" charset="0"/>
              </a:rPr>
              <a:t>Román lásky a cti </a:t>
            </a:r>
            <a:r>
              <a:rPr lang="cs-CZ" sz="1800" dirty="0">
                <a:cs typeface="Times New Roman" panose="02020603050405020304" pitchFamily="18" charset="0"/>
              </a:rPr>
              <a:t>(1940) – citáty z korespondence a literárních děl Nerudy a Světlé</a:t>
            </a:r>
          </a:p>
          <a:p>
            <a:pPr algn="just"/>
            <a:r>
              <a:rPr lang="cs-CZ" sz="1800" i="1" dirty="0">
                <a:cs typeface="Times New Roman" panose="02020603050405020304" pitchFamily="18" charset="0"/>
              </a:rPr>
              <a:t>České písně kramářské </a:t>
            </a:r>
            <a:r>
              <a:rPr lang="cs-CZ" sz="1800" dirty="0">
                <a:cs typeface="Times New Roman" panose="02020603050405020304" pitchFamily="18" charset="0"/>
              </a:rPr>
              <a:t>(1941) – protest proti okupaci</a:t>
            </a:r>
          </a:p>
          <a:p>
            <a:pPr algn="just"/>
            <a:r>
              <a:rPr lang="cs-CZ" sz="1800" dirty="0">
                <a:cs typeface="Times New Roman" panose="02020603050405020304" pitchFamily="18" charset="0"/>
              </a:rPr>
              <a:t>1941: vypovězena smlouva – U Topičů začíná divadlo Větrník, Divadélko pokračovalo pod názvem Divadélko ve Smetanově muzeu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70621" cy="46353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„Ale já postával s roztřesenýma nohama před výlohou Topičova knihkupectví na Národní třídě, neboť tady v podzemí se krčilo jedno z nejskromnějších divadel naší divadelní historie, pravé kapesní vydání – Divadélko pro 99. Svíral jsem v kapsách oba palce, desetkrát, dvacetkrát jsem si opakoval stylizaci prvních vět, kterými nejen začnu o svém přání, ale hlavně musím stůj co stůj ředitele divadla přesvědčit o své nabídce....Neboť mým prvním ředitelem byl, přesněji v popisovaných okamžicích teprve býti měl, režisér Jindřich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Honzl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tehdy tvůrce nezapomenutelného, a přece dnes neprávem zapomínaného Divadélka pro 99.“ (Antonín Dvořák)</a:t>
            </a:r>
          </a:p>
        </p:txBody>
      </p:sp>
    </p:spTree>
    <p:extLst>
      <p:ext uri="{BB962C8B-B14F-4D97-AF65-F5344CB8AC3E}">
        <p14:creationId xmlns:p14="http://schemas.microsoft.com/office/powerpoint/2010/main" val="365581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93158-712C-1119-E21C-54FD1590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Román lásky a cti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6468A-917D-3F30-464E-66EFE953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9477"/>
            <a:ext cx="9905999" cy="3541714"/>
          </a:xfrm>
        </p:spPr>
        <p:txBody>
          <a:bodyPr>
            <a:noAutofit/>
          </a:bodyPr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Dramatická montáž o Janu Nerudovi a Karolině Světlé ve dvou dílech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Celá hra se odehrává pouze ve světě vytvářeném samotnými dopisy, datovanými v rozmezí od dubna do září roku 1862, a dalšími citovanými dokumenty a komentáři</a:t>
            </a:r>
          </a:p>
          <a:p>
            <a:r>
              <a:rPr lang="cs-CZ" dirty="0">
                <a:effectLst/>
                <a:ea typeface="Calibri" panose="020F0502020204030204" pitchFamily="34" charset="0"/>
              </a:rPr>
              <a:t>Vztah mezi Nerudou a Světlou tak </a:t>
            </a:r>
            <a:r>
              <a:rPr lang="cs-CZ" dirty="0" err="1">
                <a:effectLst/>
                <a:ea typeface="Calibri" panose="020F0502020204030204" pitchFamily="34" charset="0"/>
              </a:rPr>
              <a:t>Honzl</a:t>
            </a:r>
            <a:r>
              <a:rPr lang="cs-CZ" dirty="0">
                <a:effectLst/>
                <a:ea typeface="Calibri" panose="020F0502020204030204" pitchFamily="34" charset="0"/>
              </a:rPr>
              <a:t> interpretoval jako osudový zápas „o lásku jako jediný důvod a posvěcení života“, boj, „který svádějí za svoje vysvobození“</a:t>
            </a:r>
          </a:p>
          <a:p>
            <a:r>
              <a:rPr lang="cs-CZ" i="1" dirty="0"/>
              <a:t>Román lásky a cti </a:t>
            </a:r>
            <a:r>
              <a:rPr lang="cs-CZ" dirty="0"/>
              <a:t>měl premiéru (</a:t>
            </a:r>
            <a:r>
              <a:rPr lang="cs-CZ" dirty="0" err="1"/>
              <a:t>prem</a:t>
            </a:r>
            <a:r>
              <a:rPr lang="cs-CZ" dirty="0"/>
              <a:t>. 14. 11. 1940) v autorově režii v Divadélku pro 99</a:t>
            </a:r>
          </a:p>
        </p:txBody>
      </p:sp>
    </p:spTree>
    <p:extLst>
      <p:ext uri="{BB962C8B-B14F-4D97-AF65-F5344CB8AC3E}">
        <p14:creationId xmlns:p14="http://schemas.microsoft.com/office/powerpoint/2010/main" val="3428991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786</TotalTime>
  <Words>1380</Words>
  <Application>Microsoft Office PowerPoint</Application>
  <PresentationFormat>Širokoúhlá obrazovka</PresentationFormat>
  <Paragraphs>76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Obvod</vt:lpstr>
      <vt:lpstr>Protektorátní drama</vt:lpstr>
      <vt:lpstr>drama</vt:lpstr>
      <vt:lpstr>cenzura</vt:lpstr>
      <vt:lpstr>Konverzační hry, hry ze současnosti</vt:lpstr>
      <vt:lpstr>Avantgardní divadlo</vt:lpstr>
      <vt:lpstr>Vítězslav Nezval: manon Lescaut (1940)</vt:lpstr>
      <vt:lpstr>Prezentace aplikace PowerPoint</vt:lpstr>
      <vt:lpstr>Jindřich Honzl a Divadélko pro 99</vt:lpstr>
      <vt:lpstr>Román lásky a cti</vt:lpstr>
      <vt:lpstr>Větrník – generační scéna (1941–1944) </vt:lpstr>
      <vt:lpstr>Prezentace aplikace PowerPoint</vt:lpstr>
      <vt:lpstr>František zavřel: caesar (1941)</vt:lpstr>
      <vt:lpstr>Václav renč: císařův mim (1944)</vt:lpstr>
      <vt:lpstr>Divadlo ve smetanově muzeu</vt:lpstr>
      <vt:lpstr>Vybrané divadelní poetiky vzniklé za protektorátu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Protektorátní drama</dc:title>
  <dc:creator>Iva Mikulová</dc:creator>
  <cp:lastModifiedBy>Iva Mikulová</cp:lastModifiedBy>
  <cp:revision>11</cp:revision>
  <dcterms:created xsi:type="dcterms:W3CDTF">2022-05-03T17:55:03Z</dcterms:created>
  <dcterms:modified xsi:type="dcterms:W3CDTF">2022-05-04T07:01:40Z</dcterms:modified>
</cp:coreProperties>
</file>