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8" r:id="rId3"/>
    <p:sldId id="316" r:id="rId4"/>
    <p:sldId id="332" r:id="rId5"/>
    <p:sldId id="329" r:id="rId6"/>
    <p:sldId id="333" r:id="rId7"/>
    <p:sldId id="330" r:id="rId8"/>
    <p:sldId id="331" r:id="rId9"/>
    <p:sldId id="324" r:id="rId10"/>
    <p:sldId id="325" r:id="rId11"/>
    <p:sldId id="326" r:id="rId12"/>
    <p:sldId id="334" r:id="rId13"/>
    <p:sldId id="338" r:id="rId14"/>
    <p:sldId id="327" r:id="rId15"/>
    <p:sldId id="335" r:id="rId16"/>
    <p:sldId id="328" r:id="rId17"/>
    <p:sldId id="318" r:id="rId18"/>
    <p:sldId id="336" r:id="rId19"/>
    <p:sldId id="339" r:id="rId20"/>
    <p:sldId id="321" r:id="rId21"/>
    <p:sldId id="322" r:id="rId22"/>
    <p:sldId id="337" r:id="rId23"/>
    <p:sldId id="323" r:id="rId24"/>
    <p:sldId id="320" r:id="rId25"/>
    <p:sldId id="319" r:id="rId26"/>
    <p:sldId id="340" r:id="rId27"/>
    <p:sldId id="34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59F168-53B0-F446-BFAF-4696495795B5}" v="284" dt="2022-03-11T08:15:46.1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53"/>
  </p:normalViewPr>
  <p:slideViewPr>
    <p:cSldViewPr snapToGrid="0" snapToObjects="1">
      <p:cViewPr varScale="1">
        <p:scale>
          <a:sx n="90" d="100"/>
          <a:sy n="90" d="100"/>
        </p:scale>
        <p:origin x="232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ADD55-350E-1E40-A90B-756ED46880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0DA015-8111-0145-AA62-290BB4975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166EF-2B7A-AB46-A53C-5ACAB29F3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20AF0-7338-4247-9FF0-BC95BF3AEC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0AEF-9F1C-864C-87C1-98C3C3EEF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F379D-9118-3E49-A67D-17DB8592F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501C-F35F-6040-825D-3A94E98C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76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F2811-8922-2140-A70D-A38A1C34F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82FE5-55E7-D84A-9108-75DE83DC4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B1D21-19EF-F14B-A2DD-1302E683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20AF0-7338-4247-9FF0-BC95BF3AEC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02A33-C540-584D-92E0-0F179C8B2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E3685-9053-B748-A8FF-F801366A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501C-F35F-6040-825D-3A94E98C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64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0C8E1C-644A-A742-9239-22ED4F07DB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181D22-C519-BF49-AB60-9AC6F941E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CCB3F-CEBA-0D4E-9A9B-8317F30A2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20AF0-7338-4247-9FF0-BC95BF3AEC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D528A-1B74-A84A-8AE9-08109044A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23119-E02A-954D-9D6B-0F08827BE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501C-F35F-6040-825D-3A94E98C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6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4AA4A-7AD5-7042-80D1-26E85C555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3585A-0E62-7A44-8EF2-A39DF4195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0824A-2B52-AE4C-BCA2-D45454F35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20AF0-7338-4247-9FF0-BC95BF3AEC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FFCDD-AA83-9341-AC7C-F9D76C9F4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E2B31-E0E9-5048-9293-3E26A9D2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501C-F35F-6040-825D-3A94E98C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17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54BA9-755D-2E43-9974-8D5A2399A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BE960-E405-A248-9B3C-8E0523DC3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1F966-A2A8-FD40-A9FC-9D1D2D149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20AF0-7338-4247-9FF0-BC95BF3AEC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7A3DE-8C21-2646-9CAD-D209BC914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EDD0C-649A-3245-9D56-75F6BF474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501C-F35F-6040-825D-3A94E98C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5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D3354-28E3-B944-9FB2-C5E023601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C1BD2-39E7-C34C-9F68-20D580B21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1137D-9631-0146-9131-CE5406FBA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AE63D-E523-4749-9BE5-7D3210DC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20AF0-7338-4247-9FF0-BC95BF3AEC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ED648-1B18-594F-A869-DD68507E0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7D42E-95D2-B34A-AF4E-3466D83B3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501C-F35F-6040-825D-3A94E98C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35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AA3C3-5797-A04A-BFFD-86B6087E5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FF218-5A9E-3340-AB3C-32DD5D084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6460A-8FD1-3044-B2E9-81AA210F5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8C8F26-1F48-EF47-B6B7-CAA6AD6E9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CCF93-718A-1A44-B20B-39AD8A5F1F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9CDBD1-B7BF-A546-A37C-A68FEE08B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20AF0-7338-4247-9FF0-BC95BF3AEC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8677B6-B335-124B-8FC3-8EE9C7919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C5E75E-2D0B-834C-B66A-19BECE976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501C-F35F-6040-825D-3A94E98C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51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EC1E7-AE67-244C-9CDF-40BCD4C7F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03FBC8-6CB8-F945-8032-B070DFBD6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20AF0-7338-4247-9FF0-BC95BF3AEC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28C7C8-DC99-694C-BBE7-36C2D18FC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9AC35F-9A2C-F945-B845-5D1951064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501C-F35F-6040-825D-3A94E98C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74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E9012D-10A3-5044-B4AF-B552FDE32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20AF0-7338-4247-9FF0-BC95BF3AEC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8A5234-4A13-5E4B-B5A8-96E5D6904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32A6D-3D3F-6345-B267-8D5C8E34C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501C-F35F-6040-825D-3A94E98C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83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E3B0A-37A9-A247-A046-1E75F3B8C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9671C-8AC2-F740-B7F9-96CC95B2A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D3A62-81AD-FA4A-9715-C347BE02A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DD6D0-470A-CE44-9434-63D5BF5C9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20AF0-7338-4247-9FF0-BC95BF3AEC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A04BB-6313-F542-8CFB-F00B12ECA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D6808-00D1-CA44-AC43-5AB384BA1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501C-F35F-6040-825D-3A94E98C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04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C9222-29B5-F049-A363-A8944D5C0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EAC4A5-60C9-6545-BF94-DC2C45391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E2BB48-DABB-D843-8180-5B53761C34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A5292-C311-3E4F-A3AC-64D31FB76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20AF0-7338-4247-9FF0-BC95BF3AEC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60F48-4B6D-AC47-8261-2C4FD0866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66244-4192-5444-9C3B-9057FAC83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501C-F35F-6040-825D-3A94E98C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3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9371A9-5DE2-BB4A-87E0-06E3C40E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8EB3E-1C98-F94C-8ADE-5C6CD8DB9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7D37B-4EFE-9647-9BEE-808AA47C7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20AF0-7338-4247-9FF0-BC95BF3AEC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2D4A-F2EA-0B4C-BF3A-D5CA408745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B74EA-5377-144B-9634-B579A5C3D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501C-F35F-6040-825D-3A94E98C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youtube.com/watch?v=PZftGYpm3L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youtube.com/watch?v=PZftGYpm3L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2oupj4d75L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D99B3-77C9-3449-AF7B-E380064E5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49387"/>
          </a:xfrm>
        </p:spPr>
        <p:txBody>
          <a:bodyPr>
            <a:normAutofit/>
          </a:bodyPr>
          <a:lstStyle/>
          <a:p>
            <a:r>
              <a:rPr lang="en-US" sz="3200" b="1" dirty="0"/>
              <a:t>Design a </a:t>
            </a:r>
            <a:r>
              <a:rPr lang="en-US" sz="3200" b="1" dirty="0" err="1"/>
              <a:t>konzumní</a:t>
            </a:r>
            <a:r>
              <a:rPr lang="en-US" sz="3200" b="1" dirty="0"/>
              <a:t> </a:t>
            </a:r>
            <a:r>
              <a:rPr lang="en-US" sz="3200" b="1" dirty="0" err="1"/>
              <a:t>společnost</a:t>
            </a:r>
            <a:endParaRPr lang="en-US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F370E-5186-7A4D-B182-3CFF75274D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Design II: 1925-2000</a:t>
            </a:r>
          </a:p>
          <a:p>
            <a:endParaRPr lang="en-US" dirty="0"/>
          </a:p>
          <a:p>
            <a:r>
              <a:rPr lang="en-US" dirty="0"/>
              <a:t>11.3.2022</a:t>
            </a:r>
          </a:p>
        </p:txBody>
      </p:sp>
    </p:spTree>
    <p:extLst>
      <p:ext uri="{BB962C8B-B14F-4D97-AF65-F5344CB8AC3E}">
        <p14:creationId xmlns:p14="http://schemas.microsoft.com/office/powerpoint/2010/main" val="1767125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CFAAF-6603-4340-A33D-188252C8D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Moholy</a:t>
            </a:r>
            <a:r>
              <a:rPr lang="en-US" sz="3200" dirty="0"/>
              <a:t> Nagy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21F4B-82C8-C84C-B202-916DD910B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4632" y="4628505"/>
            <a:ext cx="2747963" cy="35789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V </a:t>
            </a:r>
            <a:r>
              <a:rPr lang="en-US" sz="2400" dirty="0" err="1"/>
              <a:t>Bauhausu</a:t>
            </a:r>
            <a:endParaRPr lang="en-US" sz="2400" dirty="0"/>
          </a:p>
        </p:txBody>
      </p:sp>
      <p:pic>
        <p:nvPicPr>
          <p:cNvPr id="15362" name="Picture 2" descr="Vision in Motion: Moholy-Nagy, Laszlo: 9780911498004: Amazon.com: Books">
            <a:extLst>
              <a:ext uri="{FF2B5EF4-FFF2-40B4-BE49-F238E27FC236}">
                <a16:creationId xmlns:a16="http://schemas.microsoft.com/office/drawing/2014/main" id="{52F6B072-F2D4-7E4C-9BEB-32D9C2A87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4" y="-11454"/>
            <a:ext cx="2747963" cy="367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8939A2-2EE7-BD42-9242-0D12DF224526}"/>
              </a:ext>
            </a:extLst>
          </p:cNvPr>
          <p:cNvSpPr txBox="1"/>
          <p:nvPr/>
        </p:nvSpPr>
        <p:spPr>
          <a:xfrm>
            <a:off x="3839752" y="2738371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Vision in Motion, 1947</a:t>
            </a:r>
          </a:p>
        </p:txBody>
      </p:sp>
      <p:pic>
        <p:nvPicPr>
          <p:cNvPr id="15364" name="Picture 4" descr="Stefan Sebök - Monoskop">
            <a:extLst>
              <a:ext uri="{FF2B5EF4-FFF2-40B4-BE49-F238E27FC236}">
                <a16:creationId xmlns:a16="http://schemas.microsoft.com/office/drawing/2014/main" id="{BCD25711-9B9F-1D4B-98D8-60AC90F1D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95" y="0"/>
            <a:ext cx="2244180" cy="316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MOHOLY-NAGY 125 = LIGHT OF FUTURE">
            <a:extLst>
              <a:ext uri="{FF2B5EF4-FFF2-40B4-BE49-F238E27FC236}">
                <a16:creationId xmlns:a16="http://schemas.microsoft.com/office/drawing/2014/main" id="{2CA00CD4-D02A-A443-86D0-BB8131C23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5" y="3212749"/>
            <a:ext cx="2671751" cy="357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3034DA-F906-6F47-9490-1BB1F4E78237}"/>
              </a:ext>
            </a:extLst>
          </p:cNvPr>
          <p:cNvSpPr txBox="1"/>
          <p:nvPr/>
        </p:nvSpPr>
        <p:spPr>
          <a:xfrm>
            <a:off x="3451676" y="6417957"/>
            <a:ext cx="2591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Dynamika</a:t>
            </a:r>
            <a:r>
              <a:rPr lang="en-US" dirty="0"/>
              <a:t> metropole, </a:t>
            </a:r>
            <a:r>
              <a:rPr lang="en-US" i="1" dirty="0"/>
              <a:t>MA</a:t>
            </a:r>
            <a:endParaRPr lang="en-US" dirty="0"/>
          </a:p>
        </p:txBody>
      </p:sp>
      <p:pic>
        <p:nvPicPr>
          <p:cNvPr id="15368" name="Picture 8" descr="László Moholy-Nagy, “A nagyváros dinamikája” (Dynamics of the Metropolis), pages from MA (Today), “Musik und Theaternummer”(Music and Theater Issue), special issue, ed. Lajos Kassák, 9, 8 (Sept. 15, 1924). Offset lithograph. Open: 28 x 58 cm (11 x 22 13/16 in.). Hattula Moholy-Nagy, Ann Arbor, Michigan">
            <a:extLst>
              <a:ext uri="{FF2B5EF4-FFF2-40B4-BE49-F238E27FC236}">
                <a16:creationId xmlns:a16="http://schemas.microsoft.com/office/drawing/2014/main" id="{4F75979B-A33A-D540-8202-F794BCC6A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98900"/>
            <a:ext cx="6096000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8DFB0C-8B80-2B40-93BA-8699495B9E4A}"/>
              </a:ext>
            </a:extLst>
          </p:cNvPr>
          <p:cNvSpPr txBox="1"/>
          <p:nvPr/>
        </p:nvSpPr>
        <p:spPr>
          <a:xfrm>
            <a:off x="5174457" y="70711"/>
            <a:ext cx="6100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V USA </a:t>
            </a:r>
          </a:p>
        </p:txBody>
      </p:sp>
    </p:spTree>
    <p:extLst>
      <p:ext uri="{BB962C8B-B14F-4D97-AF65-F5344CB8AC3E}">
        <p14:creationId xmlns:p14="http://schemas.microsoft.com/office/powerpoint/2010/main" val="134924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8973D-7DB2-674F-A179-0A3852659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Burlington Zephyr, USA, 1934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18C8BB14-FFFA-5644-AA9E-0EFBD2043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2" y="1461938"/>
            <a:ext cx="7788275" cy="516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720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48418-FCDD-054A-9AF9-3569F8044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Streamlining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8D5AD-4BB0-F94D-8D75-3918818E9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1956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Bugatti 57, 1934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07A4465B-6A9C-EE49-973E-385FD2BE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506663"/>
            <a:ext cx="5319563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BMW 328 Classic Cars for Sale - Classic Trader">
            <a:extLst>
              <a:ext uri="{FF2B5EF4-FFF2-40B4-BE49-F238E27FC236}">
                <a16:creationId xmlns:a16="http://schemas.microsoft.com/office/drawing/2014/main" id="{7070F4C9-AB5F-DB40-A653-E5424E11F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805" y="2506663"/>
            <a:ext cx="5693832" cy="427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38AF20-4C9B-9247-972F-054B6D54C5E6}"/>
              </a:ext>
            </a:extLst>
          </p:cNvPr>
          <p:cNvSpPr txBox="1"/>
          <p:nvPr/>
        </p:nvSpPr>
        <p:spPr>
          <a:xfrm>
            <a:off x="6264805" y="1825625"/>
            <a:ext cx="2656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BMW 328, 1936!</a:t>
            </a:r>
          </a:p>
        </p:txBody>
      </p:sp>
    </p:spTree>
    <p:extLst>
      <p:ext uri="{BB962C8B-B14F-4D97-AF65-F5344CB8AC3E}">
        <p14:creationId xmlns:p14="http://schemas.microsoft.com/office/powerpoint/2010/main" val="3083382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45569-063E-864F-BA3A-20D0FD4BC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Streamlining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BC0DC-BF64-7742-B0D1-592FC8549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637" y="1713468"/>
            <a:ext cx="7748588" cy="4351338"/>
          </a:xfrm>
        </p:spPr>
        <p:txBody>
          <a:bodyPr/>
          <a:lstStyle/>
          <a:p>
            <a:r>
              <a:rPr lang="en-US" dirty="0" err="1"/>
              <a:t>Vychází</a:t>
            </a:r>
            <a:r>
              <a:rPr lang="en-US" dirty="0"/>
              <a:t> z </a:t>
            </a:r>
            <a:r>
              <a:rPr lang="en-US" dirty="0" err="1"/>
              <a:t>dynamiky</a:t>
            </a:r>
            <a:r>
              <a:rPr lang="en-US" dirty="0"/>
              <a:t> </a:t>
            </a:r>
            <a:r>
              <a:rPr lang="en-US" dirty="0" err="1"/>
              <a:t>futurismu</a:t>
            </a:r>
            <a:r>
              <a:rPr lang="en-US" dirty="0"/>
              <a:t>, </a:t>
            </a:r>
            <a:r>
              <a:rPr lang="en-US" dirty="0" err="1"/>
              <a:t>estetiky</a:t>
            </a:r>
            <a:r>
              <a:rPr lang="en-US" dirty="0"/>
              <a:t> Art Deca, </a:t>
            </a:r>
          </a:p>
          <a:p>
            <a:r>
              <a:rPr lang="en-US" dirty="0" err="1"/>
              <a:t>Americká</a:t>
            </a:r>
            <a:r>
              <a:rPr lang="en-US" dirty="0"/>
              <a:t> </a:t>
            </a:r>
            <a:r>
              <a:rPr lang="en-US" dirty="0" err="1"/>
              <a:t>optimistiká</a:t>
            </a:r>
            <a:r>
              <a:rPr lang="en-US" dirty="0"/>
              <a:t> </a:t>
            </a:r>
            <a:r>
              <a:rPr lang="en-US" dirty="0" err="1"/>
              <a:t>vize</a:t>
            </a:r>
            <a:r>
              <a:rPr lang="en-US" dirty="0"/>
              <a:t> </a:t>
            </a:r>
            <a:r>
              <a:rPr lang="en-US" dirty="0" err="1"/>
              <a:t>dynamické</a:t>
            </a:r>
            <a:r>
              <a:rPr lang="en-US" dirty="0"/>
              <a:t> </a:t>
            </a:r>
            <a:r>
              <a:rPr lang="en-US" dirty="0" err="1"/>
              <a:t>budoucnosti</a:t>
            </a:r>
            <a:r>
              <a:rPr lang="en-US" dirty="0"/>
              <a:t>: </a:t>
            </a:r>
          </a:p>
          <a:p>
            <a:r>
              <a:rPr lang="en-US" dirty="0" err="1"/>
              <a:t>technokratický</a:t>
            </a:r>
            <a:r>
              <a:rPr lang="en-US" dirty="0"/>
              <a:t> </a:t>
            </a:r>
            <a:r>
              <a:rPr lang="en-US" dirty="0" err="1"/>
              <a:t>svět</a:t>
            </a:r>
            <a:r>
              <a:rPr lang="en-US" dirty="0"/>
              <a:t>, </a:t>
            </a:r>
            <a:r>
              <a:rPr lang="en-US" dirty="0" err="1"/>
              <a:t>důraz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dopravu</a:t>
            </a:r>
            <a:endParaRPr lang="en-US" dirty="0"/>
          </a:p>
          <a:p>
            <a:r>
              <a:rPr lang="en-US" dirty="0" err="1"/>
              <a:t>Aerodynamické</a:t>
            </a:r>
            <a:r>
              <a:rPr lang="en-US" dirty="0"/>
              <a:t> </a:t>
            </a:r>
            <a:r>
              <a:rPr lang="en-US" dirty="0" err="1"/>
              <a:t>tvary</a:t>
            </a:r>
            <a:r>
              <a:rPr lang="en-US" dirty="0"/>
              <a:t>: </a:t>
            </a:r>
            <a:r>
              <a:rPr lang="en-US" dirty="0" err="1"/>
              <a:t>protáhlé</a:t>
            </a:r>
            <a:r>
              <a:rPr lang="en-US" dirty="0"/>
              <a:t> </a:t>
            </a:r>
            <a:r>
              <a:rPr lang="en-US" dirty="0" err="1"/>
              <a:t>linie</a:t>
            </a:r>
            <a:r>
              <a:rPr lang="en-US" dirty="0"/>
              <a:t>, </a:t>
            </a:r>
            <a:r>
              <a:rPr lang="en-US" dirty="0" err="1"/>
              <a:t>zaoblené</a:t>
            </a:r>
            <a:r>
              <a:rPr lang="en-US" dirty="0"/>
              <a:t> </a:t>
            </a:r>
            <a:r>
              <a:rPr lang="en-US" dirty="0" err="1"/>
              <a:t>formy</a:t>
            </a:r>
            <a:endParaRPr lang="en-US" dirty="0"/>
          </a:p>
          <a:p>
            <a:r>
              <a:rPr lang="en-US" dirty="0" err="1"/>
              <a:t>Lokomotivy</a:t>
            </a:r>
            <a:r>
              <a:rPr lang="en-US" dirty="0"/>
              <a:t>, </a:t>
            </a:r>
            <a:r>
              <a:rPr lang="en-US" dirty="0" err="1"/>
              <a:t>automobily</a:t>
            </a:r>
            <a:r>
              <a:rPr lang="en-US" dirty="0"/>
              <a:t>, </a:t>
            </a:r>
            <a:r>
              <a:rPr lang="en-US" dirty="0" err="1"/>
              <a:t>domácí</a:t>
            </a:r>
            <a:r>
              <a:rPr lang="en-US" dirty="0"/>
              <a:t> </a:t>
            </a:r>
            <a:r>
              <a:rPr lang="en-US" dirty="0" err="1"/>
              <a:t>spotřebiče</a:t>
            </a:r>
            <a:r>
              <a:rPr lang="en-US" dirty="0"/>
              <a:t>, </a:t>
            </a:r>
            <a:r>
              <a:rPr lang="en-US" dirty="0" err="1"/>
              <a:t>architektura</a:t>
            </a:r>
            <a:r>
              <a:rPr lang="en-US" dirty="0"/>
              <a:t>…</a:t>
            </a:r>
          </a:p>
          <a:p>
            <a:r>
              <a:rPr lang="en-US" dirty="0"/>
              <a:t>Norman Bel Geddes 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22103F07-79BD-A444-A3AA-8EF8AFAEA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954" y="658812"/>
            <a:ext cx="3119318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7128F6-794B-034D-B7F6-2F4BC3F1B7B4}"/>
              </a:ext>
            </a:extLst>
          </p:cNvPr>
          <p:cNvSpPr txBox="1"/>
          <p:nvPr/>
        </p:nvSpPr>
        <p:spPr>
          <a:xfrm>
            <a:off x="8072437" y="2843213"/>
            <a:ext cx="4220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Nádraží</a:t>
            </a:r>
            <a:r>
              <a:rPr lang="en-US" dirty="0"/>
              <a:t> Union Pacific, Las Vegas, pol. 30.let</a:t>
            </a: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33D0A853-7687-EF4E-85F9-AABFEB4AB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863" y="3429000"/>
            <a:ext cx="2603500" cy="233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C03593-E5E7-0E4E-8DEB-D896D92F14C2}"/>
              </a:ext>
            </a:extLst>
          </p:cNvPr>
          <p:cNvSpPr txBox="1"/>
          <p:nvPr/>
        </p:nvSpPr>
        <p:spPr>
          <a:xfrm>
            <a:off x="9498933" y="6064806"/>
            <a:ext cx="1854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Toastovač</a:t>
            </a:r>
            <a:r>
              <a:rPr lang="en-US" dirty="0"/>
              <a:t>, 30.léta</a:t>
            </a:r>
          </a:p>
        </p:txBody>
      </p:sp>
    </p:spTree>
    <p:extLst>
      <p:ext uri="{BB962C8B-B14F-4D97-AF65-F5344CB8AC3E}">
        <p14:creationId xmlns:p14="http://schemas.microsoft.com/office/powerpoint/2010/main" val="1838700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8D51D-9B50-124C-B964-8271F53FC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8" y="39687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Norman Bell Geddes </a:t>
            </a:r>
            <a:r>
              <a:rPr lang="en-GB" dirty="0"/>
              <a:t>(1893-1958) </a:t>
            </a:r>
            <a:r>
              <a:rPr lang="en-US" dirty="0"/>
              <a:t> </a:t>
            </a:r>
          </a:p>
        </p:txBody>
      </p:sp>
      <p:pic>
        <p:nvPicPr>
          <p:cNvPr id="8194" name="Picture 2" descr="Norman Bel Geddes | Museum of the City of New York">
            <a:extLst>
              <a:ext uri="{FF2B5EF4-FFF2-40B4-BE49-F238E27FC236}">
                <a16:creationId xmlns:a16="http://schemas.microsoft.com/office/drawing/2014/main" id="{B067CB0D-F8CE-BB4D-B41A-8E6CB2544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4560"/>
            <a:ext cx="1219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250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1DCB0-FE69-BC42-9089-94EB51E65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Norman Bel Geddes, </a:t>
            </a:r>
            <a:r>
              <a:rPr lang="en-US" i="1" dirty="0"/>
              <a:t>Horizons</a:t>
            </a:r>
            <a:r>
              <a:rPr lang="en-US" dirty="0"/>
              <a:t>, 1932</a:t>
            </a:r>
          </a:p>
        </p:txBody>
      </p:sp>
      <p:pic>
        <p:nvPicPr>
          <p:cNvPr id="17410" name="Picture 2" descr="Design is fine. History is mine. — Norman Bel Geddes, Horizons, 1932.  Little, Brown &amp;amp;amp;...">
            <a:extLst>
              <a:ext uri="{FF2B5EF4-FFF2-40B4-BE49-F238E27FC236}">
                <a16:creationId xmlns:a16="http://schemas.microsoft.com/office/drawing/2014/main" id="{C2ADFADB-A491-2B44-8C36-781A2CCC4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7" y="2547939"/>
            <a:ext cx="2500312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esign is fine. History is mine. — Norman Bel Geddes, Horizons, 1932.  Little, Brown &amp;amp;amp;...">
            <a:extLst>
              <a:ext uri="{FF2B5EF4-FFF2-40B4-BE49-F238E27FC236}">
                <a16:creationId xmlns:a16="http://schemas.microsoft.com/office/drawing/2014/main" id="{505918BE-F2EC-3549-8773-280B33590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707" y="0"/>
            <a:ext cx="4727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Norman Bel Geddes and the invention of 20th century America | KCRW">
            <a:extLst>
              <a:ext uri="{FF2B5EF4-FFF2-40B4-BE49-F238E27FC236}">
                <a16:creationId xmlns:a16="http://schemas.microsoft.com/office/drawing/2014/main" id="{74E006AD-0245-DF46-9D4A-E1F2E8AC2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40" y="2971801"/>
            <a:ext cx="420043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714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F4884-8DB0-B646-AC07-053C991F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FC92A-BA6A-1246-A03A-2A7EB26D0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8" y="5383475"/>
            <a:ext cx="10515600" cy="4048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Bel Geddes, </a:t>
            </a:r>
            <a:r>
              <a:rPr lang="en-US" dirty="0" err="1"/>
              <a:t>rádio</a:t>
            </a:r>
            <a:r>
              <a:rPr lang="en-US" dirty="0"/>
              <a:t> Patriot, 1939 </a:t>
            </a:r>
          </a:p>
        </p:txBody>
      </p:sp>
      <p:pic>
        <p:nvPicPr>
          <p:cNvPr id="9218" name="Picture 2" descr="Back to the future with Norman Bel Geddes - The Boston Globe">
            <a:extLst>
              <a:ext uri="{FF2B5EF4-FFF2-40B4-BE49-F238E27FC236}">
                <a16:creationId xmlns:a16="http://schemas.microsoft.com/office/drawing/2014/main" id="{020D52DF-161D-5C4C-A921-029C05436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03" y="130994"/>
            <a:ext cx="7448550" cy="495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are pair of armchairs &amp;amp;amp; ottoman by Norman Bel Geddes, 1950&amp;amp;#39;s | #154207">
            <a:extLst>
              <a:ext uri="{FF2B5EF4-FFF2-40B4-BE49-F238E27FC236}">
                <a16:creationId xmlns:a16="http://schemas.microsoft.com/office/drawing/2014/main" id="{C1FD38DB-7B24-2E45-99E6-891086D71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886" y="3059668"/>
            <a:ext cx="4433114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FF1DFB-6FC1-B24E-868B-A2A54C9CBF68}"/>
              </a:ext>
            </a:extLst>
          </p:cNvPr>
          <p:cNvSpPr txBox="1"/>
          <p:nvPr/>
        </p:nvSpPr>
        <p:spPr>
          <a:xfrm>
            <a:off x="7710488" y="6288643"/>
            <a:ext cx="306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Sedací</a:t>
            </a:r>
            <a:r>
              <a:rPr lang="en-US" sz="2400" dirty="0"/>
              <a:t> </a:t>
            </a:r>
            <a:r>
              <a:rPr lang="en-US" sz="2400" dirty="0" err="1"/>
              <a:t>nábytek</a:t>
            </a:r>
            <a:r>
              <a:rPr lang="en-US" sz="2400" dirty="0"/>
              <a:t>, 50.léta</a:t>
            </a:r>
          </a:p>
        </p:txBody>
      </p:sp>
    </p:spTree>
    <p:extLst>
      <p:ext uri="{BB962C8B-B14F-4D97-AF65-F5344CB8AC3E}">
        <p14:creationId xmlns:p14="http://schemas.microsoft.com/office/powerpoint/2010/main" val="2036917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2DE4-9070-1047-90D3-98F950A28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74" y="61665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Streamlining v </a:t>
            </a:r>
            <a:r>
              <a:rPr lang="en-US" sz="3600" b="1" dirty="0" err="1"/>
              <a:t>Čechách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F4460-A9EC-F741-B74B-AD0F79B0B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6756" y="145018"/>
            <a:ext cx="4726869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400" dirty="0"/>
              <a:t>Petr </a:t>
            </a:r>
            <a:r>
              <a:rPr lang="en-US" sz="2400" dirty="0" err="1"/>
              <a:t>Flenyko</a:t>
            </a:r>
            <a:r>
              <a:rPr lang="en-US" sz="2400" dirty="0"/>
              <a:t>, </a:t>
            </a:r>
            <a:r>
              <a:rPr lang="en-US" sz="2400" dirty="0" err="1"/>
              <a:t>Výstava</a:t>
            </a:r>
            <a:r>
              <a:rPr lang="en-US" sz="2400" dirty="0"/>
              <a:t> </a:t>
            </a:r>
            <a:r>
              <a:rPr lang="en-US" sz="2400" dirty="0" err="1"/>
              <a:t>automobilů</a:t>
            </a:r>
            <a:r>
              <a:rPr lang="en-US" sz="2400" dirty="0"/>
              <a:t>, 1935</a:t>
            </a:r>
          </a:p>
        </p:txBody>
      </p:sp>
      <p:pic>
        <p:nvPicPr>
          <p:cNvPr id="1026" name="Picture 2" descr="ZÁLEPKA - 25. MEZINÁRODNÍ VÝSTAVA AUTOMOBILŮ PRAHA 1935 - | Aukro">
            <a:extLst>
              <a:ext uri="{FF2B5EF4-FFF2-40B4-BE49-F238E27FC236}">
                <a16:creationId xmlns:a16="http://schemas.microsoft.com/office/drawing/2014/main" id="{A1560A09-2D43-C042-B35F-F55F0957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0"/>
            <a:ext cx="4778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TRA 87 – Osm válců a vzduch | Automobil Revue">
            <a:extLst>
              <a:ext uri="{FF2B5EF4-FFF2-40B4-BE49-F238E27FC236}">
                <a16:creationId xmlns:a16="http://schemas.microsoft.com/office/drawing/2014/main" id="{A68BC9AC-295B-E943-B238-7A067E807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3178093"/>
            <a:ext cx="5237163" cy="278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A24F5C-1990-B94C-B1A5-C4F27E4A0547}"/>
              </a:ext>
            </a:extLst>
          </p:cNvPr>
          <p:cNvSpPr txBox="1"/>
          <p:nvPr/>
        </p:nvSpPr>
        <p:spPr>
          <a:xfrm>
            <a:off x="220663" y="6056680"/>
            <a:ext cx="4121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Hans </a:t>
            </a:r>
            <a:r>
              <a:rPr lang="en-US" sz="2400" dirty="0" err="1"/>
              <a:t>Ledwinka</a:t>
            </a:r>
            <a:r>
              <a:rPr lang="en-US" sz="2400" dirty="0"/>
              <a:t>, Tatra T87, 1937</a:t>
            </a:r>
          </a:p>
        </p:txBody>
      </p:sp>
    </p:spTree>
    <p:extLst>
      <p:ext uri="{BB962C8B-B14F-4D97-AF65-F5344CB8AC3E}">
        <p14:creationId xmlns:p14="http://schemas.microsoft.com/office/powerpoint/2010/main" val="4139776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DCF4E-2C23-8542-8A0F-42634A4E2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”Midcentury Modern”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DC0B5-DA6C-EF40-A29B-18D2808B6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Zhruba</a:t>
            </a:r>
            <a:r>
              <a:rPr lang="en-GB" dirty="0"/>
              <a:t> 1933 – 1965</a:t>
            </a:r>
          </a:p>
          <a:p>
            <a:r>
              <a:rPr lang="en-GB" dirty="0"/>
              <a:t>USA: Dieter Rams, Robin Day, Isamu Noguchi, Lucie </a:t>
            </a:r>
            <a:r>
              <a:rPr lang="en-GB" dirty="0" err="1"/>
              <a:t>Rie</a:t>
            </a:r>
            <a:r>
              <a:rPr lang="en-GB" dirty="0"/>
              <a:t>, Charles and Ray Eames, Alvar Aalto, and Oscar Niemeyer</a:t>
            </a:r>
          </a:p>
          <a:p>
            <a:r>
              <a:rPr lang="en-GB" dirty="0"/>
              <a:t>Z </a:t>
            </a:r>
            <a:r>
              <a:rPr lang="en-GB" dirty="0" err="1"/>
              <a:t>Evropy</a:t>
            </a:r>
            <a:r>
              <a:rPr lang="en-GB" dirty="0"/>
              <a:t> </a:t>
            </a:r>
            <a:r>
              <a:rPr lang="en-GB" dirty="0" err="1"/>
              <a:t>přichází</a:t>
            </a:r>
            <a:r>
              <a:rPr lang="en-GB" dirty="0"/>
              <a:t> </a:t>
            </a:r>
            <a:r>
              <a:rPr lang="en-GB" dirty="0" err="1"/>
              <a:t>např</a:t>
            </a:r>
            <a:r>
              <a:rPr lang="en-GB" dirty="0"/>
              <a:t>.: Josef  Albers,  Walter  Gropius,  </a:t>
            </a:r>
            <a:r>
              <a:rPr lang="en-GB" dirty="0" err="1"/>
              <a:t>Mies</a:t>
            </a:r>
            <a:r>
              <a:rPr lang="en-GB" dirty="0"/>
              <a:t>  van  der  </a:t>
            </a:r>
            <a:r>
              <a:rPr lang="en-GB" dirty="0" err="1"/>
              <a:t>Rohe</a:t>
            </a:r>
            <a:r>
              <a:rPr lang="en-GB" dirty="0"/>
              <a:t>,  and Eliel Saarinen</a:t>
            </a:r>
          </a:p>
          <a:p>
            <a:r>
              <a:rPr lang="en-GB" dirty="0" err="1"/>
              <a:t>Architektura</a:t>
            </a:r>
            <a:r>
              <a:rPr lang="en-GB" dirty="0"/>
              <a:t>, </a:t>
            </a:r>
            <a:r>
              <a:rPr lang="en-GB" dirty="0" err="1"/>
              <a:t>nábytek</a:t>
            </a:r>
            <a:r>
              <a:rPr lang="en-GB" dirty="0"/>
              <a:t>, </a:t>
            </a:r>
            <a:r>
              <a:rPr lang="en-GB" dirty="0" err="1"/>
              <a:t>grafický</a:t>
            </a:r>
            <a:r>
              <a:rPr lang="en-GB" dirty="0"/>
              <a:t> design, </a:t>
            </a:r>
            <a:r>
              <a:rPr lang="en-GB" dirty="0" err="1"/>
              <a:t>spotřebiče</a:t>
            </a:r>
            <a:r>
              <a:rPr lang="en-GB" dirty="0"/>
              <a:t>… </a:t>
            </a:r>
          </a:p>
          <a:p>
            <a:r>
              <a:rPr lang="en-GB" dirty="0" err="1"/>
              <a:t>plasty</a:t>
            </a:r>
            <a:r>
              <a:rPr lang="en-GB" dirty="0"/>
              <a:t>,  </a:t>
            </a:r>
            <a:r>
              <a:rPr lang="en-GB" dirty="0" err="1"/>
              <a:t>lisované</a:t>
            </a:r>
            <a:r>
              <a:rPr lang="en-GB" dirty="0"/>
              <a:t> </a:t>
            </a:r>
            <a:r>
              <a:rPr lang="en-GB" dirty="0" err="1"/>
              <a:t>dřevo</a:t>
            </a:r>
            <a:r>
              <a:rPr lang="en-GB" dirty="0"/>
              <a:t>, </a:t>
            </a:r>
            <a:r>
              <a:rPr lang="en-GB" dirty="0" err="1"/>
              <a:t>kovy</a:t>
            </a:r>
            <a:r>
              <a:rPr lang="en-GB" dirty="0"/>
              <a:t>, </a:t>
            </a:r>
            <a:r>
              <a:rPr lang="en-GB" dirty="0" err="1"/>
              <a:t>sklolaminát</a:t>
            </a: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734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7F99-4B93-AB4A-9452-256CACD66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64306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b="1" dirty="0"/>
              <a:t>Richard  </a:t>
            </a:r>
            <a:r>
              <a:rPr lang="en-GB" sz="2800" b="1" dirty="0" err="1"/>
              <a:t>Neutra</a:t>
            </a:r>
            <a:r>
              <a:rPr lang="en-GB" sz="2800" b="1" dirty="0"/>
              <a:t> </a:t>
            </a:r>
            <a:r>
              <a:rPr lang="en-GB" sz="2800" dirty="0"/>
              <a:t>(1892–1970)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80B42-34E3-CD46-B6E9-EC16F9545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721" y="1253331"/>
            <a:ext cx="7924007" cy="4351338"/>
          </a:xfrm>
        </p:spPr>
        <p:txBody>
          <a:bodyPr/>
          <a:lstStyle/>
          <a:p>
            <a:r>
              <a:rPr lang="en-US" dirty="0" err="1"/>
              <a:t>Západní</a:t>
            </a:r>
            <a:r>
              <a:rPr lang="en-US" dirty="0"/>
              <a:t> </a:t>
            </a:r>
            <a:r>
              <a:rPr lang="en-US" dirty="0" err="1"/>
              <a:t>pobřeží</a:t>
            </a:r>
            <a:r>
              <a:rPr lang="en-US" dirty="0"/>
              <a:t> – </a:t>
            </a:r>
            <a:r>
              <a:rPr lang="en-US" dirty="0" err="1"/>
              <a:t>Kalifornie</a:t>
            </a:r>
            <a:r>
              <a:rPr lang="en-US" dirty="0"/>
              <a:t> </a:t>
            </a:r>
          </a:p>
          <a:p>
            <a:r>
              <a:rPr lang="en-US" dirty="0" err="1"/>
              <a:t>Důraz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psychologii</a:t>
            </a:r>
            <a:r>
              <a:rPr lang="en-US" dirty="0"/>
              <a:t> a </a:t>
            </a:r>
            <a:r>
              <a:rPr lang="en-US" dirty="0" err="1"/>
              <a:t>terapeutický</a:t>
            </a:r>
            <a:r>
              <a:rPr lang="en-US" dirty="0"/>
              <a:t> </a:t>
            </a:r>
            <a:r>
              <a:rPr lang="en-US" dirty="0" err="1"/>
              <a:t>účinek</a:t>
            </a:r>
            <a:r>
              <a:rPr lang="en-US" dirty="0"/>
              <a:t> </a:t>
            </a:r>
            <a:r>
              <a:rPr lang="en-US" dirty="0" err="1"/>
              <a:t>architektury</a:t>
            </a:r>
            <a:r>
              <a:rPr lang="en-US" dirty="0"/>
              <a:t> a </a:t>
            </a:r>
            <a:r>
              <a:rPr lang="en-US" dirty="0" err="1"/>
              <a:t>designu</a:t>
            </a:r>
            <a:endParaRPr lang="en-US" dirty="0"/>
          </a:p>
          <a:p>
            <a:r>
              <a:rPr lang="en-US" dirty="0" err="1"/>
              <a:t>Kaufmanova</a:t>
            </a:r>
            <a:r>
              <a:rPr lang="en-US" dirty="0"/>
              <a:t> </a:t>
            </a:r>
            <a:r>
              <a:rPr lang="en-US" dirty="0" err="1"/>
              <a:t>vila</a:t>
            </a:r>
            <a:r>
              <a:rPr lang="en-US" dirty="0"/>
              <a:t> v </a:t>
            </a:r>
            <a:r>
              <a:rPr lang="en-US" dirty="0" err="1"/>
              <a:t>poušti</a:t>
            </a:r>
            <a:r>
              <a:rPr lang="en-US" dirty="0"/>
              <a:t>, Palm Springs, 1946</a:t>
            </a:r>
          </a:p>
        </p:txBody>
      </p:sp>
      <p:pic>
        <p:nvPicPr>
          <p:cNvPr id="21508" name="Picture 4" descr="Richard Neutra, Kaufmann Desert House, Palm Springs, 1946-1947. Plan.... |  Download Scientific Diagram">
            <a:extLst>
              <a:ext uri="{FF2B5EF4-FFF2-40B4-BE49-F238E27FC236}">
                <a16:creationId xmlns:a16="http://schemas.microsoft.com/office/drawing/2014/main" id="{67C7BFB4-5D26-DE4F-BB22-4666D9B79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2" y="3263498"/>
            <a:ext cx="3621088" cy="322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BECC3C10-7E1E-A741-A06C-D61057C46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4" y="3263497"/>
            <a:ext cx="3135313" cy="313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RICHARD NEUTRA Kaufmann HOUSE">
            <a:extLst>
              <a:ext uri="{FF2B5EF4-FFF2-40B4-BE49-F238E27FC236}">
                <a16:creationId xmlns:a16="http://schemas.microsoft.com/office/drawing/2014/main" id="{7DDD4BFE-5577-984D-B84B-7F87D4F9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62" y="3665538"/>
            <a:ext cx="4262317" cy="282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Five Things You Should Know About the Kaufmann Desert House — ROST  ARCHITECTS">
            <a:extLst>
              <a:ext uri="{FF2B5EF4-FFF2-40B4-BE49-F238E27FC236}">
                <a16:creationId xmlns:a16="http://schemas.microsoft.com/office/drawing/2014/main" id="{6C80C1B3-10B7-5D4F-913D-36E2B80DE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701" y="308006"/>
            <a:ext cx="4832350" cy="2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477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233C8-35A8-B146-8FAC-F8DF58EDB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743" y="250031"/>
            <a:ext cx="6912882" cy="133588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New York, </a:t>
            </a:r>
            <a:r>
              <a:rPr lang="en-US" sz="2800" b="1" dirty="0" err="1"/>
              <a:t>Svět</a:t>
            </a:r>
            <a:r>
              <a:rPr lang="en-US" sz="2800" b="1" dirty="0"/>
              <a:t> </a:t>
            </a:r>
            <a:r>
              <a:rPr lang="en-US" sz="2800" b="1" dirty="0" err="1"/>
              <a:t>zítřka</a:t>
            </a:r>
            <a:r>
              <a:rPr lang="en-US" sz="2800" b="1" dirty="0"/>
              <a:t> (World of Tomorrow) 1939/40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8EC4C-754D-AC48-BC22-E07AC588A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60 </a:t>
            </a:r>
            <a:r>
              <a:rPr lang="en-US" dirty="0" err="1"/>
              <a:t>zemí</a:t>
            </a:r>
            <a:r>
              <a:rPr lang="en-US" dirty="0"/>
              <a:t>, 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dirty="0" err="1"/>
              <a:t>již</a:t>
            </a:r>
            <a:r>
              <a:rPr lang="en-US" dirty="0"/>
              <a:t> </a:t>
            </a:r>
            <a:r>
              <a:rPr lang="en-US" dirty="0" err="1"/>
              <a:t>neexistujících</a:t>
            </a:r>
            <a:r>
              <a:rPr lang="en-US" dirty="0"/>
              <a:t> </a:t>
            </a:r>
            <a:r>
              <a:rPr lang="en-US" dirty="0" err="1"/>
              <a:t>států</a:t>
            </a:r>
            <a:r>
              <a:rPr lang="en-US" dirty="0"/>
              <a:t> </a:t>
            </a:r>
          </a:p>
          <a:p>
            <a:r>
              <a:rPr lang="en-US" dirty="0"/>
              <a:t>44 </a:t>
            </a:r>
            <a:r>
              <a:rPr lang="en-US" dirty="0" err="1"/>
              <a:t>milionů</a:t>
            </a:r>
            <a:r>
              <a:rPr lang="en-US" dirty="0"/>
              <a:t> </a:t>
            </a:r>
            <a:r>
              <a:rPr lang="en-US" dirty="0" err="1"/>
              <a:t>navštěvníků</a:t>
            </a:r>
            <a:r>
              <a:rPr lang="en-US" dirty="0"/>
              <a:t> </a:t>
            </a:r>
          </a:p>
        </p:txBody>
      </p:sp>
      <p:pic>
        <p:nvPicPr>
          <p:cNvPr id="25602" name="Picture 2" descr="1939&amp;#39;s &amp;#39;World of Tomorrow&amp;#39; Shaped Our Today | WIRED">
            <a:extLst>
              <a:ext uri="{FF2B5EF4-FFF2-40B4-BE49-F238E27FC236}">
                <a16:creationId xmlns:a16="http://schemas.microsoft.com/office/drawing/2014/main" id="{6BDBEA1C-0984-B14F-B25D-F87DB4C03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56" y="3035300"/>
            <a:ext cx="4796544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1939 New York World&amp;#39;s Fair Vintage Travel Poster – Vintagraph Art">
            <a:extLst>
              <a:ext uri="{FF2B5EF4-FFF2-40B4-BE49-F238E27FC236}">
                <a16:creationId xmlns:a16="http://schemas.microsoft.com/office/drawing/2014/main" id="{E03B98FF-D62B-E749-8731-5BBB15D8F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684" y="0"/>
            <a:ext cx="4549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832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079FE-26CF-354F-BDCB-EF94FB3E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193" y="9593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Americká</a:t>
            </a:r>
            <a:r>
              <a:rPr lang="en-US" sz="2800" b="1" dirty="0"/>
              <a:t> </a:t>
            </a:r>
            <a:r>
              <a:rPr lang="en-US" sz="2800" b="1" dirty="0" err="1"/>
              <a:t>moderna</a:t>
            </a:r>
            <a:r>
              <a:rPr lang="en-US" sz="2800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0E503-4D12-F442-AB98-A99E99385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93" y="1517423"/>
            <a:ext cx="4393857" cy="4351338"/>
          </a:xfrm>
        </p:spPr>
        <p:txBody>
          <a:bodyPr/>
          <a:lstStyle/>
          <a:p>
            <a:r>
              <a:rPr lang="en-US" dirty="0"/>
              <a:t>Russel Wright (1904-1976)</a:t>
            </a:r>
          </a:p>
          <a:p>
            <a:r>
              <a:rPr lang="en-US" dirty="0"/>
              <a:t>Mary Wright (1904-1952)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Moderní</a:t>
            </a:r>
            <a:r>
              <a:rPr lang="en-US" dirty="0"/>
              <a:t>, </a:t>
            </a:r>
            <a:r>
              <a:rPr lang="en-US" dirty="0" err="1"/>
              <a:t>variabilní</a:t>
            </a:r>
            <a:r>
              <a:rPr lang="en-US" dirty="0"/>
              <a:t> </a:t>
            </a:r>
            <a:r>
              <a:rPr lang="en-US" dirty="0" err="1"/>
              <a:t>zboží</a:t>
            </a:r>
            <a:r>
              <a:rPr lang="en-US" dirty="0"/>
              <a:t> s </a:t>
            </a:r>
            <a:r>
              <a:rPr lang="en-US" dirty="0" err="1"/>
              <a:t>dobrým</a:t>
            </a:r>
            <a:r>
              <a:rPr lang="en-US" dirty="0"/>
              <a:t> </a:t>
            </a:r>
            <a:r>
              <a:rPr lang="en-US" dirty="0" err="1"/>
              <a:t>designem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je </a:t>
            </a:r>
            <a:r>
              <a:rPr lang="en-US" dirty="0" err="1"/>
              <a:t>dostupné</a:t>
            </a:r>
            <a:r>
              <a:rPr lang="en-US" dirty="0"/>
              <a:t> </a:t>
            </a:r>
            <a:r>
              <a:rPr lang="en-US" dirty="0" err="1"/>
              <a:t>všem</a:t>
            </a:r>
            <a:r>
              <a:rPr lang="en-US" dirty="0"/>
              <a:t> </a:t>
            </a:r>
            <a:r>
              <a:rPr lang="en-US" dirty="0" err="1"/>
              <a:t>spotřebitelům</a:t>
            </a:r>
            <a:r>
              <a:rPr lang="en-US" dirty="0"/>
              <a:t> 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7F2AF9B-93DA-4A49-A87C-6A8781E9D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54" y="0"/>
            <a:ext cx="5688046" cy="39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B20031-E088-1A44-8515-3FB16BAA0F0A}"/>
              </a:ext>
            </a:extLst>
          </p:cNvPr>
          <p:cNvSpPr txBox="1"/>
          <p:nvPr/>
        </p:nvSpPr>
        <p:spPr>
          <a:xfrm>
            <a:off x="8143875" y="4024993"/>
            <a:ext cx="358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Nádobí</a:t>
            </a:r>
            <a:r>
              <a:rPr lang="en-US" dirty="0"/>
              <a:t> </a:t>
            </a:r>
            <a:r>
              <a:rPr lang="en-US" dirty="0" err="1"/>
              <a:t>Americká</a:t>
            </a:r>
            <a:r>
              <a:rPr lang="en-US" dirty="0"/>
              <a:t> </a:t>
            </a:r>
            <a:r>
              <a:rPr lang="en-US" dirty="0" err="1"/>
              <a:t>moderna</a:t>
            </a:r>
            <a:r>
              <a:rPr lang="en-US" dirty="0"/>
              <a:t>, 1937</a:t>
            </a:r>
          </a:p>
        </p:txBody>
      </p:sp>
      <p:pic>
        <p:nvPicPr>
          <p:cNvPr id="4102" name="Picture 6" descr="American Modern Water Pitchers, 1939">
            <a:extLst>
              <a:ext uri="{FF2B5EF4-FFF2-40B4-BE49-F238E27FC236}">
                <a16:creationId xmlns:a16="http://schemas.microsoft.com/office/drawing/2014/main" id="{9F762A7C-70F1-5144-966C-3F39F501B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262" y="4394325"/>
            <a:ext cx="2598738" cy="246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omestic Living Through Russel Wright | Artnet News">
            <a:extLst>
              <a:ext uri="{FF2B5EF4-FFF2-40B4-BE49-F238E27FC236}">
                <a16:creationId xmlns:a16="http://schemas.microsoft.com/office/drawing/2014/main" id="{DBBDCC2B-7BB5-7842-A596-AE9FED79E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30" y="4424444"/>
            <a:ext cx="3656047" cy="243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202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E4BD3-3766-7340-BF45-5A81DB6CE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13" y="48101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Russel Wright </a:t>
            </a:r>
          </a:p>
          <a:p>
            <a:r>
              <a:rPr lang="en-US" dirty="0" err="1"/>
              <a:t>Kávovar</a:t>
            </a:r>
            <a:r>
              <a:rPr lang="en-US" dirty="0"/>
              <a:t> 1935</a:t>
            </a:r>
          </a:p>
          <a:p>
            <a:r>
              <a:rPr lang="en-US" dirty="0" err="1"/>
              <a:t>Příbory</a:t>
            </a:r>
            <a:r>
              <a:rPr lang="en-US" dirty="0"/>
              <a:t>, k. 1930</a:t>
            </a:r>
          </a:p>
          <a:p>
            <a:r>
              <a:rPr lang="en-US" dirty="0">
                <a:hlinkClick r:id="rId2"/>
              </a:rPr>
              <a:t>Nábytek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A4B3AC4-B132-824D-B993-6E8D29E41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7" y="0"/>
            <a:ext cx="5688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of Knives">
            <a:extLst>
              <a:ext uri="{FF2B5EF4-FFF2-40B4-BE49-F238E27FC236}">
                <a16:creationId xmlns:a16="http://schemas.microsoft.com/office/drawing/2014/main" id="{06685A35-6FB1-FA44-880D-9C098F336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6" y="3100388"/>
            <a:ext cx="3322730" cy="294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662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A6C76-8153-0348-A1AE-0A4CD61C3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38" y="282574"/>
            <a:ext cx="610552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Mary Wright</a:t>
            </a:r>
          </a:p>
          <a:p>
            <a:r>
              <a:rPr lang="en-GB" dirty="0"/>
              <a:t>“Guide to Easier Living,” </a:t>
            </a:r>
            <a:r>
              <a:rPr lang="en-GB" dirty="0" err="1"/>
              <a:t>Návod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snadnější</a:t>
            </a:r>
            <a:r>
              <a:rPr lang="en-GB" dirty="0"/>
              <a:t> </a:t>
            </a:r>
            <a:r>
              <a:rPr lang="en-GB" dirty="0" err="1"/>
              <a:t>bydlení</a:t>
            </a:r>
            <a:r>
              <a:rPr lang="en-GB" dirty="0"/>
              <a:t>, 1950 </a:t>
            </a:r>
            <a:r>
              <a:rPr lang="en-GB" dirty="0" err="1"/>
              <a:t>spolu</a:t>
            </a:r>
            <a:r>
              <a:rPr lang="en-GB" dirty="0"/>
              <a:t> s </a:t>
            </a:r>
            <a:r>
              <a:rPr lang="en-GB" dirty="0" err="1"/>
              <a:t>Russelem</a:t>
            </a:r>
            <a:r>
              <a:rPr lang="en-GB" dirty="0"/>
              <a:t> </a:t>
            </a:r>
            <a:r>
              <a:rPr lang="en-GB" dirty="0" err="1"/>
              <a:t>Wrightem</a:t>
            </a:r>
            <a:endParaRPr lang="en-US" dirty="0"/>
          </a:p>
          <a:p>
            <a:r>
              <a:rPr lang="en-GB" dirty="0" err="1"/>
              <a:t>Domov</a:t>
            </a:r>
            <a:r>
              <a:rPr lang="en-GB" dirty="0"/>
              <a:t> je </a:t>
            </a:r>
            <a:r>
              <a:rPr lang="en-GB" dirty="0" err="1"/>
              <a:t>menší</a:t>
            </a:r>
            <a:r>
              <a:rPr lang="en-GB" dirty="0"/>
              <a:t> </a:t>
            </a:r>
            <a:r>
              <a:rPr lang="en-GB" dirty="0" err="1"/>
              <a:t>průmysl</a:t>
            </a:r>
            <a:r>
              <a:rPr lang="en-GB" dirty="0"/>
              <a:t> a </a:t>
            </a:r>
            <a:r>
              <a:rPr lang="en-GB" dirty="0" err="1"/>
              <a:t>každá</a:t>
            </a:r>
            <a:r>
              <a:rPr lang="en-GB" dirty="0"/>
              <a:t> </a:t>
            </a:r>
            <a:r>
              <a:rPr lang="en-GB" dirty="0" err="1"/>
              <a:t>hospodyňka</a:t>
            </a:r>
            <a:r>
              <a:rPr lang="en-GB" dirty="0"/>
              <a:t> je </a:t>
            </a:r>
            <a:r>
              <a:rPr lang="en-GB" dirty="0" err="1"/>
              <a:t>jeho</a:t>
            </a:r>
            <a:r>
              <a:rPr lang="en-GB" dirty="0"/>
              <a:t> </a:t>
            </a:r>
            <a:r>
              <a:rPr lang="en-GB" dirty="0" err="1"/>
              <a:t>produktovou</a:t>
            </a:r>
            <a:r>
              <a:rPr lang="en-GB" dirty="0"/>
              <a:t> </a:t>
            </a:r>
            <a:r>
              <a:rPr lang="en-GB" dirty="0" err="1"/>
              <a:t>designérkou</a:t>
            </a:r>
            <a:endParaRPr lang="en-GB" dirty="0"/>
          </a:p>
          <a:p>
            <a:r>
              <a:rPr lang="en-GB" dirty="0" err="1"/>
              <a:t>Otevřené</a:t>
            </a:r>
            <a:r>
              <a:rPr lang="en-GB" dirty="0"/>
              <a:t> </a:t>
            </a:r>
            <a:r>
              <a:rPr lang="en-GB" dirty="0" err="1"/>
              <a:t>prostory</a:t>
            </a:r>
            <a:r>
              <a:rPr lang="en-GB" dirty="0"/>
              <a:t>, </a:t>
            </a:r>
            <a:r>
              <a:rPr lang="en-GB" dirty="0" err="1"/>
              <a:t>vhodné</a:t>
            </a:r>
            <a:r>
              <a:rPr lang="en-GB" dirty="0"/>
              <a:t> pro </a:t>
            </a:r>
            <a:r>
              <a:rPr lang="en-GB" dirty="0" err="1"/>
              <a:t>zábavu</a:t>
            </a:r>
            <a:endParaRPr lang="en-GB" dirty="0"/>
          </a:p>
          <a:p>
            <a:r>
              <a:rPr lang="en-GB" dirty="0" err="1"/>
              <a:t>Méně</a:t>
            </a:r>
            <a:r>
              <a:rPr lang="en-GB" dirty="0"/>
              <a:t> </a:t>
            </a:r>
            <a:r>
              <a:rPr lang="en-GB" dirty="0" err="1"/>
              <a:t>času</a:t>
            </a:r>
            <a:r>
              <a:rPr lang="en-GB" dirty="0"/>
              <a:t> </a:t>
            </a:r>
            <a:r>
              <a:rPr lang="en-GB" dirty="0" err="1"/>
              <a:t>stráveného</a:t>
            </a:r>
            <a:r>
              <a:rPr lang="en-GB" dirty="0"/>
              <a:t> </a:t>
            </a:r>
            <a:r>
              <a:rPr lang="en-GB" dirty="0" err="1"/>
              <a:t>domácími</a:t>
            </a:r>
            <a:r>
              <a:rPr lang="en-GB" dirty="0"/>
              <a:t> </a:t>
            </a:r>
            <a:r>
              <a:rPr lang="en-GB" dirty="0" err="1"/>
              <a:t>pracemi</a:t>
            </a:r>
            <a:r>
              <a:rPr lang="en-GB" dirty="0"/>
              <a:t>, vice </a:t>
            </a:r>
            <a:r>
              <a:rPr lang="en-GB" dirty="0" err="1"/>
              <a:t>času</a:t>
            </a:r>
            <a:r>
              <a:rPr lang="en-GB" dirty="0"/>
              <a:t> pro </a:t>
            </a:r>
            <a:r>
              <a:rPr lang="en-GB" dirty="0" err="1"/>
              <a:t>rodinu</a:t>
            </a:r>
            <a:r>
              <a:rPr lang="en-GB" dirty="0"/>
              <a:t> a </a:t>
            </a:r>
            <a:r>
              <a:rPr lang="en-GB" dirty="0" err="1"/>
              <a:t>zábavu</a:t>
            </a:r>
            <a:endParaRPr lang="en-US" dirty="0"/>
          </a:p>
        </p:txBody>
      </p:sp>
      <p:pic>
        <p:nvPicPr>
          <p:cNvPr id="4" name="Picture 4" descr="Photograph of bookcover for Guide to Easier Living, yellow background with red and black text and line drawings">
            <a:extLst>
              <a:ext uri="{FF2B5EF4-FFF2-40B4-BE49-F238E27FC236}">
                <a16:creationId xmlns:a16="http://schemas.microsoft.com/office/drawing/2014/main" id="{B4A47695-8A36-0546-9848-D57093E79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160" y="4464065"/>
            <a:ext cx="1909692" cy="239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wright_easier_living_51_signed_02">
            <a:extLst>
              <a:ext uri="{FF2B5EF4-FFF2-40B4-BE49-F238E27FC236}">
                <a16:creationId xmlns:a16="http://schemas.microsoft.com/office/drawing/2014/main" id="{3401BADF-2CC6-AE47-A921-FD8D09F33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2" y="139699"/>
            <a:ext cx="5080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wright_easier_living_51_dj_02">
            <a:extLst>
              <a:ext uri="{FF2B5EF4-FFF2-40B4-BE49-F238E27FC236}">
                <a16:creationId xmlns:a16="http://schemas.microsoft.com/office/drawing/2014/main" id="{E2BAB97A-9BE5-814C-89EB-FAD5DB8DC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1" y="3711606"/>
            <a:ext cx="4610101" cy="314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519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190E8-7179-694C-83A1-6A82D48C7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76" y="380647"/>
            <a:ext cx="10515600" cy="4351338"/>
          </a:xfrm>
        </p:spPr>
        <p:txBody>
          <a:bodyPr/>
          <a:lstStyle/>
          <a:p>
            <a:r>
              <a:rPr lang="en-GB" dirty="0"/>
              <a:t>Mary a Russel </a:t>
            </a:r>
            <a:r>
              <a:rPr lang="en-GB" dirty="0" err="1"/>
              <a:t>Wrightovi</a:t>
            </a:r>
            <a:endParaRPr lang="en-GB" dirty="0"/>
          </a:p>
          <a:p>
            <a:r>
              <a:rPr lang="en-GB" dirty="0" err="1"/>
              <a:t>Manitoga</a:t>
            </a:r>
            <a:r>
              <a:rPr lang="en-GB" dirty="0"/>
              <a:t>, Garrison, N.Y.</a:t>
            </a:r>
          </a:p>
          <a:p>
            <a:r>
              <a:rPr lang="en-GB" dirty="0" err="1"/>
              <a:t>Architekt</a:t>
            </a:r>
            <a:r>
              <a:rPr lang="en-GB" dirty="0"/>
              <a:t> David Leavitt </a:t>
            </a:r>
          </a:p>
          <a:p>
            <a:endParaRPr lang="en-US" dirty="0">
              <a:hlinkClick r:id="rId2"/>
            </a:endParaRPr>
          </a:p>
        </p:txBody>
      </p:sp>
      <p:pic>
        <p:nvPicPr>
          <p:cNvPr id="6146" name="Picture 2" descr="Designer Russel Wright&amp;amp;#39;s Mid Century Manitoga | Brownstoner">
            <a:extLst>
              <a:ext uri="{FF2B5EF4-FFF2-40B4-BE49-F238E27FC236}">
                <a16:creationId xmlns:a16="http://schemas.microsoft.com/office/drawing/2014/main" id="{D79712CB-9C76-4A43-9E83-74DD0FD2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707" y="0"/>
            <a:ext cx="6151243" cy="417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ussell wright manitoga">
            <a:extLst>
              <a:ext uri="{FF2B5EF4-FFF2-40B4-BE49-F238E27FC236}">
                <a16:creationId xmlns:a16="http://schemas.microsoft.com/office/drawing/2014/main" id="{2E1C4A80-4F4C-2D4F-8234-AB060F4A3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636" y="4367847"/>
            <a:ext cx="3636786" cy="241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ussell wright manitoga">
            <a:extLst>
              <a:ext uri="{FF2B5EF4-FFF2-40B4-BE49-F238E27FC236}">
                <a16:creationId xmlns:a16="http://schemas.microsoft.com/office/drawing/2014/main" id="{35C30714-406B-B548-BDF0-98A0BEC37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2" y="3240225"/>
            <a:ext cx="5826125" cy="36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674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C1122-87AD-C04C-B365-CF77AECFD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36358"/>
            <a:ext cx="4119562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Ray Kaiser Eames</a:t>
            </a:r>
            <a:r>
              <a:rPr lang="en-GB" dirty="0"/>
              <a:t> (1912–88)</a:t>
            </a:r>
          </a:p>
          <a:p>
            <a:pPr marL="0" indent="0">
              <a:buNone/>
            </a:pPr>
            <a:r>
              <a:rPr lang="en-GB" b="1" dirty="0"/>
              <a:t>Charles  Eames</a:t>
            </a:r>
            <a:r>
              <a:rPr lang="en-GB" dirty="0"/>
              <a:t>  (1907–78) </a:t>
            </a:r>
          </a:p>
          <a:p>
            <a:r>
              <a:rPr lang="en-US" dirty="0" err="1"/>
              <a:t>Dům</a:t>
            </a:r>
            <a:r>
              <a:rPr lang="en-US" dirty="0"/>
              <a:t> </a:t>
            </a:r>
            <a:r>
              <a:rPr lang="en-US" dirty="0" err="1"/>
              <a:t>Eamesových</a:t>
            </a:r>
            <a:r>
              <a:rPr lang="en-US" dirty="0"/>
              <a:t>, Los Angeles, 1949</a:t>
            </a:r>
          </a:p>
          <a:p>
            <a:endParaRPr lang="en-US" dirty="0"/>
          </a:p>
        </p:txBody>
      </p:sp>
      <p:pic>
        <p:nvPicPr>
          <p:cNvPr id="3074" name="Picture 2" descr="Moon to Moon: Eames house ...">
            <a:extLst>
              <a:ext uri="{FF2B5EF4-FFF2-40B4-BE49-F238E27FC236}">
                <a16:creationId xmlns:a16="http://schemas.microsoft.com/office/drawing/2014/main" id="{351EC0EA-AB9B-6A49-8FF8-826B7350F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9" y="3236720"/>
            <a:ext cx="3942727" cy="343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Eames House - Designer Chair Warehouse">
            <a:extLst>
              <a:ext uri="{FF2B5EF4-FFF2-40B4-BE49-F238E27FC236}">
                <a16:creationId xmlns:a16="http://schemas.microsoft.com/office/drawing/2014/main" id="{8DBA445F-312C-664B-85CC-52BE4CDEC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40" y="1028701"/>
            <a:ext cx="6109767" cy="343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561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81FCE-C2FB-7748-98D1-A42067A80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21956-A495-2644-8281-81E47292C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827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Dům</a:t>
            </a:r>
            <a:r>
              <a:rPr lang="en-US" dirty="0"/>
              <a:t> </a:t>
            </a:r>
            <a:r>
              <a:rPr lang="en-US" dirty="0" err="1"/>
              <a:t>Eamesových</a:t>
            </a:r>
            <a:r>
              <a:rPr lang="en-US" dirty="0"/>
              <a:t>, Los Angeles, 1949</a:t>
            </a:r>
          </a:p>
        </p:txBody>
      </p:sp>
      <p:pic>
        <p:nvPicPr>
          <p:cNvPr id="2050" name="Picture 2" descr="The Eames house interior and remarkable collection of objects,... |  Download Scientific Diagram">
            <a:extLst>
              <a:ext uri="{FF2B5EF4-FFF2-40B4-BE49-F238E27FC236}">
                <a16:creationId xmlns:a16="http://schemas.microsoft.com/office/drawing/2014/main" id="{C261FEE1-48BA-6542-84E3-54651ACEA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714375"/>
            <a:ext cx="6143625" cy="61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✓ Eames House / CSH nº8 - Data, Photos &amp;amp;amp; Plans - WikiArquitectura">
            <a:extLst>
              <a:ext uri="{FF2B5EF4-FFF2-40B4-BE49-F238E27FC236}">
                <a16:creationId xmlns:a16="http://schemas.microsoft.com/office/drawing/2014/main" id="{D85CDA7D-D3EA-4142-BE94-010F0B59E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1" y="842963"/>
            <a:ext cx="4482038" cy="601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115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4488F-056E-C94B-B26A-184385E6F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831" y="8763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Křesla</a:t>
            </a:r>
            <a:r>
              <a:rPr lang="en-US" dirty="0"/>
              <a:t> a </a:t>
            </a:r>
            <a:r>
              <a:rPr lang="en-US" dirty="0" err="1"/>
              <a:t>židle</a:t>
            </a:r>
            <a:r>
              <a:rPr lang="en-US" dirty="0"/>
              <a:t> Eames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AFA04631-F98C-1A40-AE35-28F6EEAAA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2819400"/>
            <a:ext cx="44450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E165C1-0418-F244-BDF6-1B35DA118BD7}"/>
              </a:ext>
            </a:extLst>
          </p:cNvPr>
          <p:cNvSpPr txBox="1"/>
          <p:nvPr/>
        </p:nvSpPr>
        <p:spPr>
          <a:xfrm>
            <a:off x="2426353" y="618331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1956</a:t>
            </a:r>
          </a:p>
        </p:txBody>
      </p:sp>
      <p:pic>
        <p:nvPicPr>
          <p:cNvPr id="20484" name="Picture 4" descr="Eames Plastic Arm Chair DAW fully upholstered Vitra | VITRA 44032700">
            <a:extLst>
              <a:ext uri="{FF2B5EF4-FFF2-40B4-BE49-F238E27FC236}">
                <a16:creationId xmlns:a16="http://schemas.microsoft.com/office/drawing/2014/main" id="{A4E8BA1C-D790-B04D-AB4C-ADCC15190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7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719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AFB18-C482-FE4E-B3CA-CA91624B3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/>
              <a:t>Americká</a:t>
            </a:r>
            <a:r>
              <a:rPr lang="en-US" sz="3200" b="1" dirty="0"/>
              <a:t> </a:t>
            </a:r>
            <a:r>
              <a:rPr lang="en-US" sz="3200" b="1" dirty="0" err="1"/>
              <a:t>moderna</a:t>
            </a:r>
            <a:r>
              <a:rPr lang="en-US" sz="3200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9E8EE-3013-6A41-A193-D779F6A46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Přesun</a:t>
            </a:r>
            <a:r>
              <a:rPr lang="en-US" dirty="0"/>
              <a:t> </a:t>
            </a:r>
            <a:r>
              <a:rPr lang="en-US" dirty="0" err="1"/>
              <a:t>bydlení</a:t>
            </a:r>
            <a:r>
              <a:rPr lang="en-US" dirty="0"/>
              <a:t> z </a:t>
            </a:r>
            <a:r>
              <a:rPr lang="en-US" dirty="0" err="1"/>
              <a:t>města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okraj</a:t>
            </a:r>
            <a:r>
              <a:rPr lang="en-US" dirty="0"/>
              <a:t>, do </a:t>
            </a:r>
            <a:r>
              <a:rPr lang="en-US" dirty="0" err="1"/>
              <a:t>přírody</a:t>
            </a:r>
            <a:endParaRPr lang="en-US" dirty="0"/>
          </a:p>
          <a:p>
            <a:r>
              <a:rPr lang="en-US" dirty="0" err="1"/>
              <a:t>Důraz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společenskou</a:t>
            </a:r>
            <a:r>
              <a:rPr lang="en-US" dirty="0"/>
              <a:t> </a:t>
            </a:r>
            <a:r>
              <a:rPr lang="en-US" dirty="0" err="1"/>
              <a:t>funkci</a:t>
            </a:r>
            <a:r>
              <a:rPr lang="en-US" dirty="0"/>
              <a:t> </a:t>
            </a:r>
            <a:r>
              <a:rPr lang="en-US" dirty="0" err="1"/>
              <a:t>interiéru</a:t>
            </a:r>
            <a:r>
              <a:rPr lang="en-US" dirty="0"/>
              <a:t>: </a:t>
            </a:r>
          </a:p>
          <a:p>
            <a:pPr lvl="1"/>
            <a:r>
              <a:rPr lang="en-US" dirty="0" err="1"/>
              <a:t>prostor</a:t>
            </a:r>
            <a:r>
              <a:rPr lang="en-US" dirty="0"/>
              <a:t>, </a:t>
            </a:r>
          </a:p>
          <a:p>
            <a:pPr lvl="1"/>
            <a:r>
              <a:rPr lang="en-US" dirty="0" err="1"/>
              <a:t>sedací</a:t>
            </a:r>
            <a:r>
              <a:rPr lang="en-US" dirty="0"/>
              <a:t> </a:t>
            </a:r>
            <a:r>
              <a:rPr lang="en-US" dirty="0" err="1"/>
              <a:t>nábytek</a:t>
            </a:r>
            <a:r>
              <a:rPr lang="en-US" dirty="0"/>
              <a:t>, </a:t>
            </a:r>
          </a:p>
          <a:p>
            <a:pPr lvl="1"/>
            <a:r>
              <a:rPr lang="en-US" dirty="0" err="1"/>
              <a:t>Nádobí</a:t>
            </a:r>
            <a:r>
              <a:rPr lang="en-US" dirty="0"/>
              <a:t>…</a:t>
            </a:r>
          </a:p>
          <a:p>
            <a:r>
              <a:rPr lang="en-US" dirty="0" err="1"/>
              <a:t>Víra</a:t>
            </a:r>
            <a:r>
              <a:rPr lang="en-US" dirty="0"/>
              <a:t> v </a:t>
            </a:r>
            <a:r>
              <a:rPr lang="en-US" dirty="0" err="1"/>
              <a:t>schopnosti</a:t>
            </a:r>
            <a:r>
              <a:rPr lang="en-US" dirty="0"/>
              <a:t> </a:t>
            </a:r>
            <a:r>
              <a:rPr lang="en-US" dirty="0" err="1"/>
              <a:t>trhu</a:t>
            </a:r>
            <a:r>
              <a:rPr lang="en-US" dirty="0"/>
              <a:t> a </a:t>
            </a:r>
            <a:r>
              <a:rPr lang="en-US" dirty="0" err="1"/>
              <a:t>obchodu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951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77568-4956-4441-8553-CA2D3440B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5965371"/>
            <a:ext cx="10515600" cy="74862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Norman Bell Geddes, Futurama</a:t>
            </a:r>
          </a:p>
        </p:txBody>
      </p:sp>
      <p:pic>
        <p:nvPicPr>
          <p:cNvPr id="26626" name="Picture 2" descr="2 Bel Geddes&amp;#39; Futurama &amp;#39;Highways and Horizons&amp;#39; exhibit sponsored by... |  Download Scientific Diagram">
            <a:extLst>
              <a:ext uri="{FF2B5EF4-FFF2-40B4-BE49-F238E27FC236}">
                <a16:creationId xmlns:a16="http://schemas.microsoft.com/office/drawing/2014/main" id="{6CE2B46D-533C-DF47-B191-EF2292393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535"/>
            <a:ext cx="5868126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Futurama (New York World&amp;#39;s Fair) - Wikipedia">
            <a:extLst>
              <a:ext uri="{FF2B5EF4-FFF2-40B4-BE49-F238E27FC236}">
                <a16:creationId xmlns:a16="http://schemas.microsoft.com/office/drawing/2014/main" id="{0F22E2DC-DC18-D54F-BD9A-1B854AF48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125" y="365125"/>
            <a:ext cx="5904875" cy="623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D35620-D7FD-4042-8C21-BF96F3951924}"/>
              </a:ext>
            </a:extLst>
          </p:cNvPr>
          <p:cNvSpPr txBox="1"/>
          <p:nvPr/>
        </p:nvSpPr>
        <p:spPr>
          <a:xfrm>
            <a:off x="1778793" y="274848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hlinkClick r:id="rId4"/>
              </a:rPr>
              <a:t>The world of tomorrow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073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7841C-8C2F-B546-B008-98DF383F1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7F471-BF52-6243-880D-D9CE187F6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Metropolis">
            <a:extLst>
              <a:ext uri="{FF2B5EF4-FFF2-40B4-BE49-F238E27FC236}">
                <a16:creationId xmlns:a16="http://schemas.microsoft.com/office/drawing/2014/main" id="{2349E9F6-E1AB-F645-9419-C9B1EA907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2" y="3175"/>
            <a:ext cx="6134100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Kötelező filmek - Metropolis (Metropolis, 1927) - Corn &amp;amp;amp; Soda">
            <a:extLst>
              <a:ext uri="{FF2B5EF4-FFF2-40B4-BE49-F238E27FC236}">
                <a16:creationId xmlns:a16="http://schemas.microsoft.com/office/drawing/2014/main" id="{76A54818-0DA2-E643-9453-CB29A7582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3081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A history of the department store">
            <a:extLst>
              <a:ext uri="{FF2B5EF4-FFF2-40B4-BE49-F238E27FC236}">
                <a16:creationId xmlns:a16="http://schemas.microsoft.com/office/drawing/2014/main" id="{1E5990AA-9280-D64F-BE65-9AE7D0B30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172" y="29853"/>
            <a:ext cx="4430827" cy="316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Shopping paradise: Émile Zola and the world&amp;amp;#39;s first department store -  Artstor">
            <a:extLst>
              <a:ext uri="{FF2B5EF4-FFF2-40B4-BE49-F238E27FC236}">
                <a16:creationId xmlns:a16="http://schemas.microsoft.com/office/drawing/2014/main" id="{5E1F438B-0E21-0447-860D-E22D04BB4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361" y="3117171"/>
            <a:ext cx="4340639" cy="371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Anxieties of &amp;amp;#39;Modern Times&amp;amp;#39; still with us - CNN.com">
            <a:extLst>
              <a:ext uri="{FF2B5EF4-FFF2-40B4-BE49-F238E27FC236}">
                <a16:creationId xmlns:a16="http://schemas.microsoft.com/office/drawing/2014/main" id="{F6AE96EA-F20A-C541-82A6-A9B0EB808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7" y="4145009"/>
            <a:ext cx="4770024" cy="268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420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D2048-E54E-774B-9D5B-DB6B464ED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Frankfurtská</a:t>
            </a:r>
            <a:r>
              <a:rPr lang="en-US" dirty="0"/>
              <a:t> </a:t>
            </a:r>
            <a:r>
              <a:rPr lang="en-US" dirty="0" err="1"/>
              <a:t>škola</a:t>
            </a:r>
            <a:r>
              <a:rPr lang="en-US" dirty="0"/>
              <a:t> – </a:t>
            </a:r>
            <a:r>
              <a:rPr lang="en-US" dirty="0" err="1"/>
              <a:t>kritika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DEBD06-64E4-2A42-BBF9-89B64C3421BD}"/>
              </a:ext>
            </a:extLst>
          </p:cNvPr>
          <p:cNvSpPr txBox="1"/>
          <p:nvPr/>
        </p:nvSpPr>
        <p:spPr>
          <a:xfrm>
            <a:off x="3050381" y="2828836"/>
            <a:ext cx="61007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Max Horkheimer (1895-1973), Theodor Adorno (1903-1969), Herbert Marcuse (1898-1979), Walter Benjamin (1892-1940), Friedrich Pollock (1894-1970), Leo Lowenthal (1900-1993), and Eric Fromm (1900-1980).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43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45391-9F11-6948-8AA9-BBC730798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6980B-C232-A54F-9CDF-AD5530A0D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64" y="289203"/>
            <a:ext cx="5410200" cy="5619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Tamara da </a:t>
            </a:r>
            <a:r>
              <a:rPr lang="en-US" dirty="0" err="1"/>
              <a:t>Lempicka</a:t>
            </a:r>
            <a:endParaRPr lang="en-US" dirty="0"/>
          </a:p>
        </p:txBody>
      </p:sp>
      <p:pic>
        <p:nvPicPr>
          <p:cNvPr id="14338" name="Picture 2" descr="52 Tamara&amp;amp;#39;s Photos ideas | art deco fashion, female artists, art deco">
            <a:extLst>
              <a:ext uri="{FF2B5EF4-FFF2-40B4-BE49-F238E27FC236}">
                <a16:creationId xmlns:a16="http://schemas.microsoft.com/office/drawing/2014/main" id="{A2CB9B02-FA93-0540-8C6F-425DA831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4" y="851178"/>
            <a:ext cx="4514850" cy="600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Self-portrait (Tamara in a Green Bugatti) – Tamara Łempicka | #photography  &amp;amp;amp; visual arts | Culture.pl">
            <a:extLst>
              <a:ext uri="{FF2B5EF4-FFF2-40B4-BE49-F238E27FC236}">
                <a16:creationId xmlns:a16="http://schemas.microsoft.com/office/drawing/2014/main" id="{BB357BEA-7FB8-2143-9C75-604B2E111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365125"/>
            <a:ext cx="4514850" cy="59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8A51C9-EA38-A142-B2B3-75E507C1FF77}"/>
              </a:ext>
            </a:extLst>
          </p:cNvPr>
          <p:cNvSpPr txBox="1"/>
          <p:nvPr/>
        </p:nvSpPr>
        <p:spPr>
          <a:xfrm>
            <a:off x="7677150" y="6362712"/>
            <a:ext cx="360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Autoportrét</a:t>
            </a:r>
            <a:r>
              <a:rPr lang="en-US" dirty="0"/>
              <a:t> v </a:t>
            </a:r>
            <a:r>
              <a:rPr lang="en-US" dirty="0" err="1"/>
              <a:t>zeleném</a:t>
            </a:r>
            <a:r>
              <a:rPr lang="en-US" dirty="0"/>
              <a:t> Bugatti, 1929</a:t>
            </a:r>
          </a:p>
        </p:txBody>
      </p:sp>
    </p:spTree>
    <p:extLst>
      <p:ext uri="{BB962C8B-B14F-4D97-AF65-F5344CB8AC3E}">
        <p14:creationId xmlns:p14="http://schemas.microsoft.com/office/powerpoint/2010/main" val="2237029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57EE2-E9C4-2D4B-B0B6-085CA47E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/>
              <a:t>Londýnské</a:t>
            </a:r>
            <a:r>
              <a:rPr lang="en-US" sz="2800" b="1" dirty="0"/>
              <a:t> metro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6FD72-36F8-DA49-A9AF-24D4B1CB6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0362" y="6247606"/>
            <a:ext cx="8072437" cy="49053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1908</a:t>
            </a:r>
            <a:r>
              <a:rPr lang="en-US" dirty="0"/>
              <a:t> </a:t>
            </a:r>
          </a:p>
        </p:txBody>
      </p:sp>
      <p:pic>
        <p:nvPicPr>
          <p:cNvPr id="11266" name="Picture 2" descr="1908">
            <a:extLst>
              <a:ext uri="{FF2B5EF4-FFF2-40B4-BE49-F238E27FC236}">
                <a16:creationId xmlns:a16="http://schemas.microsoft.com/office/drawing/2014/main" id="{EFE2C1F9-C402-0342-B0D6-69E3B7D45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080360"/>
            <a:ext cx="6477000" cy="516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1926">
            <a:extLst>
              <a:ext uri="{FF2B5EF4-FFF2-40B4-BE49-F238E27FC236}">
                <a16:creationId xmlns:a16="http://schemas.microsoft.com/office/drawing/2014/main" id="{5D4B0C45-5D5E-8D47-9295-8F003325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6" y="1066024"/>
            <a:ext cx="5588000" cy="472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DD4873-3F0F-1546-B92A-0D6C4ED2AF3D}"/>
              </a:ext>
            </a:extLst>
          </p:cNvPr>
          <p:cNvSpPr txBox="1"/>
          <p:nvPr/>
        </p:nvSpPr>
        <p:spPr>
          <a:xfrm>
            <a:off x="9073215" y="588709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1926</a:t>
            </a:r>
          </a:p>
        </p:txBody>
      </p:sp>
    </p:spTree>
    <p:extLst>
      <p:ext uri="{BB962C8B-B14F-4D97-AF65-F5344CB8AC3E}">
        <p14:creationId xmlns:p14="http://schemas.microsoft.com/office/powerpoint/2010/main" val="3912880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75417-CE08-E245-90AF-28CB813F2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65405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Henry Beck, 1931</a:t>
            </a:r>
          </a:p>
        </p:txBody>
      </p:sp>
      <p:pic>
        <p:nvPicPr>
          <p:cNvPr id="12290" name="Picture 2" descr="1931">
            <a:extLst>
              <a:ext uri="{FF2B5EF4-FFF2-40B4-BE49-F238E27FC236}">
                <a16:creationId xmlns:a16="http://schemas.microsoft.com/office/drawing/2014/main" id="{9B83D241-75F9-D447-924B-72AEB49D5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7" y="0"/>
            <a:ext cx="8462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2016">
            <a:extLst>
              <a:ext uri="{FF2B5EF4-FFF2-40B4-BE49-F238E27FC236}">
                <a16:creationId xmlns:a16="http://schemas.microsoft.com/office/drawing/2014/main" id="{A65C5D12-7963-B841-9B05-08D0102D8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3388"/>
            <a:ext cx="3631406" cy="26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1E89E-48BD-C541-A27D-03AFF8D5D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2400299"/>
            <a:ext cx="3893820" cy="2153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László Moholy-Nagy, </a:t>
            </a:r>
            <a:r>
              <a:rPr lang="en-US" sz="2400" dirty="0" err="1"/>
              <a:t>plakáty</a:t>
            </a:r>
            <a:endParaRPr lang="en-US" sz="2400" dirty="0"/>
          </a:p>
          <a:p>
            <a:pPr marL="0" indent="0">
              <a:buNone/>
            </a:pPr>
            <a:r>
              <a:rPr lang="en-US" sz="2400" i="1" dirty="0" err="1"/>
              <a:t>Vaše</a:t>
            </a:r>
            <a:r>
              <a:rPr lang="en-US" sz="2400" i="1" dirty="0"/>
              <a:t> </a:t>
            </a:r>
            <a:r>
              <a:rPr lang="en-US" sz="2400" i="1" dirty="0" err="1"/>
              <a:t>jízdné</a:t>
            </a:r>
            <a:r>
              <a:rPr lang="en-US" sz="2400" i="1" dirty="0"/>
              <a:t> z </a:t>
            </a:r>
            <a:r>
              <a:rPr lang="en-US" sz="2400" i="1" dirty="0" err="1"/>
              <a:t>této</a:t>
            </a:r>
            <a:r>
              <a:rPr lang="en-US" sz="2400" i="1" dirty="0"/>
              <a:t> </a:t>
            </a:r>
            <a:r>
              <a:rPr lang="en-US" sz="2400" i="1" dirty="0" err="1"/>
              <a:t>stanice</a:t>
            </a:r>
            <a:r>
              <a:rPr lang="en-US" sz="2400" dirty="0"/>
              <a:t>, 1936</a:t>
            </a:r>
          </a:p>
          <a:p>
            <a:pPr marL="0" indent="0">
              <a:buNone/>
            </a:pPr>
            <a:r>
              <a:rPr lang="en-US" sz="2400" i="1" dirty="0" err="1"/>
              <a:t>Rychle</a:t>
            </a:r>
            <a:r>
              <a:rPr lang="en-US" sz="2400" i="1" dirty="0"/>
              <a:t> </a:t>
            </a:r>
            <a:r>
              <a:rPr lang="en-US" sz="2400" i="1" dirty="0" err="1"/>
              <a:t>pryč</a:t>
            </a:r>
            <a:r>
              <a:rPr lang="en-US" sz="2400" i="1" dirty="0"/>
              <a:t> </a:t>
            </a:r>
            <a:r>
              <a:rPr lang="en-US" sz="2400" i="1" dirty="0" err="1"/>
              <a:t>díky</a:t>
            </a:r>
            <a:r>
              <a:rPr lang="en-US" sz="2400" i="1" dirty="0"/>
              <a:t> </a:t>
            </a:r>
            <a:r>
              <a:rPr lang="en-US" sz="2400" i="1" dirty="0" err="1"/>
              <a:t>pneumatickým</a:t>
            </a:r>
            <a:r>
              <a:rPr lang="en-US" sz="2400" i="1" dirty="0"/>
              <a:t> </a:t>
            </a:r>
            <a:r>
              <a:rPr lang="en-US" sz="2400" i="1" dirty="0" err="1"/>
              <a:t>dveřím</a:t>
            </a:r>
            <a:r>
              <a:rPr lang="en-US" sz="2400" dirty="0"/>
              <a:t>, 1937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D6C7A41-8AF7-DE4F-A97B-F21F4FABB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7" y="49212"/>
            <a:ext cx="4449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ászló Moholy-Nagy. Your Fare From This Station (Poster for London  Transport). 1936 | MoMA">
            <a:extLst>
              <a:ext uri="{FF2B5EF4-FFF2-40B4-BE49-F238E27FC236}">
                <a16:creationId xmlns:a16="http://schemas.microsoft.com/office/drawing/2014/main" id="{34FF81D9-EBA1-334D-97DF-B9C23102F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067" y="998588"/>
            <a:ext cx="3646170" cy="58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55C965-5788-1D4C-B621-52B5B97B9D74}"/>
              </a:ext>
            </a:extLst>
          </p:cNvPr>
          <p:cNvSpPr txBox="1"/>
          <p:nvPr/>
        </p:nvSpPr>
        <p:spPr>
          <a:xfrm>
            <a:off x="1643825" y="357188"/>
            <a:ext cx="12538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Londýn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6263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6759</TotalTime>
  <Words>506</Words>
  <Application>Microsoft Macintosh PowerPoint</Application>
  <PresentationFormat>Widescreen</PresentationFormat>
  <Paragraphs>87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Georgia</vt:lpstr>
      <vt:lpstr>Times New Roman</vt:lpstr>
      <vt:lpstr>Office Theme</vt:lpstr>
      <vt:lpstr>Design a konzumní společnost</vt:lpstr>
      <vt:lpstr>New York, Svět zítřka (World of Tomorrow) 1939/40</vt:lpstr>
      <vt:lpstr>PowerPoint Presentation</vt:lpstr>
      <vt:lpstr>PowerPoint Presentation</vt:lpstr>
      <vt:lpstr>PowerPoint Presentation</vt:lpstr>
      <vt:lpstr>PowerPoint Presentation</vt:lpstr>
      <vt:lpstr>Londýnské metro</vt:lpstr>
      <vt:lpstr>PowerPoint Presentation</vt:lpstr>
      <vt:lpstr>PowerPoint Presentation</vt:lpstr>
      <vt:lpstr>Moholy Nagy</vt:lpstr>
      <vt:lpstr>Burlington Zephyr, USA, 1934</vt:lpstr>
      <vt:lpstr>Streamlining </vt:lpstr>
      <vt:lpstr>Streamlining </vt:lpstr>
      <vt:lpstr>PowerPoint Presentation</vt:lpstr>
      <vt:lpstr>PowerPoint Presentation</vt:lpstr>
      <vt:lpstr>PowerPoint Presentation</vt:lpstr>
      <vt:lpstr>Streamlining v Čechách</vt:lpstr>
      <vt:lpstr>”Midcentury Modern”</vt:lpstr>
      <vt:lpstr>Richard  Neutra (1892–1970)</vt:lpstr>
      <vt:lpstr>Americká moderna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Americká moderna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Rampley</dc:creator>
  <cp:lastModifiedBy>Matthew Rampley</cp:lastModifiedBy>
  <cp:revision>1</cp:revision>
  <dcterms:created xsi:type="dcterms:W3CDTF">2022-03-06T15:39:38Z</dcterms:created>
  <dcterms:modified xsi:type="dcterms:W3CDTF">2022-03-11T08:19:02Z</dcterms:modified>
</cp:coreProperties>
</file>