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7" r:id="rId2"/>
    <p:sldId id="359" r:id="rId3"/>
    <p:sldId id="343" r:id="rId4"/>
    <p:sldId id="344" r:id="rId5"/>
    <p:sldId id="345" r:id="rId6"/>
    <p:sldId id="346" r:id="rId7"/>
    <p:sldId id="347" r:id="rId8"/>
    <p:sldId id="360" r:id="rId9"/>
    <p:sldId id="348" r:id="rId10"/>
    <p:sldId id="361" r:id="rId11"/>
    <p:sldId id="362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43D258-9FBF-C74B-9AED-16BD854BF2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BEC72A-5984-ED40-95F0-E9CB794F76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5F596FD-68C1-DA40-9438-C0A01513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81907"/>
            <a:ext cx="8521200" cy="1171580"/>
          </a:xfrm>
        </p:spPr>
        <p:txBody>
          <a:bodyPr/>
          <a:lstStyle/>
          <a:p>
            <a:pPr algn="ctr"/>
            <a:r>
              <a:rPr lang="cs-CZ" dirty="0"/>
              <a:t>FAVh040 – Výzkum hvězd, hvězdných systémů a kultury celebrit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L7 – Hvězdy jako herci I. 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F0EA67C9-D06D-A642-96CC-29DF38CC7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312347"/>
            <a:ext cx="8521200" cy="698497"/>
          </a:xfrm>
        </p:spPr>
        <p:txBody>
          <a:bodyPr/>
          <a:lstStyle/>
          <a:p>
            <a:pPr algn="ctr"/>
            <a:r>
              <a:rPr lang="cs-CZ" b="1" dirty="0"/>
              <a:t>Mgr. Šárka </a:t>
            </a:r>
            <a:r>
              <a:rPr lang="cs-CZ" b="1" dirty="0" err="1"/>
              <a:t>Gmiterková</a:t>
            </a:r>
            <a:r>
              <a:rPr lang="cs-CZ" b="1" dirty="0"/>
              <a:t>, Ph.D.</a:t>
            </a:r>
          </a:p>
          <a:p>
            <a:pPr algn="ctr"/>
            <a:r>
              <a:rPr lang="cs-CZ" b="1" dirty="0"/>
              <a:t>JS 2022</a:t>
            </a:r>
          </a:p>
          <a:p>
            <a:pPr algn="ctr"/>
            <a:r>
              <a:rPr lang="cs-CZ" b="1" dirty="0"/>
              <a:t>13. 4. 2022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3E86839-7EB9-F94E-B0A1-FCCC92AD33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136"/>
            <a:ext cx="9143999" cy="503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00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338FC8-31E4-1A4E-89B8-4087680EFE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9128A1-C6AE-6B4F-AAF0-DDB19A9AE1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Picture 6" descr="Walt_1.jpg">
            <a:extLst>
              <a:ext uri="{FF2B5EF4-FFF2-40B4-BE49-F238E27FC236}">
                <a16:creationId xmlns:a16="http://schemas.microsoft.com/office/drawing/2014/main" id="{5C4815F4-8F30-FF41-9AF3-5DEF773D2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36" y="533400"/>
            <a:ext cx="2502685" cy="3360749"/>
          </a:xfrm>
          <a:prstGeom prst="rect">
            <a:avLst/>
          </a:prstGeom>
        </p:spPr>
      </p:pic>
      <p:pic>
        <p:nvPicPr>
          <p:cNvPr id="7" name="Content Placeholder 3" descr="Walt_3.png">
            <a:extLst>
              <a:ext uri="{FF2B5EF4-FFF2-40B4-BE49-F238E27FC236}">
                <a16:creationId xmlns:a16="http://schemas.microsoft.com/office/drawing/2014/main" id="{2A958F99-4964-504D-9C4E-21A14165B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1360"/>
          <a:stretch>
            <a:fillRect/>
          </a:stretch>
        </p:blipFill>
        <p:spPr>
          <a:xfrm>
            <a:off x="4214398" y="3962855"/>
            <a:ext cx="4589462" cy="2717800"/>
          </a:xfrm>
          <a:prstGeom prst="rect">
            <a:avLst/>
          </a:prstGeom>
        </p:spPr>
      </p:pic>
      <p:pic>
        <p:nvPicPr>
          <p:cNvPr id="8" name="Picture 5" descr="Walt_2.jpg">
            <a:extLst>
              <a:ext uri="{FF2B5EF4-FFF2-40B4-BE49-F238E27FC236}">
                <a16:creationId xmlns:a16="http://schemas.microsoft.com/office/drawing/2014/main" id="{71DBA38A-9670-0343-8AFC-88041D2D8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0" y="3939873"/>
            <a:ext cx="3786852" cy="271810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B72D861-820D-F549-9118-B98AE4E8DA42}"/>
              </a:ext>
            </a:extLst>
          </p:cNvPr>
          <p:cNvSpPr txBox="1"/>
          <p:nvPr/>
        </p:nvSpPr>
        <p:spPr>
          <a:xfrm>
            <a:off x="184630" y="176086"/>
            <a:ext cx="62399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! </a:t>
            </a:r>
            <a:r>
              <a:rPr lang="en-US" sz="2800" b="1" dirty="0" err="1"/>
              <a:t>Expresivní</a:t>
            </a:r>
            <a:r>
              <a:rPr lang="en-US" sz="2800" b="1" dirty="0"/>
              <a:t> </a:t>
            </a:r>
            <a:r>
              <a:rPr lang="en-US" sz="2800" b="1" dirty="0" err="1"/>
              <a:t>koherence</a:t>
            </a:r>
            <a:r>
              <a:rPr lang="en-US" sz="2800" b="1" dirty="0"/>
              <a:t> je </a:t>
            </a:r>
          </a:p>
          <a:p>
            <a:r>
              <a:rPr lang="en-US" sz="2800" b="1" dirty="0" err="1"/>
              <a:t>běžně</a:t>
            </a:r>
            <a:r>
              <a:rPr lang="en-US" sz="2800" b="1" dirty="0"/>
              <a:t> </a:t>
            </a:r>
            <a:r>
              <a:rPr lang="en-US" sz="2800" b="1" dirty="0" err="1"/>
              <a:t>narušována</a:t>
            </a:r>
            <a:r>
              <a:rPr lang="en-US" sz="2800" b="1" dirty="0"/>
              <a:t> v </a:t>
            </a:r>
            <a:r>
              <a:rPr lang="en-US" sz="2800" b="1" dirty="0" err="1"/>
              <a:t>rámci</a:t>
            </a:r>
            <a:r>
              <a:rPr lang="en-US" sz="2800" b="1" dirty="0"/>
              <a:t> </a:t>
            </a:r>
          </a:p>
          <a:p>
            <a:r>
              <a:rPr lang="en-US" sz="2800" b="1" dirty="0" err="1"/>
              <a:t>charakterizace</a:t>
            </a:r>
            <a:r>
              <a:rPr lang="en-US" sz="2800" b="1" dirty="0"/>
              <a:t>, ale </a:t>
            </a:r>
            <a:r>
              <a:rPr lang="en-US" sz="2800" b="1" dirty="0" err="1"/>
              <a:t>nikdy</a:t>
            </a:r>
            <a:r>
              <a:rPr lang="en-US" sz="2800" b="1" dirty="0"/>
              <a:t> by k </a:t>
            </a:r>
            <a:r>
              <a:rPr lang="en-US" sz="2800" b="1" dirty="0" err="1"/>
              <a:t>ní</a:t>
            </a:r>
            <a:r>
              <a:rPr lang="en-US" sz="2800" b="1" dirty="0"/>
              <a:t>  </a:t>
            </a:r>
          </a:p>
          <a:p>
            <a:r>
              <a:rPr lang="en-US" sz="2800" b="1" dirty="0"/>
              <a:t>(s </a:t>
            </a:r>
            <a:r>
              <a:rPr lang="en-US" sz="2800" b="1" dirty="0" err="1"/>
              <a:t>výjimkou</a:t>
            </a:r>
            <a:r>
              <a:rPr lang="en-US" sz="2800" b="1" dirty="0"/>
              <a:t> </a:t>
            </a:r>
            <a:r>
              <a:rPr lang="en-US" sz="2800" b="1" dirty="0" err="1"/>
              <a:t>uměleckého</a:t>
            </a:r>
            <a:r>
              <a:rPr lang="en-US" sz="2800" b="1" dirty="0"/>
              <a:t> </a:t>
            </a:r>
            <a:r>
              <a:rPr lang="en-US" sz="2800" b="1" dirty="0" err="1"/>
              <a:t>záměru</a:t>
            </a:r>
            <a:r>
              <a:rPr lang="en-US" sz="2800" b="1" dirty="0"/>
              <a:t>) </a:t>
            </a:r>
          </a:p>
          <a:p>
            <a:r>
              <a:rPr lang="en-US" sz="2800" b="1" dirty="0" err="1"/>
              <a:t>nemělo</a:t>
            </a:r>
            <a:r>
              <a:rPr lang="en-US" sz="2800" b="1" dirty="0"/>
              <a:t> </a:t>
            </a:r>
            <a:r>
              <a:rPr lang="en-US" sz="2800" b="1" dirty="0" err="1"/>
              <a:t>dojít</a:t>
            </a:r>
            <a:r>
              <a:rPr lang="en-US" sz="2800" b="1" dirty="0"/>
              <a:t> </a:t>
            </a:r>
            <a:r>
              <a:rPr lang="en-US" sz="2800" b="1" dirty="0" err="1"/>
              <a:t>na</a:t>
            </a:r>
            <a:r>
              <a:rPr lang="en-US" sz="2800" b="1" dirty="0"/>
              <a:t> </a:t>
            </a:r>
            <a:r>
              <a:rPr lang="en-US" sz="2800" b="1" dirty="0" err="1"/>
              <a:t>úrovni</a:t>
            </a:r>
            <a:r>
              <a:rPr lang="en-US" sz="2800" b="1" dirty="0"/>
              <a:t> performance !</a:t>
            </a:r>
          </a:p>
          <a:p>
            <a:endParaRPr lang="en-US" sz="2800" b="1" dirty="0"/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1617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708875-B6C8-B141-96C8-99DCA6D128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5DF02-7F50-7949-B3E4-A6C072E3C8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9A24B7-E31E-E049-BE16-6E0B775C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8" y="256865"/>
            <a:ext cx="8763990" cy="1096924"/>
          </a:xfrm>
        </p:spPr>
        <p:txBody>
          <a:bodyPr/>
          <a:lstStyle/>
          <a:p>
            <a:pPr algn="ctr"/>
            <a:r>
              <a:rPr lang="en-US" sz="4000" i="1" dirty="0"/>
              <a:t>Ten </a:t>
            </a:r>
            <a:r>
              <a:rPr lang="en-US" sz="4000" i="1" dirty="0" err="1"/>
              <a:t>tajemný</a:t>
            </a:r>
            <a:r>
              <a:rPr lang="en-US" sz="4000" i="1" dirty="0"/>
              <a:t> </a:t>
            </a:r>
            <a:r>
              <a:rPr lang="en-US" sz="4000" i="1" dirty="0" err="1"/>
              <a:t>předmět</a:t>
            </a:r>
            <a:r>
              <a:rPr lang="en-US" sz="4000" i="1" dirty="0"/>
              <a:t> </a:t>
            </a:r>
            <a:r>
              <a:rPr lang="en-US" sz="4000" i="1" dirty="0" err="1"/>
              <a:t>touhy</a:t>
            </a:r>
            <a:r>
              <a:rPr lang="en-US" sz="4000" i="1" dirty="0"/>
              <a:t>                     </a:t>
            </a:r>
            <a:br>
              <a:rPr lang="en-US" sz="4000" i="1" dirty="0"/>
            </a:br>
            <a:r>
              <a:rPr lang="en-US" sz="2400" dirty="0"/>
              <a:t>(Fr, 1977, r. Luis </a:t>
            </a:r>
            <a:r>
              <a:rPr lang="en-US" sz="2400" dirty="0" err="1"/>
              <a:t>Buňuel</a:t>
            </a:r>
            <a:r>
              <a:rPr lang="en-US" sz="2400" dirty="0"/>
              <a:t>) </a:t>
            </a:r>
            <a:br>
              <a:rPr lang="en-US" sz="2400" dirty="0"/>
            </a:br>
            <a:r>
              <a:rPr lang="en-US" sz="2400" dirty="0" err="1"/>
              <a:t>hlavní</a:t>
            </a:r>
            <a:r>
              <a:rPr lang="en-US" sz="2400" dirty="0"/>
              <a:t> role: Carole Bouquet, Angela Molina </a:t>
            </a: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90D102-87DC-E84F-B528-DDB37E7B4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Content Placeholder 4" descr="62933a9a4feec2b39d91b6e1c6c26150.jpg">
            <a:extLst>
              <a:ext uri="{FF2B5EF4-FFF2-40B4-BE49-F238E27FC236}">
                <a16:creationId xmlns:a16="http://schemas.microsoft.com/office/drawing/2014/main" id="{93B1FF4C-66D0-0748-BD29-324394DA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895"/>
          <a:stretch>
            <a:fillRect/>
          </a:stretch>
        </p:blipFill>
        <p:spPr>
          <a:xfrm>
            <a:off x="457200" y="1600200"/>
            <a:ext cx="8229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28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4D704A0-72D8-5442-8FCC-14E743D87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1E7BEA-03AE-4547-A01D-2A1A362B49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A81403-D789-8746-B61C-C95582F6C19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10500" y="480115"/>
            <a:ext cx="8294400" cy="513985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Postavy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častěji</a:t>
            </a:r>
            <a:r>
              <a:rPr lang="en-US" dirty="0"/>
              <a:t> </a:t>
            </a:r>
            <a:r>
              <a:rPr lang="en-US" dirty="0" err="1"/>
              <a:t>tíhnou</a:t>
            </a:r>
            <a:r>
              <a:rPr lang="en-US" dirty="0"/>
              <a:t> k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expresivní</a:t>
            </a:r>
            <a:r>
              <a:rPr lang="en-US" dirty="0"/>
              <a:t> </a:t>
            </a:r>
            <a:r>
              <a:rPr lang="en-US" dirty="0" err="1"/>
              <a:t>koherence</a:t>
            </a:r>
            <a:r>
              <a:rPr lang="en-US" dirty="0"/>
              <a:t> – </a:t>
            </a:r>
            <a:r>
              <a:rPr lang="en-US" dirty="0" err="1"/>
              <a:t>negativní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(</a:t>
            </a:r>
            <a:r>
              <a:rPr lang="en-US" dirty="0" err="1"/>
              <a:t>zločinci</a:t>
            </a:r>
            <a:r>
              <a:rPr lang="en-US" dirty="0"/>
              <a:t>), femme fatales, </a:t>
            </a:r>
            <a:r>
              <a:rPr lang="en-US" dirty="0" err="1"/>
              <a:t>hrdinky</a:t>
            </a:r>
            <a:r>
              <a:rPr lang="en-US" dirty="0"/>
              <a:t> </a:t>
            </a:r>
            <a:r>
              <a:rPr lang="en-US" dirty="0" err="1"/>
              <a:t>melodramat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Primárně</a:t>
            </a:r>
            <a:r>
              <a:rPr lang="en-US" dirty="0"/>
              <a:t> </a:t>
            </a:r>
            <a:r>
              <a:rPr lang="en-US" dirty="0" err="1"/>
              <a:t>melodramata</a:t>
            </a:r>
            <a:r>
              <a:rPr lang="en-US" dirty="0"/>
              <a:t> </a:t>
            </a:r>
            <a:r>
              <a:rPr lang="en-US" dirty="0" err="1"/>
              <a:t>užívají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b="1" dirty="0"/>
              <a:t>OTEVŘENÉ KOMPENZACE</a:t>
            </a:r>
            <a:r>
              <a:rPr lang="en-US" dirty="0"/>
              <a:t>. V </a:t>
            </a:r>
            <a:r>
              <a:rPr lang="en-US" dirty="0" err="1"/>
              <a:t>takovém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/ </a:t>
            </a:r>
            <a:r>
              <a:rPr lang="en-US" dirty="0" err="1"/>
              <a:t>herečky</a:t>
            </a:r>
            <a:r>
              <a:rPr lang="en-US" dirty="0"/>
              <a:t> </a:t>
            </a:r>
            <a:r>
              <a:rPr lang="en-US" dirty="0" err="1"/>
              <a:t>zprostředkovávají</a:t>
            </a:r>
            <a:r>
              <a:rPr lang="en-US" dirty="0"/>
              <a:t> </a:t>
            </a:r>
            <a:r>
              <a:rPr lang="en-US" dirty="0" err="1"/>
              <a:t>skutečné</a:t>
            </a:r>
            <a:r>
              <a:rPr lang="en-US" dirty="0"/>
              <a:t> </a:t>
            </a:r>
            <a:r>
              <a:rPr lang="en-US" dirty="0" err="1"/>
              <a:t>pocity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publiku</a:t>
            </a:r>
            <a:r>
              <a:rPr lang="en-US" dirty="0"/>
              <a:t> a to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verbální</a:t>
            </a:r>
            <a:r>
              <a:rPr lang="en-US" dirty="0"/>
              <a:t>, ale </a:t>
            </a:r>
            <a:r>
              <a:rPr lang="en-US" dirty="0" err="1"/>
              <a:t>performativní</a:t>
            </a:r>
            <a:r>
              <a:rPr lang="en-US" dirty="0"/>
              <a:t> </a:t>
            </a:r>
            <a:r>
              <a:rPr lang="en-US" dirty="0" err="1"/>
              <a:t>rovině</a:t>
            </a:r>
            <a:r>
              <a:rPr lang="en-US" dirty="0"/>
              <a:t>. </a:t>
            </a:r>
            <a:r>
              <a:rPr lang="en-US" dirty="0" err="1"/>
              <a:t>Divákovi</a:t>
            </a:r>
            <a:r>
              <a:rPr lang="en-US" dirty="0"/>
              <a:t> je </a:t>
            </a:r>
            <a:r>
              <a:rPr lang="en-US" dirty="0" err="1"/>
              <a:t>tudíž</a:t>
            </a:r>
            <a:r>
              <a:rPr lang="en-US" dirty="0"/>
              <a:t> </a:t>
            </a:r>
            <a:r>
              <a:rPr lang="en-US" dirty="0" err="1"/>
              <a:t>zaručen</a:t>
            </a:r>
            <a:r>
              <a:rPr lang="en-US" dirty="0"/>
              <a:t> </a:t>
            </a:r>
            <a:r>
              <a:rPr lang="en-US" dirty="0" err="1"/>
              <a:t>privilegovaný</a:t>
            </a:r>
            <a:r>
              <a:rPr lang="en-US" dirty="0"/>
              <a:t> </a:t>
            </a:r>
            <a:r>
              <a:rPr lang="en-US" dirty="0" err="1"/>
              <a:t>přístup</a:t>
            </a:r>
            <a:r>
              <a:rPr lang="en-US" dirty="0"/>
              <a:t> k </a:t>
            </a:r>
            <a:r>
              <a:rPr lang="en-US" dirty="0" err="1"/>
              <a:t>postavě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MODUS OSLOVENÍ </a:t>
            </a:r>
            <a:r>
              <a:rPr lang="en-US" dirty="0"/>
              <a:t>se </a:t>
            </a:r>
            <a:r>
              <a:rPr lang="en-US" dirty="0" err="1"/>
              <a:t>zabývá</a:t>
            </a:r>
            <a:r>
              <a:rPr lang="en-US" dirty="0"/>
              <a:t> </a:t>
            </a:r>
            <a:r>
              <a:rPr lang="en-US" dirty="0" err="1"/>
              <a:t>popisem</a:t>
            </a:r>
            <a:r>
              <a:rPr lang="en-US" dirty="0"/>
              <a:t> a </a:t>
            </a:r>
            <a:r>
              <a:rPr lang="en-US" dirty="0" err="1"/>
              <a:t>analýzou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forem</a:t>
            </a:r>
            <a:r>
              <a:rPr lang="en-US" dirty="0"/>
              <a:t> </a:t>
            </a:r>
            <a:r>
              <a:rPr lang="en-US" dirty="0" err="1"/>
              <a:t>oslovení</a:t>
            </a:r>
            <a:r>
              <a:rPr lang="en-US" dirty="0"/>
              <a:t> </a:t>
            </a:r>
            <a:r>
              <a:rPr lang="en-US" dirty="0" err="1"/>
              <a:t>diváka</a:t>
            </a:r>
            <a:r>
              <a:rPr lang="en-US" dirty="0"/>
              <a:t> (od absence </a:t>
            </a:r>
            <a:r>
              <a:rPr lang="en-US" dirty="0" err="1"/>
              <a:t>jakékoliv</a:t>
            </a:r>
            <a:r>
              <a:rPr lang="en-US" dirty="0"/>
              <a:t> </a:t>
            </a:r>
            <a:r>
              <a:rPr lang="en-US" dirty="0" err="1"/>
              <a:t>pozornosti</a:t>
            </a:r>
            <a:r>
              <a:rPr lang="en-US" dirty="0"/>
              <a:t> </a:t>
            </a:r>
            <a:r>
              <a:rPr lang="en-US" dirty="0" err="1"/>
              <a:t>směrem</a:t>
            </a:r>
            <a:r>
              <a:rPr lang="en-US" dirty="0"/>
              <a:t> k </a:t>
            </a:r>
            <a:r>
              <a:rPr lang="en-US" dirty="0" err="1"/>
              <a:t>publiku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po </a:t>
            </a:r>
            <a:r>
              <a:rPr lang="en-US" dirty="0" err="1"/>
              <a:t>pohledy</a:t>
            </a:r>
            <a:r>
              <a:rPr lang="en-US" dirty="0"/>
              <a:t> a </a:t>
            </a:r>
            <a:r>
              <a:rPr lang="en-US" dirty="0" err="1"/>
              <a:t>promluvy</a:t>
            </a:r>
            <a:r>
              <a:rPr lang="en-US" dirty="0"/>
              <a:t> do </a:t>
            </a:r>
            <a:r>
              <a:rPr lang="en-US" dirty="0" err="1"/>
              <a:t>kamery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STUPEŇ OSTENZE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určuje</a:t>
            </a:r>
            <a:r>
              <a:rPr lang="en-US" dirty="0"/>
              <a:t>, </a:t>
            </a:r>
            <a:r>
              <a:rPr lang="en-US" dirty="0" err="1"/>
              <a:t>nakolik</a:t>
            </a:r>
            <a:r>
              <a:rPr lang="en-US" dirty="0"/>
              <a:t> </a:t>
            </a:r>
            <a:r>
              <a:rPr lang="en-US" dirty="0" err="1"/>
              <a:t>jednotlivý</a:t>
            </a:r>
            <a:r>
              <a:rPr lang="en-US" dirty="0"/>
              <a:t> </a:t>
            </a:r>
            <a:r>
              <a:rPr lang="en-US" dirty="0" err="1"/>
              <a:t>herecký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přispívá</a:t>
            </a:r>
            <a:r>
              <a:rPr lang="en-US" dirty="0"/>
              <a:t> k </a:t>
            </a:r>
            <a:r>
              <a:rPr lang="en-US" dirty="0" err="1"/>
              <a:t>iluzivnímu</a:t>
            </a:r>
            <a:r>
              <a:rPr lang="en-US" dirty="0"/>
              <a:t> </a:t>
            </a:r>
            <a:r>
              <a:rPr lang="en-US" dirty="0" err="1"/>
              <a:t>efektu</a:t>
            </a:r>
            <a:r>
              <a:rPr lang="en-US" dirty="0"/>
              <a:t> </a:t>
            </a:r>
            <a:r>
              <a:rPr lang="en-US" dirty="0" err="1"/>
              <a:t>fikčního</a:t>
            </a:r>
            <a:r>
              <a:rPr lang="en-US" dirty="0"/>
              <a:t> </a:t>
            </a:r>
            <a:r>
              <a:rPr lang="en-US" dirty="0" err="1"/>
              <a:t>světa</a:t>
            </a:r>
            <a:r>
              <a:rPr lang="en-US" dirty="0"/>
              <a:t> a </a:t>
            </a:r>
            <a:r>
              <a:rPr lang="en-US" dirty="0" err="1"/>
              <a:t>nakolik</a:t>
            </a:r>
            <a:r>
              <a:rPr lang="en-US" dirty="0"/>
              <a:t> </a:t>
            </a:r>
            <a:r>
              <a:rPr lang="en-US" dirty="0" err="1"/>
              <a:t>stáčí</a:t>
            </a:r>
            <a:r>
              <a:rPr lang="en-US" dirty="0"/>
              <a:t> </a:t>
            </a:r>
            <a:r>
              <a:rPr lang="en-US" dirty="0" err="1"/>
              <a:t>pozornost</a:t>
            </a:r>
            <a:r>
              <a:rPr lang="en-US" dirty="0"/>
              <a:t> </a:t>
            </a:r>
            <a:r>
              <a:rPr lang="en-US" dirty="0" err="1"/>
              <a:t>sám</a:t>
            </a:r>
            <a:r>
              <a:rPr lang="en-US" dirty="0"/>
              <a:t> k </a:t>
            </a:r>
            <a:r>
              <a:rPr lang="en-US" dirty="0" err="1"/>
              <a:t>sobě</a:t>
            </a:r>
            <a:r>
              <a:rPr lang="en-US" dirty="0"/>
              <a:t>, k </a:t>
            </a:r>
            <a:r>
              <a:rPr lang="en-US" dirty="0" err="1"/>
              <a:t>vlastním</a:t>
            </a:r>
            <a:r>
              <a:rPr lang="en-US" dirty="0"/>
              <a:t> </a:t>
            </a:r>
            <a:r>
              <a:rPr lang="en-US" dirty="0" err="1"/>
              <a:t>vyjadřovacím</a:t>
            </a:r>
            <a:r>
              <a:rPr lang="en-US" dirty="0"/>
              <a:t> </a:t>
            </a:r>
            <a:r>
              <a:rPr lang="en-US" dirty="0" err="1"/>
              <a:t>prostředkům</a:t>
            </a:r>
            <a:r>
              <a:rPr lang="en-US" dirty="0"/>
              <a:t> a </a:t>
            </a:r>
            <a:r>
              <a:rPr lang="en-US" dirty="0" err="1"/>
              <a:t>technikám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8333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1A0207-13BD-5540-86AD-6EA597246B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93A0C7-4EC8-2648-B81B-66C44923FB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4B0039-C437-CB40-9A57-CA165008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en-US" dirty="0" err="1"/>
              <a:t>oslovení</a:t>
            </a:r>
            <a:r>
              <a:rPr lang="en-US" dirty="0"/>
              <a:t> a </a:t>
            </a:r>
            <a:r>
              <a:rPr lang="en-US" dirty="0" err="1"/>
              <a:t>míra</a:t>
            </a:r>
            <a:r>
              <a:rPr lang="en-US" dirty="0"/>
              <a:t> </a:t>
            </a:r>
            <a:r>
              <a:rPr lang="en-US" dirty="0" err="1"/>
              <a:t>ostenze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D0C147B-1860-D342-A157-D4EA85BEE54C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BBCA591-507C-B347-9316-1AE764240267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Content Placeholder 4" descr="skc3a4rmavbild-2012-01-08-kl-21-30-07.png">
            <a:extLst>
              <a:ext uri="{FF2B5EF4-FFF2-40B4-BE49-F238E27FC236}">
                <a16:creationId xmlns:a16="http://schemas.microsoft.com/office/drawing/2014/main" id="{FE58E762-DFAF-EB43-BFAD-F64F6B04D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28690"/>
          <a:stretch/>
        </p:blipFill>
        <p:spPr>
          <a:xfrm>
            <a:off x="4648200" y="1673352"/>
            <a:ext cx="4305300" cy="4718304"/>
          </a:xfrm>
          <a:prstGeom prst="rect">
            <a:avLst/>
          </a:prstGeom>
        </p:spPr>
      </p:pic>
      <p:pic>
        <p:nvPicPr>
          <p:cNvPr id="9" name="Content Placeholder 5" descr="Boháč_1.jpg">
            <a:extLst>
              <a:ext uri="{FF2B5EF4-FFF2-40B4-BE49-F238E27FC236}">
                <a16:creationId xmlns:a16="http://schemas.microsoft.com/office/drawing/2014/main" id="{E61D01B6-546E-9845-904E-2A583733C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4454"/>
          <a:stretch>
            <a:fillRect/>
          </a:stretch>
        </p:blipFill>
        <p:spPr>
          <a:xfrm>
            <a:off x="457200" y="1673352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59A196-36AC-9941-9CF0-20D3B48DAD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31AB46-0342-614F-83CC-803D52665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170822-EA1E-CA41-9B55-61FA3E49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i="1" dirty="0" err="1"/>
              <a:t>Božská</a:t>
            </a:r>
            <a:r>
              <a:rPr lang="en-US" sz="3600" i="1" dirty="0"/>
              <a:t> Julie </a:t>
            </a:r>
            <a:br>
              <a:rPr lang="en-US" sz="3600" i="1" dirty="0"/>
            </a:br>
            <a:r>
              <a:rPr lang="en-US" dirty="0"/>
              <a:t>(2004, r. </a:t>
            </a:r>
            <a:r>
              <a:rPr lang="en-US" dirty="0" err="1"/>
              <a:t>István</a:t>
            </a:r>
            <a:r>
              <a:rPr lang="en-US" dirty="0"/>
              <a:t> </a:t>
            </a:r>
            <a:r>
              <a:rPr lang="en-US" dirty="0" err="1"/>
              <a:t>Szabó</a:t>
            </a:r>
            <a:r>
              <a:rPr lang="en-US" dirty="0"/>
              <a:t>)</a:t>
            </a:r>
            <a:endParaRPr lang="cs-CZ" dirty="0"/>
          </a:p>
        </p:txBody>
      </p:sp>
      <p:pic>
        <p:nvPicPr>
          <p:cNvPr id="6" name="Being Julia" descr="Being Julia">
            <a:hlinkClick r:id="" action="ppaction://media"/>
            <a:extLst>
              <a:ext uri="{FF2B5EF4-FFF2-40B4-BE49-F238E27FC236}">
                <a16:creationId xmlns:a16="http://schemas.microsoft.com/office/drawing/2014/main" id="{5BEFAE3C-F9E3-4348-B465-CD33A5B4EC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038" y="1692275"/>
            <a:ext cx="7527925" cy="4140200"/>
          </a:xfrm>
        </p:spPr>
      </p:pic>
    </p:spTree>
    <p:extLst>
      <p:ext uri="{BB962C8B-B14F-4D97-AF65-F5344CB8AC3E}">
        <p14:creationId xmlns:p14="http://schemas.microsoft.com/office/powerpoint/2010/main" val="328858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9EED9F-7123-624B-8AA4-C15CE3875A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348D10-E4EE-234E-82EF-7FDAD278F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423A14-0E26-F649-8845-4D1C8B129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mody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2C94C69-0889-F24B-B4E4-2C224F19414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462969"/>
            <a:ext cx="3914999" cy="4139998"/>
          </a:xfrm>
        </p:spPr>
        <p:txBody>
          <a:bodyPr/>
          <a:lstStyle/>
          <a:p>
            <a:r>
              <a:rPr lang="en-US" dirty="0" err="1"/>
              <a:t>Piktoriální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Zosobnění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Prezentační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Metonymický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Zvenčí</a:t>
            </a:r>
            <a:r>
              <a:rPr lang="en-US" dirty="0"/>
              <a:t> </a:t>
            </a:r>
            <a:r>
              <a:rPr lang="en-US" dirty="0" err="1"/>
              <a:t>dovnitř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Hvězdy</a:t>
            </a:r>
            <a:endParaRPr lang="en-US" dirty="0"/>
          </a:p>
          <a:p>
            <a:endParaRPr lang="en-US" dirty="0"/>
          </a:p>
          <a:p>
            <a:r>
              <a:rPr lang="en-US" dirty="0"/>
              <a:t>Typecasting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DC2C19A-A89B-0E45-8C00-106FEEA5AC44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8460" y="1436463"/>
            <a:ext cx="3914999" cy="4139998"/>
          </a:xfrm>
        </p:spPr>
        <p:txBody>
          <a:bodyPr/>
          <a:lstStyle/>
          <a:p>
            <a:r>
              <a:rPr lang="en-US" dirty="0" err="1"/>
              <a:t>Realistický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Ztělesnění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Reprezentační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Metaforický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Zevnitř</a:t>
            </a:r>
            <a:r>
              <a:rPr lang="en-US" dirty="0"/>
              <a:t> </a:t>
            </a:r>
            <a:r>
              <a:rPr lang="en-US" dirty="0" err="1"/>
              <a:t>ven</a:t>
            </a:r>
            <a:endParaRPr lang="en-US" dirty="0"/>
          </a:p>
          <a:p>
            <a:pPr marL="54000" indent="0">
              <a:buNone/>
            </a:pPr>
            <a:endParaRPr lang="en-US" dirty="0"/>
          </a:p>
          <a:p>
            <a:r>
              <a:rPr lang="en-US" dirty="0" err="1"/>
              <a:t>Herci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Metoda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3848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3F1090-475A-104A-A68F-DFC2A292E5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55611A-DF58-EF48-8B5E-289548F751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48CD7BA-9669-7F45-9F71-A0CA4C3D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09183"/>
            <a:ext cx="8064900" cy="451576"/>
          </a:xfrm>
        </p:spPr>
        <p:txBody>
          <a:bodyPr/>
          <a:lstStyle/>
          <a:p>
            <a:r>
              <a:rPr lang="en-US" sz="2400" dirty="0"/>
              <a:t>King, Barry (1991): Articulating stardom.</a:t>
            </a:r>
            <a:br>
              <a:rPr lang="en-US" sz="2400" dirty="0"/>
            </a:br>
            <a:r>
              <a:rPr lang="en-US" sz="2400" dirty="0"/>
              <a:t>In: Gledhill, Christine (ed.): </a:t>
            </a:r>
            <a:r>
              <a:rPr lang="en-US" sz="2400" i="1" dirty="0"/>
              <a:t>Stardom. Industry of desire. </a:t>
            </a:r>
            <a:r>
              <a:rPr lang="en-US" sz="2400" dirty="0"/>
              <a:t>Abingdon and London: Routledge, s. 167</a:t>
            </a:r>
            <a:r>
              <a:rPr lang="mr-IN" sz="2400" dirty="0"/>
              <a:t>–</a:t>
            </a:r>
            <a:r>
              <a:rPr lang="en-US" sz="2400" dirty="0"/>
              <a:t>182. </a:t>
            </a:r>
            <a:endParaRPr lang="cs-CZ" sz="2400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EF22AE3-5333-A84B-A438-EB593D20E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en-GB" dirty="0" err="1"/>
              <a:t>tomto</a:t>
            </a:r>
            <a:r>
              <a:rPr lang="en-GB" dirty="0"/>
              <a:t> </a:t>
            </a:r>
            <a:r>
              <a:rPr lang="en-GB" dirty="0" err="1"/>
              <a:t>příspěvku</a:t>
            </a:r>
            <a:r>
              <a:rPr lang="en-GB" dirty="0"/>
              <a:t> Barry King </a:t>
            </a:r>
            <a:r>
              <a:rPr lang="en-GB" dirty="0" err="1"/>
              <a:t>kombinuje</a:t>
            </a:r>
            <a:r>
              <a:rPr lang="en-GB" dirty="0"/>
              <a:t> </a:t>
            </a:r>
            <a:r>
              <a:rPr lang="en-GB" dirty="0" err="1"/>
              <a:t>semiotiku</a:t>
            </a:r>
            <a:r>
              <a:rPr lang="en-GB" dirty="0"/>
              <a:t> </a:t>
            </a:r>
            <a:r>
              <a:rPr lang="en-GB" dirty="0" err="1"/>
              <a:t>hereckého</a:t>
            </a:r>
            <a:r>
              <a:rPr lang="en-GB" dirty="0"/>
              <a:t> </a:t>
            </a:r>
            <a:r>
              <a:rPr lang="en-GB" dirty="0" err="1"/>
              <a:t>projevu</a:t>
            </a:r>
            <a:r>
              <a:rPr lang="en-GB" dirty="0"/>
              <a:t> s </a:t>
            </a:r>
            <a:r>
              <a:rPr lang="en-GB" dirty="0" err="1"/>
              <a:t>politickou</a:t>
            </a:r>
            <a:r>
              <a:rPr lang="en-GB" dirty="0"/>
              <a:t> </a:t>
            </a:r>
            <a:r>
              <a:rPr lang="en-GB" dirty="0" err="1"/>
              <a:t>ekonomií</a:t>
            </a:r>
            <a:r>
              <a:rPr lang="en-GB" dirty="0"/>
              <a:t> </a:t>
            </a:r>
            <a:r>
              <a:rPr lang="en-GB" dirty="0" err="1"/>
              <a:t>hvězdnosti</a:t>
            </a:r>
            <a:r>
              <a:rPr lang="en-GB" dirty="0"/>
              <a:t> v </a:t>
            </a:r>
            <a:r>
              <a:rPr lang="en-GB" dirty="0" err="1"/>
              <a:t>kontextu</a:t>
            </a:r>
            <a:r>
              <a:rPr lang="en-GB" dirty="0"/>
              <a:t> </a:t>
            </a:r>
            <a:r>
              <a:rPr lang="en-GB" dirty="0" err="1"/>
              <a:t>klasického</a:t>
            </a:r>
            <a:r>
              <a:rPr lang="en-GB" dirty="0"/>
              <a:t> </a:t>
            </a:r>
            <a:r>
              <a:rPr lang="en-GB" dirty="0" err="1"/>
              <a:t>hollywoodského</a:t>
            </a:r>
            <a:r>
              <a:rPr lang="en-GB" dirty="0"/>
              <a:t> </a:t>
            </a:r>
            <a:r>
              <a:rPr lang="en-GB" dirty="0" err="1"/>
              <a:t>systému</a:t>
            </a:r>
            <a:endParaRPr lang="en-GB" sz="700" dirty="0"/>
          </a:p>
          <a:p>
            <a:r>
              <a:rPr lang="en-GB" dirty="0"/>
              <a:t>King </a:t>
            </a:r>
            <a:r>
              <a:rPr lang="en-GB" dirty="0" err="1"/>
              <a:t>tvrdí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ekonomická</a:t>
            </a:r>
            <a:r>
              <a:rPr lang="en-GB" dirty="0"/>
              <a:t> </a:t>
            </a:r>
            <a:r>
              <a:rPr lang="en-GB" dirty="0" err="1"/>
              <a:t>stránka</a:t>
            </a:r>
            <a:r>
              <a:rPr lang="en-GB" dirty="0"/>
              <a:t> </a:t>
            </a:r>
            <a:r>
              <a:rPr lang="en-GB" dirty="0" err="1"/>
              <a:t>herectví</a:t>
            </a:r>
            <a:r>
              <a:rPr lang="en-GB" dirty="0"/>
              <a:t> v </a:t>
            </a:r>
            <a:r>
              <a:rPr lang="en-GB" dirty="0" err="1"/>
              <a:t>tomto</a:t>
            </a:r>
            <a:r>
              <a:rPr lang="en-GB" dirty="0"/>
              <a:t> </a:t>
            </a:r>
            <a:r>
              <a:rPr lang="en-GB" dirty="0" err="1"/>
              <a:t>konkrétním</a:t>
            </a:r>
            <a:r>
              <a:rPr lang="en-GB" dirty="0"/>
              <a:t> </a:t>
            </a:r>
            <a:r>
              <a:rPr lang="en-GB" dirty="0" err="1"/>
              <a:t>období</a:t>
            </a:r>
            <a:r>
              <a:rPr lang="en-GB" dirty="0"/>
              <a:t> </a:t>
            </a:r>
            <a:r>
              <a:rPr lang="en-GB" dirty="0" err="1"/>
              <a:t>částečně</a:t>
            </a:r>
            <a:r>
              <a:rPr lang="en-GB" dirty="0"/>
              <a:t> </a:t>
            </a:r>
            <a:r>
              <a:rPr lang="en-GB" dirty="0" err="1"/>
              <a:t>spočívá</a:t>
            </a:r>
            <a:r>
              <a:rPr lang="en-GB" dirty="0"/>
              <a:t> v </a:t>
            </a:r>
            <a:r>
              <a:rPr lang="en-GB" dirty="0" err="1"/>
              <a:t>exkluzivitě</a:t>
            </a:r>
            <a:r>
              <a:rPr lang="en-GB" dirty="0"/>
              <a:t>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dirty="0" err="1"/>
              <a:t>herci</a:t>
            </a:r>
            <a:r>
              <a:rPr lang="en-GB" dirty="0"/>
              <a:t> s </a:t>
            </a:r>
            <a:r>
              <a:rPr lang="en-GB" dirty="0" err="1"/>
              <a:t>unikátními</a:t>
            </a:r>
            <a:r>
              <a:rPr lang="en-GB" dirty="0"/>
              <a:t> a </a:t>
            </a:r>
            <a:r>
              <a:rPr lang="en-GB" dirty="0" err="1"/>
              <a:t>jedinečnými</a:t>
            </a:r>
            <a:r>
              <a:rPr lang="en-GB" dirty="0"/>
              <a:t> </a:t>
            </a:r>
            <a:r>
              <a:rPr lang="en-GB" dirty="0" err="1"/>
              <a:t>atributy</a:t>
            </a:r>
            <a:r>
              <a:rPr lang="en-GB" dirty="0"/>
              <a:t> a </a:t>
            </a:r>
            <a:r>
              <a:rPr lang="en-GB" dirty="0" err="1"/>
              <a:t>dovednostmi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kolegové</a:t>
            </a:r>
            <a:r>
              <a:rPr lang="en-GB" dirty="0"/>
              <a:t> a </a:t>
            </a:r>
            <a:r>
              <a:rPr lang="en-GB" dirty="0" err="1"/>
              <a:t>konkurenti</a:t>
            </a:r>
            <a:r>
              <a:rPr lang="en-GB" dirty="0"/>
              <a:t> </a:t>
            </a:r>
            <a:r>
              <a:rPr lang="en-GB" dirty="0" err="1"/>
              <a:t>nedovedou</a:t>
            </a:r>
            <a:r>
              <a:rPr lang="en-GB" dirty="0"/>
              <a:t> </a:t>
            </a:r>
            <a:r>
              <a:rPr lang="en-GB" dirty="0" err="1"/>
              <a:t>nahradit</a:t>
            </a:r>
            <a:r>
              <a:rPr lang="en-GB" dirty="0"/>
              <a:t>,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vyjednat</a:t>
            </a:r>
            <a:r>
              <a:rPr lang="en-GB" dirty="0"/>
              <a:t> </a:t>
            </a:r>
            <a:r>
              <a:rPr lang="en-GB" dirty="0" err="1"/>
              <a:t>vyšší</a:t>
            </a:r>
            <a:r>
              <a:rPr lang="en-GB" dirty="0"/>
              <a:t> plat. </a:t>
            </a:r>
            <a:endParaRPr lang="en-GB" sz="700" dirty="0"/>
          </a:p>
          <a:p>
            <a:r>
              <a:rPr lang="en-GB" dirty="0"/>
              <a:t>V </a:t>
            </a:r>
            <a:r>
              <a:rPr lang="en-GB" dirty="0" err="1"/>
              <a:t>tomto</a:t>
            </a:r>
            <a:r>
              <a:rPr lang="en-GB" dirty="0"/>
              <a:t> </a:t>
            </a:r>
            <a:r>
              <a:rPr lang="en-GB" dirty="0" err="1"/>
              <a:t>ohledu</a:t>
            </a:r>
            <a:r>
              <a:rPr lang="en-GB" dirty="0"/>
              <a:t> se </a:t>
            </a:r>
            <a:r>
              <a:rPr lang="en-GB" dirty="0" err="1"/>
              <a:t>kinematografie</a:t>
            </a:r>
            <a:r>
              <a:rPr lang="en-GB" dirty="0"/>
              <a:t> </a:t>
            </a:r>
            <a:r>
              <a:rPr lang="en-GB" dirty="0" err="1"/>
              <a:t>liší</a:t>
            </a:r>
            <a:r>
              <a:rPr lang="en-GB" dirty="0"/>
              <a:t> od </a:t>
            </a:r>
            <a:r>
              <a:rPr lang="en-GB" dirty="0" err="1"/>
              <a:t>divadla</a:t>
            </a:r>
            <a:r>
              <a:rPr lang="en-GB" dirty="0"/>
              <a:t>. </a:t>
            </a:r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talentovaní</a:t>
            </a:r>
            <a:r>
              <a:rPr lang="en-GB" dirty="0"/>
              <a:t> a </a:t>
            </a:r>
            <a:r>
              <a:rPr lang="en-GB" dirty="0" err="1"/>
              <a:t>nadaní</a:t>
            </a:r>
            <a:r>
              <a:rPr lang="en-GB" dirty="0"/>
              <a:t> </a:t>
            </a:r>
            <a:r>
              <a:rPr lang="en-GB" dirty="0" err="1"/>
              <a:t>herci</a:t>
            </a:r>
            <a:r>
              <a:rPr lang="en-GB" dirty="0"/>
              <a:t> </a:t>
            </a:r>
            <a:r>
              <a:rPr lang="en-GB" dirty="0" err="1"/>
              <a:t>disponují</a:t>
            </a:r>
            <a:r>
              <a:rPr lang="en-GB" dirty="0"/>
              <a:t> </a:t>
            </a:r>
            <a:r>
              <a:rPr lang="en-GB" dirty="0" err="1"/>
              <a:t>prostředky</a:t>
            </a:r>
            <a:r>
              <a:rPr lang="en-GB" dirty="0"/>
              <a:t> a </a:t>
            </a:r>
            <a:r>
              <a:rPr lang="en-GB" dirty="0" err="1"/>
              <a:t>postupy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jim</a:t>
            </a:r>
            <a:r>
              <a:rPr lang="en-GB" dirty="0"/>
              <a:t> </a:t>
            </a:r>
            <a:r>
              <a:rPr lang="en-GB" dirty="0" err="1"/>
              <a:t>dovolují</a:t>
            </a:r>
            <a:r>
              <a:rPr lang="en-GB" dirty="0"/>
              <a:t> </a:t>
            </a:r>
            <a:r>
              <a:rPr lang="en-GB" dirty="0" err="1"/>
              <a:t>upozadit</a:t>
            </a:r>
            <a:r>
              <a:rPr lang="en-GB" dirty="0"/>
              <a:t> </a:t>
            </a:r>
            <a:r>
              <a:rPr lang="en-GB" dirty="0" err="1"/>
              <a:t>vlastní</a:t>
            </a:r>
            <a:r>
              <a:rPr lang="en-GB" dirty="0"/>
              <a:t> </a:t>
            </a:r>
            <a:r>
              <a:rPr lang="en-GB" dirty="0" err="1"/>
              <a:t>identitu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prospěch</a:t>
            </a:r>
            <a:r>
              <a:rPr lang="en-GB" dirty="0"/>
              <a:t> </a:t>
            </a:r>
            <a:r>
              <a:rPr lang="en-GB" dirty="0" err="1"/>
              <a:t>ztvárněné</a:t>
            </a:r>
            <a:r>
              <a:rPr lang="en-GB" dirty="0"/>
              <a:t> </a:t>
            </a:r>
            <a:r>
              <a:rPr lang="en-GB" dirty="0" err="1"/>
              <a:t>postavy</a:t>
            </a:r>
            <a:r>
              <a:rPr lang="en-GB" dirty="0"/>
              <a:t>.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postup</a:t>
            </a:r>
            <a:r>
              <a:rPr lang="en-GB" dirty="0"/>
              <a:t> </a:t>
            </a:r>
            <a:r>
              <a:rPr lang="en-GB" dirty="0" err="1"/>
              <a:t>nazýváme</a:t>
            </a:r>
            <a:r>
              <a:rPr lang="en-GB" dirty="0"/>
              <a:t> “</a:t>
            </a:r>
            <a:r>
              <a:rPr lang="en-GB" dirty="0" err="1"/>
              <a:t>ztělesněním</a:t>
            </a:r>
            <a:r>
              <a:rPr lang="en-GB" dirty="0"/>
              <a:t>” (impersonation),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dovoluje</a:t>
            </a:r>
            <a:r>
              <a:rPr lang="en-GB" dirty="0"/>
              <a:t> </a:t>
            </a:r>
            <a:r>
              <a:rPr lang="en-GB" dirty="0" err="1"/>
              <a:t>herecky</a:t>
            </a:r>
            <a:r>
              <a:rPr lang="en-GB" dirty="0"/>
              <a:t> </a:t>
            </a:r>
            <a:r>
              <a:rPr lang="en-GB" dirty="0" err="1"/>
              <a:t>ztvárnit</a:t>
            </a:r>
            <a:r>
              <a:rPr lang="en-GB" dirty="0"/>
              <a:t> </a:t>
            </a:r>
            <a:r>
              <a:rPr lang="en-GB" dirty="0" err="1"/>
              <a:t>celou</a:t>
            </a:r>
            <a:r>
              <a:rPr lang="en-GB" dirty="0"/>
              <a:t> </a:t>
            </a:r>
            <a:r>
              <a:rPr lang="en-GB" dirty="0" err="1"/>
              <a:t>řadu</a:t>
            </a:r>
            <a:r>
              <a:rPr lang="en-GB" dirty="0"/>
              <a:t> </a:t>
            </a:r>
            <a:r>
              <a:rPr lang="en-GB" dirty="0" err="1"/>
              <a:t>typů</a:t>
            </a:r>
            <a:r>
              <a:rPr lang="en-GB" dirty="0"/>
              <a:t> a </a:t>
            </a:r>
            <a:r>
              <a:rPr lang="en-GB" dirty="0" err="1"/>
              <a:t>postav</a:t>
            </a:r>
            <a:endParaRPr lang="en-GB" sz="700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6446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56A86F-A0D5-9849-A12B-5202B7E5EF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AC6213-5F90-2148-A479-73DB0DEDFA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3178A9C-71AF-3548-BB0F-90D73291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Ztělesnění</a:t>
            </a:r>
            <a:r>
              <a:rPr lang="en-US" dirty="0"/>
              <a:t> (impersonation)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654F44F-47EC-3047-A1BF-45D65FA23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dirty="0" err="1"/>
              <a:t>proces</a:t>
            </a:r>
            <a:r>
              <a:rPr lang="en-GB" dirty="0"/>
              <a:t> </a:t>
            </a:r>
            <a:r>
              <a:rPr lang="en-GB" dirty="0" err="1"/>
              <a:t>reprezentace</a:t>
            </a:r>
            <a:r>
              <a:rPr lang="en-GB" dirty="0"/>
              <a:t> </a:t>
            </a:r>
            <a:r>
              <a:rPr lang="en-GB" dirty="0" err="1"/>
              <a:t>postavy</a:t>
            </a:r>
            <a:r>
              <a:rPr lang="en-GB" dirty="0"/>
              <a:t> </a:t>
            </a:r>
            <a:r>
              <a:rPr lang="en-GB" dirty="0" err="1"/>
              <a:t>prostřednictvím</a:t>
            </a:r>
            <a:r>
              <a:rPr lang="en-GB" dirty="0"/>
              <a:t> </a:t>
            </a:r>
            <a:r>
              <a:rPr lang="en-GB" dirty="0" err="1"/>
              <a:t>ztělesnění</a:t>
            </a:r>
            <a:r>
              <a:rPr lang="en-GB" dirty="0"/>
              <a:t> </a:t>
            </a:r>
            <a:r>
              <a:rPr lang="en-GB" dirty="0" err="1"/>
              <a:t>vyžaduje</a:t>
            </a:r>
            <a:r>
              <a:rPr lang="en-GB" dirty="0"/>
              <a:t>, aby </a:t>
            </a:r>
            <a:r>
              <a:rPr lang="en-GB" dirty="0" err="1"/>
              <a:t>herec</a:t>
            </a:r>
            <a:r>
              <a:rPr lang="en-GB" dirty="0"/>
              <a:t> </a:t>
            </a:r>
            <a:r>
              <a:rPr lang="en-GB" dirty="0" err="1"/>
              <a:t>smazal</a:t>
            </a:r>
            <a:r>
              <a:rPr lang="en-GB" dirty="0"/>
              <a:t> </a:t>
            </a:r>
            <a:r>
              <a:rPr lang="en-GB" dirty="0" err="1"/>
              <a:t>vlastní</a:t>
            </a:r>
            <a:r>
              <a:rPr lang="en-GB" dirty="0"/>
              <a:t> </a:t>
            </a:r>
            <a:r>
              <a:rPr lang="en-GB" dirty="0" err="1"/>
              <a:t>identitu</a:t>
            </a:r>
            <a:r>
              <a:rPr lang="en-GB" dirty="0"/>
              <a:t>. Jen </a:t>
            </a:r>
            <a:r>
              <a:rPr lang="en-GB" dirty="0" err="1"/>
              <a:t>tak</a:t>
            </a:r>
            <a:r>
              <a:rPr lang="en-GB" dirty="0"/>
              <a:t> se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stát</a:t>
            </a:r>
            <a:r>
              <a:rPr lang="en-GB" dirty="0"/>
              <a:t> </a:t>
            </a:r>
            <a:r>
              <a:rPr lang="en-GB" dirty="0" err="1"/>
              <a:t>plnohodnotným</a:t>
            </a:r>
            <a:r>
              <a:rPr lang="en-GB" dirty="0"/>
              <a:t> </a:t>
            </a:r>
            <a:r>
              <a:rPr lang="en-GB" dirty="0" err="1"/>
              <a:t>signifikantem</a:t>
            </a:r>
            <a:r>
              <a:rPr lang="en-GB" dirty="0"/>
              <a:t> </a:t>
            </a:r>
            <a:r>
              <a:rPr lang="en-GB" dirty="0" err="1"/>
              <a:t>fikční</a:t>
            </a:r>
            <a:r>
              <a:rPr lang="en-GB" dirty="0"/>
              <a:t> </a:t>
            </a:r>
            <a:r>
              <a:rPr lang="en-GB" dirty="0" err="1"/>
              <a:t>postavy</a:t>
            </a:r>
            <a:r>
              <a:rPr lang="en-GB" dirty="0"/>
              <a:t>”</a:t>
            </a:r>
            <a:endParaRPr lang="en-GB" sz="700" dirty="0"/>
          </a:p>
          <a:p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chvíli</a:t>
            </a:r>
            <a:r>
              <a:rPr lang="en-GB" dirty="0"/>
              <a:t>, </a:t>
            </a:r>
            <a:r>
              <a:rPr lang="en-GB" dirty="0" err="1"/>
              <a:t>kdy</a:t>
            </a:r>
            <a:r>
              <a:rPr lang="en-GB" dirty="0"/>
              <a:t> </a:t>
            </a:r>
            <a:r>
              <a:rPr lang="en-GB" dirty="0" err="1"/>
              <a:t>hercova</a:t>
            </a:r>
            <a:r>
              <a:rPr lang="en-GB" dirty="0"/>
              <a:t> </a:t>
            </a:r>
            <a:r>
              <a:rPr lang="en-GB" dirty="0" err="1"/>
              <a:t>identita</a:t>
            </a:r>
            <a:r>
              <a:rPr lang="en-GB" dirty="0"/>
              <a:t> (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smyslu</a:t>
            </a:r>
            <a:r>
              <a:rPr lang="en-GB" dirty="0"/>
              <a:t> </a:t>
            </a:r>
            <a:r>
              <a:rPr lang="en-GB" dirty="0" err="1"/>
              <a:t>hvězdného</a:t>
            </a:r>
            <a:r>
              <a:rPr lang="en-GB" dirty="0"/>
              <a:t> </a:t>
            </a:r>
            <a:r>
              <a:rPr lang="en-GB" dirty="0" err="1"/>
              <a:t>obrazu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soukromá</a:t>
            </a:r>
            <a:r>
              <a:rPr lang="en-GB" dirty="0"/>
              <a:t> </a:t>
            </a:r>
            <a:r>
              <a:rPr lang="en-GB" dirty="0" err="1"/>
              <a:t>veřejná</a:t>
            </a:r>
            <a:r>
              <a:rPr lang="en-GB" dirty="0"/>
              <a:t> </a:t>
            </a:r>
            <a:r>
              <a:rPr lang="en-GB" dirty="0" err="1"/>
              <a:t>osobnost</a:t>
            </a:r>
            <a:r>
              <a:rPr lang="en-GB" dirty="0"/>
              <a:t>) </a:t>
            </a:r>
            <a:r>
              <a:rPr lang="en-GB" dirty="0" err="1"/>
              <a:t>začne</a:t>
            </a:r>
            <a:r>
              <a:rPr lang="en-GB" dirty="0"/>
              <a:t> </a:t>
            </a:r>
            <a:r>
              <a:rPr lang="en-GB" dirty="0" err="1"/>
              <a:t>zřetelně</a:t>
            </a:r>
            <a:r>
              <a:rPr lang="en-GB" dirty="0"/>
              <a:t> </a:t>
            </a:r>
            <a:r>
              <a:rPr lang="en-GB" dirty="0" err="1"/>
              <a:t>prosvítat</a:t>
            </a:r>
            <a:r>
              <a:rPr lang="en-GB" dirty="0"/>
              <a:t> za </a:t>
            </a:r>
            <a:r>
              <a:rPr lang="en-GB" dirty="0" err="1"/>
              <a:t>fikční</a:t>
            </a:r>
            <a:r>
              <a:rPr lang="en-GB" dirty="0"/>
              <a:t> </a:t>
            </a:r>
            <a:r>
              <a:rPr lang="en-GB" dirty="0" err="1"/>
              <a:t>postavou</a:t>
            </a:r>
            <a:r>
              <a:rPr lang="en-GB" dirty="0"/>
              <a:t>, </a:t>
            </a:r>
            <a:r>
              <a:rPr lang="en-GB" dirty="0" err="1"/>
              <a:t>pak</a:t>
            </a:r>
            <a:r>
              <a:rPr lang="en-GB" dirty="0"/>
              <a:t> </a:t>
            </a:r>
            <a:r>
              <a:rPr lang="en-GB" dirty="0" err="1"/>
              <a:t>tvůrčí</a:t>
            </a:r>
            <a:r>
              <a:rPr lang="en-GB" dirty="0"/>
              <a:t> a </a:t>
            </a:r>
            <a:r>
              <a:rPr lang="en-GB" dirty="0" err="1"/>
              <a:t>autorské</a:t>
            </a:r>
            <a:r>
              <a:rPr lang="en-GB" dirty="0"/>
              <a:t> </a:t>
            </a:r>
            <a:r>
              <a:rPr lang="en-GB" dirty="0" err="1"/>
              <a:t>záměry</a:t>
            </a:r>
            <a:r>
              <a:rPr lang="en-GB" dirty="0"/>
              <a:t> </a:t>
            </a:r>
            <a:r>
              <a:rPr lang="en-GB" dirty="0" err="1"/>
              <a:t>dramatika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režiséra</a:t>
            </a:r>
            <a:r>
              <a:rPr lang="en-GB" dirty="0"/>
              <a:t> </a:t>
            </a:r>
            <a:r>
              <a:rPr lang="en-GB" dirty="0" err="1"/>
              <a:t>začínají</a:t>
            </a:r>
            <a:r>
              <a:rPr lang="en-GB" dirty="0"/>
              <a:t> </a:t>
            </a:r>
            <a:r>
              <a:rPr lang="en-GB" dirty="0" err="1"/>
              <a:t>slábnout</a:t>
            </a:r>
            <a:r>
              <a:rPr lang="en-GB" dirty="0"/>
              <a:t>. </a:t>
            </a:r>
            <a:endParaRPr lang="en-GB" sz="700" dirty="0"/>
          </a:p>
          <a:p>
            <a:r>
              <a:rPr lang="en-US" dirty="0"/>
              <a:t>(+ </a:t>
            </a:r>
            <a:r>
              <a:rPr lang="en-US" dirty="0" err="1"/>
              <a:t>genderový</a:t>
            </a:r>
            <a:r>
              <a:rPr lang="en-US" dirty="0"/>
              <a:t> </a:t>
            </a:r>
            <a:r>
              <a:rPr lang="en-US" dirty="0" err="1"/>
              <a:t>aspekt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respektované</a:t>
            </a:r>
            <a:r>
              <a:rPr lang="en-US" dirty="0"/>
              <a:t> </a:t>
            </a:r>
            <a:r>
              <a:rPr lang="en-US" dirty="0" err="1"/>
              <a:t>herečky</a:t>
            </a:r>
            <a:r>
              <a:rPr lang="en-US" dirty="0"/>
              <a:t> </a:t>
            </a:r>
            <a:r>
              <a:rPr lang="en-US" dirty="0" err="1"/>
              <a:t>konce</a:t>
            </a:r>
            <a:r>
              <a:rPr lang="en-US" dirty="0"/>
              <a:t> 19. a </a:t>
            </a:r>
            <a:r>
              <a:rPr lang="en-US" dirty="0" err="1"/>
              <a:t>začátku</a:t>
            </a:r>
            <a:r>
              <a:rPr lang="en-US" dirty="0"/>
              <a:t> 20. </a:t>
            </a:r>
            <a:r>
              <a:rPr lang="en-US" dirty="0" err="1"/>
              <a:t>století</a:t>
            </a:r>
            <a:r>
              <a:rPr lang="en-US" dirty="0"/>
              <a:t> se </a:t>
            </a:r>
            <a:r>
              <a:rPr lang="en-US" dirty="0" err="1"/>
              <a:t>prezentují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ctnostné</a:t>
            </a:r>
            <a:r>
              <a:rPr lang="en-US" dirty="0"/>
              <a:t>, </a:t>
            </a:r>
            <a:r>
              <a:rPr lang="en-US" dirty="0" err="1"/>
              <a:t>skromné</a:t>
            </a:r>
            <a:r>
              <a:rPr lang="en-US" dirty="0"/>
              <a:t> a </a:t>
            </a:r>
            <a:r>
              <a:rPr lang="en-US" dirty="0" err="1"/>
              <a:t>vzorné</a:t>
            </a:r>
            <a:r>
              <a:rPr lang="en-US" dirty="0"/>
              <a:t> </a:t>
            </a:r>
            <a:r>
              <a:rPr lang="en-US" dirty="0" err="1"/>
              <a:t>matky</a:t>
            </a:r>
            <a:r>
              <a:rPr lang="en-US" dirty="0"/>
              <a:t> a </a:t>
            </a:r>
            <a:r>
              <a:rPr lang="en-US" dirty="0" err="1"/>
              <a:t>manželky</a:t>
            </a:r>
            <a:r>
              <a:rPr lang="en-US" dirty="0"/>
              <a:t> =&gt; </a:t>
            </a:r>
            <a:r>
              <a:rPr lang="en-US" dirty="0" err="1"/>
              <a:t>dávají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najevo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ochotné</a:t>
            </a:r>
            <a:r>
              <a:rPr lang="en-US" dirty="0"/>
              <a:t> se </a:t>
            </a:r>
            <a:r>
              <a:rPr lang="en-US" dirty="0" err="1"/>
              <a:t>podvolit</a:t>
            </a:r>
            <a:r>
              <a:rPr lang="en-US" dirty="0"/>
              <a:t> </a:t>
            </a:r>
            <a:r>
              <a:rPr lang="en-US" dirty="0" err="1"/>
              <a:t>dramatikově</a:t>
            </a:r>
            <a:r>
              <a:rPr lang="en-US" dirty="0"/>
              <a:t> </a:t>
            </a:r>
            <a:r>
              <a:rPr lang="en-US" dirty="0" err="1"/>
              <a:t>vizi</a:t>
            </a:r>
            <a:r>
              <a:rPr lang="en-US" dirty="0"/>
              <a:t>)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72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EF447C-2DC1-2342-9A4C-90D119D5A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798DEC-236F-DA42-82A6-DFF1079BD8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29A393-97EF-A544-BFDD-26DA2F67A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Zosobnění</a:t>
            </a:r>
            <a:r>
              <a:rPr lang="en-US" dirty="0"/>
              <a:t> (personification)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88F2132-F8DD-3F43-824A-E34AF5AD4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Řada</a:t>
            </a:r>
            <a:r>
              <a:rPr lang="en-GB" dirty="0"/>
              <a:t> </a:t>
            </a:r>
            <a:r>
              <a:rPr lang="en-GB" dirty="0" err="1"/>
              <a:t>herců</a:t>
            </a:r>
            <a:r>
              <a:rPr lang="en-GB" dirty="0"/>
              <a:t> je </a:t>
            </a:r>
            <a:r>
              <a:rPr lang="en-GB" dirty="0" err="1"/>
              <a:t>však</a:t>
            </a:r>
            <a:r>
              <a:rPr lang="en-GB" dirty="0"/>
              <a:t> do role </a:t>
            </a:r>
            <a:r>
              <a:rPr lang="en-GB" dirty="0" err="1"/>
              <a:t>obsazena</a:t>
            </a:r>
            <a:r>
              <a:rPr lang="en-GB" dirty="0"/>
              <a:t>, </a:t>
            </a:r>
            <a:r>
              <a:rPr lang="en-GB" dirty="0" err="1"/>
              <a:t>protože</a:t>
            </a:r>
            <a:r>
              <a:rPr lang="en-GB" dirty="0"/>
              <a:t> s </a:t>
            </a:r>
            <a:r>
              <a:rPr lang="en-GB" dirty="0" err="1"/>
              <a:t>postavou</a:t>
            </a:r>
            <a:r>
              <a:rPr lang="en-GB" dirty="0"/>
              <a:t> </a:t>
            </a:r>
            <a:r>
              <a:rPr lang="en-GB" dirty="0" err="1"/>
              <a:t>sdílí</a:t>
            </a:r>
            <a:r>
              <a:rPr lang="en-GB" dirty="0"/>
              <a:t> </a:t>
            </a:r>
            <a:r>
              <a:rPr lang="en-GB" dirty="0" err="1"/>
              <a:t>některé</a:t>
            </a:r>
            <a:r>
              <a:rPr lang="en-GB" dirty="0"/>
              <a:t> </a:t>
            </a:r>
            <a:r>
              <a:rPr lang="en-GB" dirty="0" err="1"/>
              <a:t>povahové</a:t>
            </a:r>
            <a:r>
              <a:rPr lang="en-GB" dirty="0"/>
              <a:t>, </a:t>
            </a:r>
            <a:r>
              <a:rPr lang="en-GB" dirty="0" err="1"/>
              <a:t>osobnostní</a:t>
            </a:r>
            <a:r>
              <a:rPr lang="en-GB" dirty="0"/>
              <a:t> a /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fyzické</a:t>
            </a:r>
            <a:r>
              <a:rPr lang="en-GB" dirty="0"/>
              <a:t> </a:t>
            </a:r>
            <a:r>
              <a:rPr lang="en-GB" dirty="0" err="1"/>
              <a:t>rysy</a:t>
            </a:r>
            <a:r>
              <a:rPr lang="en-GB" dirty="0"/>
              <a:t>. </a:t>
            </a:r>
          </a:p>
          <a:p>
            <a:endParaRPr lang="en-GB" sz="700" dirty="0"/>
          </a:p>
          <a:p>
            <a:r>
              <a:rPr lang="en-GB" dirty="0"/>
              <a:t>Pro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typ</a:t>
            </a:r>
            <a:r>
              <a:rPr lang="en-GB" dirty="0"/>
              <a:t> </a:t>
            </a:r>
            <a:r>
              <a:rPr lang="en-GB" dirty="0" err="1"/>
              <a:t>castingu</a:t>
            </a:r>
            <a:r>
              <a:rPr lang="en-GB" dirty="0"/>
              <a:t> King </a:t>
            </a:r>
            <a:r>
              <a:rPr lang="en-GB" dirty="0" err="1"/>
              <a:t>používá</a:t>
            </a:r>
            <a:r>
              <a:rPr lang="en-GB" dirty="0"/>
              <a:t> </a:t>
            </a:r>
            <a:r>
              <a:rPr lang="en-GB" dirty="0" err="1"/>
              <a:t>termín</a:t>
            </a:r>
            <a:r>
              <a:rPr lang="en-GB" dirty="0"/>
              <a:t> “</a:t>
            </a:r>
            <a:r>
              <a:rPr lang="en-GB" dirty="0" err="1"/>
              <a:t>zosobnění</a:t>
            </a:r>
            <a:r>
              <a:rPr lang="en-GB" dirty="0"/>
              <a:t>” (personification), </a:t>
            </a:r>
            <a:r>
              <a:rPr lang="en-GB" dirty="0" err="1"/>
              <a:t>který</a:t>
            </a:r>
            <a:r>
              <a:rPr lang="en-GB" dirty="0"/>
              <a:t> </a:t>
            </a:r>
            <a:r>
              <a:rPr lang="en-GB" dirty="0" err="1"/>
              <a:t>slouží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opak</a:t>
            </a:r>
            <a:r>
              <a:rPr lang="en-GB" dirty="0"/>
              <a:t> </a:t>
            </a:r>
            <a:r>
              <a:rPr lang="en-GB" dirty="0" err="1"/>
              <a:t>ztělesnění</a:t>
            </a:r>
            <a:r>
              <a:rPr lang="en-GB" dirty="0"/>
              <a:t>.  </a:t>
            </a:r>
          </a:p>
          <a:p>
            <a:endParaRPr lang="en-GB" sz="700" dirty="0"/>
          </a:p>
          <a:p>
            <a:r>
              <a:rPr lang="en-GB" dirty="0"/>
              <a:t>V </a:t>
            </a:r>
            <a:r>
              <a:rPr lang="en-GB" dirty="0" err="1"/>
              <a:t>případě</a:t>
            </a:r>
            <a:r>
              <a:rPr lang="en-GB" dirty="0"/>
              <a:t> </a:t>
            </a:r>
            <a:r>
              <a:rPr lang="en-GB" dirty="0" err="1"/>
              <a:t>zosobnění</a:t>
            </a:r>
            <a:r>
              <a:rPr lang="en-GB" dirty="0"/>
              <a:t> se </a:t>
            </a:r>
            <a:r>
              <a:rPr lang="en-GB" dirty="0" err="1"/>
              <a:t>hercova</a:t>
            </a:r>
            <a:r>
              <a:rPr lang="en-GB" dirty="0"/>
              <a:t> </a:t>
            </a:r>
            <a:r>
              <a:rPr lang="en-GB" dirty="0" err="1"/>
              <a:t>identita</a:t>
            </a:r>
            <a:r>
              <a:rPr lang="en-GB" dirty="0"/>
              <a:t> </a:t>
            </a:r>
            <a:r>
              <a:rPr lang="en-GB" dirty="0" err="1"/>
              <a:t>nepodvoluje</a:t>
            </a:r>
            <a:r>
              <a:rPr lang="en-GB" dirty="0"/>
              <a:t> </a:t>
            </a:r>
            <a:r>
              <a:rPr lang="en-GB" dirty="0" err="1"/>
              <a:t>identitě</a:t>
            </a:r>
            <a:r>
              <a:rPr lang="en-GB" dirty="0"/>
              <a:t> </a:t>
            </a:r>
            <a:r>
              <a:rPr lang="en-GB" dirty="0" err="1"/>
              <a:t>fikční</a:t>
            </a:r>
            <a:r>
              <a:rPr lang="en-GB" dirty="0"/>
              <a:t> </a:t>
            </a:r>
            <a:r>
              <a:rPr lang="en-GB" dirty="0" err="1"/>
              <a:t>postavy</a:t>
            </a:r>
            <a:r>
              <a:rPr lang="en-GB" dirty="0"/>
              <a:t>, ale </a:t>
            </a:r>
            <a:r>
              <a:rPr lang="en-GB" dirty="0" err="1"/>
              <a:t>zůstává</a:t>
            </a:r>
            <a:r>
              <a:rPr lang="en-GB" dirty="0"/>
              <a:t> </a:t>
            </a:r>
            <a:r>
              <a:rPr lang="en-GB" dirty="0" err="1"/>
              <a:t>plně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očích</a:t>
            </a:r>
            <a:r>
              <a:rPr lang="en-GB" dirty="0"/>
              <a:t>. </a:t>
            </a:r>
            <a:r>
              <a:rPr lang="en-GB" dirty="0" err="1"/>
              <a:t>Postavu</a:t>
            </a:r>
            <a:r>
              <a:rPr lang="en-GB" dirty="0"/>
              <a:t> </a:t>
            </a:r>
            <a:r>
              <a:rPr lang="en-GB" dirty="0" err="1"/>
              <a:t>zastiňuje</a:t>
            </a:r>
            <a:r>
              <a:rPr lang="en-GB" dirty="0"/>
              <a:t> a /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dotváří</a:t>
            </a:r>
            <a:r>
              <a:rPr lang="en-GB" dirty="0"/>
              <a:t> </a:t>
            </a:r>
            <a:r>
              <a:rPr lang="en-GB" dirty="0" err="1"/>
              <a:t>hercova</a:t>
            </a:r>
            <a:r>
              <a:rPr lang="en-GB" dirty="0"/>
              <a:t> </a:t>
            </a:r>
            <a:r>
              <a:rPr lang="en-GB" dirty="0" err="1"/>
              <a:t>hvězdná</a:t>
            </a:r>
            <a:r>
              <a:rPr lang="en-GB" dirty="0"/>
              <a:t> </a:t>
            </a:r>
            <a:r>
              <a:rPr lang="en-GB" dirty="0" err="1"/>
              <a:t>osobnost</a:t>
            </a:r>
            <a:r>
              <a:rPr lang="en-GB" dirty="0"/>
              <a:t>.</a:t>
            </a:r>
          </a:p>
          <a:p>
            <a:endParaRPr lang="en-GB" sz="700" dirty="0"/>
          </a:p>
          <a:p>
            <a:r>
              <a:rPr lang="en-GB" dirty="0"/>
              <a:t>“v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chvíli</a:t>
            </a:r>
            <a:r>
              <a:rPr lang="en-GB" dirty="0"/>
              <a:t> se </a:t>
            </a:r>
            <a:r>
              <a:rPr lang="en-GB" dirty="0" err="1"/>
              <a:t>herec</a:t>
            </a:r>
            <a:r>
              <a:rPr lang="en-GB" dirty="0"/>
              <a:t> </a:t>
            </a:r>
            <a:r>
              <a:rPr lang="en-GB" dirty="0" err="1"/>
              <a:t>stává</a:t>
            </a:r>
            <a:r>
              <a:rPr lang="en-GB" dirty="0"/>
              <a:t> </a:t>
            </a:r>
            <a:r>
              <a:rPr lang="en-GB" dirty="0" err="1"/>
              <a:t>zcela</a:t>
            </a:r>
            <a:r>
              <a:rPr lang="en-GB" dirty="0"/>
              <a:t> </a:t>
            </a:r>
            <a:r>
              <a:rPr lang="en-GB" dirty="0" err="1"/>
              <a:t>rudimentárním</a:t>
            </a:r>
            <a:r>
              <a:rPr lang="en-GB" dirty="0"/>
              <a:t> </a:t>
            </a:r>
            <a:r>
              <a:rPr lang="en-GB" dirty="0" err="1"/>
              <a:t>znakem</a:t>
            </a:r>
            <a:r>
              <a:rPr lang="en-GB" dirty="0"/>
              <a:t>”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dirty="0" err="1"/>
              <a:t>herec</a:t>
            </a:r>
            <a:r>
              <a:rPr lang="en-GB" dirty="0"/>
              <a:t> je </a:t>
            </a:r>
            <a:r>
              <a:rPr lang="en-GB" dirty="0" err="1"/>
              <a:t>sám</a:t>
            </a:r>
            <a:r>
              <a:rPr lang="en-GB" dirty="0"/>
              <a:t> </a:t>
            </a:r>
            <a:r>
              <a:rPr lang="en-GB" dirty="0" err="1"/>
              <a:t>sebou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fikční</a:t>
            </a:r>
            <a:r>
              <a:rPr lang="en-GB" dirty="0"/>
              <a:t> </a:t>
            </a:r>
            <a:r>
              <a:rPr lang="en-GB" dirty="0" err="1"/>
              <a:t>postavou</a:t>
            </a:r>
            <a:r>
              <a:rPr lang="en-GB" dirty="0"/>
              <a:t>. 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4945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BCB975-772D-F147-A585-EF3888B259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40871E-CCF8-D745-8B46-86F8FA081C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C817047-10D1-4246-A5D0-D76832F8CCD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96900" indent="-342900">
              <a:buFont typeface="Arial" panose="020B0604020202020204" pitchFamily="34" charset="0"/>
              <a:buChar char="•"/>
            </a:pPr>
            <a:r>
              <a:rPr lang="en-GB" dirty="0" err="1"/>
              <a:t>Herci</a:t>
            </a:r>
            <a:r>
              <a:rPr lang="en-GB" dirty="0"/>
              <a:t> se v </a:t>
            </a:r>
            <a:r>
              <a:rPr lang="en-GB" dirty="0" err="1"/>
              <a:t>klasickém</a:t>
            </a:r>
            <a:r>
              <a:rPr lang="en-GB" dirty="0"/>
              <a:t> </a:t>
            </a:r>
            <a:r>
              <a:rPr lang="en-GB" dirty="0" err="1"/>
              <a:t>období</a:t>
            </a:r>
            <a:r>
              <a:rPr lang="en-GB" dirty="0"/>
              <a:t> </a:t>
            </a:r>
            <a:r>
              <a:rPr lang="en-GB" dirty="0" err="1"/>
              <a:t>přiklánějí</a:t>
            </a:r>
            <a:r>
              <a:rPr lang="en-GB" dirty="0"/>
              <a:t> </a:t>
            </a:r>
            <a:r>
              <a:rPr lang="en-GB" dirty="0" err="1"/>
              <a:t>spíš</a:t>
            </a:r>
            <a:r>
              <a:rPr lang="en-GB" dirty="0"/>
              <a:t> k </a:t>
            </a:r>
            <a:r>
              <a:rPr lang="en-GB" dirty="0" err="1"/>
              <a:t>principu</a:t>
            </a:r>
            <a:r>
              <a:rPr lang="en-GB" dirty="0"/>
              <a:t> </a:t>
            </a:r>
            <a:r>
              <a:rPr lang="en-GB" dirty="0" err="1"/>
              <a:t>zosobnění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snaze</a:t>
            </a:r>
            <a:r>
              <a:rPr lang="en-GB" dirty="0"/>
              <a:t> </a:t>
            </a:r>
            <a:r>
              <a:rPr lang="en-GB" dirty="0" err="1"/>
              <a:t>stabilizovat</a:t>
            </a:r>
            <a:r>
              <a:rPr lang="en-GB" dirty="0"/>
              <a:t> </a:t>
            </a:r>
            <a:r>
              <a:rPr lang="en-GB" dirty="0" err="1"/>
              <a:t>vztah</a:t>
            </a:r>
            <a:r>
              <a:rPr lang="en-GB" dirty="0"/>
              <a:t>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svojí</a:t>
            </a:r>
            <a:r>
              <a:rPr lang="en-GB" dirty="0"/>
              <a:t> </a:t>
            </a:r>
            <a:r>
              <a:rPr lang="en-GB" dirty="0" err="1"/>
              <a:t>osobou</a:t>
            </a:r>
            <a:r>
              <a:rPr lang="en-GB" dirty="0"/>
              <a:t> a </a:t>
            </a:r>
            <a:r>
              <a:rPr lang="en-GB" dirty="0" err="1"/>
              <a:t>převládajícím</a:t>
            </a:r>
            <a:r>
              <a:rPr lang="en-GB" dirty="0"/>
              <a:t> </a:t>
            </a:r>
            <a:r>
              <a:rPr lang="en-GB" dirty="0" err="1"/>
              <a:t>korpusem</a:t>
            </a:r>
            <a:r>
              <a:rPr lang="en-GB" dirty="0"/>
              <a:t> </a:t>
            </a:r>
            <a:r>
              <a:rPr lang="en-GB" dirty="0" err="1"/>
              <a:t>rolí</a:t>
            </a:r>
            <a:r>
              <a:rPr lang="en-GB" dirty="0"/>
              <a:t> </a:t>
            </a:r>
            <a:r>
              <a:rPr lang="en-GB" dirty="0" err="1"/>
              <a:t>tak</a:t>
            </a:r>
            <a:r>
              <a:rPr lang="en-GB" dirty="0"/>
              <a:t>, aby </a:t>
            </a:r>
            <a:r>
              <a:rPr lang="en-GB" dirty="0" err="1"/>
              <a:t>mohli</a:t>
            </a:r>
            <a:r>
              <a:rPr lang="en-GB" dirty="0"/>
              <a:t> </a:t>
            </a:r>
            <a:r>
              <a:rPr lang="en-GB" dirty="0" err="1"/>
              <a:t>vystupovat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majitelé</a:t>
            </a:r>
            <a:r>
              <a:rPr lang="en-GB" dirty="0"/>
              <a:t> </a:t>
            </a:r>
            <a:r>
              <a:rPr lang="en-GB" dirty="0" err="1"/>
              <a:t>dobře</a:t>
            </a:r>
            <a:r>
              <a:rPr lang="en-GB" dirty="0"/>
              <a:t> </a:t>
            </a:r>
            <a:r>
              <a:rPr lang="en-GB" dirty="0" err="1"/>
              <a:t>obchodovatelného</a:t>
            </a:r>
            <a:r>
              <a:rPr lang="en-GB" dirty="0"/>
              <a:t> </a:t>
            </a:r>
            <a:r>
              <a:rPr lang="en-GB" dirty="0" err="1"/>
              <a:t>hvězdného</a:t>
            </a:r>
            <a:r>
              <a:rPr lang="en-GB" dirty="0"/>
              <a:t> </a:t>
            </a:r>
            <a:r>
              <a:rPr lang="en-GB" dirty="0" err="1"/>
              <a:t>obrazu</a:t>
            </a:r>
            <a:r>
              <a:rPr lang="en-GB" dirty="0"/>
              <a:t>.</a:t>
            </a:r>
          </a:p>
          <a:p>
            <a:pPr marL="396900" indent="-342900">
              <a:buFont typeface="Arial" panose="020B0604020202020204" pitchFamily="34" charset="0"/>
              <a:buChar char="•"/>
            </a:pPr>
            <a:r>
              <a:rPr lang="en-GB" dirty="0"/>
              <a:t>Pro </a:t>
            </a:r>
            <a:r>
              <a:rPr lang="en-GB" dirty="0" err="1"/>
              <a:t>herce</a:t>
            </a:r>
            <a:r>
              <a:rPr lang="en-GB" dirty="0"/>
              <a:t> </a:t>
            </a:r>
            <a:r>
              <a:rPr lang="en-GB" dirty="0" err="1"/>
              <a:t>limitovaných</a:t>
            </a:r>
            <a:r>
              <a:rPr lang="en-GB" dirty="0"/>
              <a:t> </a:t>
            </a:r>
            <a:r>
              <a:rPr lang="en-GB" dirty="0" err="1"/>
              <a:t>schopností</a:t>
            </a:r>
            <a:r>
              <a:rPr lang="en-GB" dirty="0"/>
              <a:t> a </a:t>
            </a:r>
            <a:r>
              <a:rPr lang="en-GB" dirty="0" err="1"/>
              <a:t>výrazu</a:t>
            </a:r>
            <a:r>
              <a:rPr lang="en-GB" dirty="0"/>
              <a:t> </a:t>
            </a:r>
            <a:r>
              <a:rPr lang="en-GB" dirty="0" err="1"/>
              <a:t>představovala</a:t>
            </a:r>
            <a:r>
              <a:rPr lang="en-GB" dirty="0"/>
              <a:t> </a:t>
            </a:r>
            <a:r>
              <a:rPr lang="en-GB" dirty="0" err="1"/>
              <a:t>kultivace</a:t>
            </a:r>
            <a:r>
              <a:rPr lang="en-GB" dirty="0"/>
              <a:t> </a:t>
            </a:r>
            <a:r>
              <a:rPr lang="en-GB" dirty="0" err="1"/>
              <a:t>osobnosti</a:t>
            </a:r>
            <a:r>
              <a:rPr lang="en-GB" dirty="0"/>
              <a:t> </a:t>
            </a:r>
            <a:r>
              <a:rPr lang="en-GB" dirty="0" err="1"/>
              <a:t>schůdnější</a:t>
            </a:r>
            <a:r>
              <a:rPr lang="en-GB" dirty="0"/>
              <a:t> </a:t>
            </a:r>
            <a:r>
              <a:rPr lang="en-GB" dirty="0" err="1"/>
              <a:t>cestu</a:t>
            </a:r>
            <a:r>
              <a:rPr lang="en-GB" dirty="0"/>
              <a:t> a </a:t>
            </a:r>
            <a:r>
              <a:rPr lang="en-GB" dirty="0" err="1"/>
              <a:t>způsob</a:t>
            </a:r>
            <a:r>
              <a:rPr lang="en-GB" dirty="0"/>
              <a:t>, jak </a:t>
            </a:r>
            <a:r>
              <a:rPr lang="en-GB" dirty="0" err="1"/>
              <a:t>konkurovat</a:t>
            </a:r>
            <a:r>
              <a:rPr lang="en-GB" dirty="0"/>
              <a:t> </a:t>
            </a:r>
            <a:r>
              <a:rPr lang="en-GB" dirty="0" err="1"/>
              <a:t>hercům</a:t>
            </a:r>
            <a:r>
              <a:rPr lang="en-GB" dirty="0"/>
              <a:t> </a:t>
            </a:r>
            <a:r>
              <a:rPr lang="en-GB" dirty="0" err="1"/>
              <a:t>schopným</a:t>
            </a:r>
            <a:r>
              <a:rPr lang="en-GB" dirty="0"/>
              <a:t> </a:t>
            </a:r>
            <a:r>
              <a:rPr lang="en-GB" dirty="0" err="1"/>
              <a:t>ztělesnění</a:t>
            </a:r>
            <a:r>
              <a:rPr lang="en-GB" dirty="0"/>
              <a:t>. </a:t>
            </a:r>
            <a:endParaRPr lang="en-GB" sz="600" dirty="0"/>
          </a:p>
          <a:p>
            <a:pPr marL="396900" indent="-342900">
              <a:buFont typeface="Arial" panose="020B0604020202020204" pitchFamily="34" charset="0"/>
              <a:buChar char="•"/>
            </a:pPr>
            <a:r>
              <a:rPr lang="en-GB" dirty="0" err="1"/>
              <a:t>Takové</a:t>
            </a:r>
            <a:r>
              <a:rPr lang="en-GB" dirty="0"/>
              <a:t> </a:t>
            </a:r>
            <a:r>
              <a:rPr lang="en-GB" dirty="0" err="1"/>
              <a:t>rozvržení</a:t>
            </a:r>
            <a:r>
              <a:rPr lang="en-GB" dirty="0"/>
              <a:t> </a:t>
            </a:r>
            <a:r>
              <a:rPr lang="en-GB" dirty="0" err="1"/>
              <a:t>podporoval</a:t>
            </a:r>
            <a:r>
              <a:rPr lang="en-GB" dirty="0"/>
              <a:t> </a:t>
            </a:r>
            <a:r>
              <a:rPr lang="en-GB" dirty="0" err="1"/>
              <a:t>klasický</a:t>
            </a:r>
            <a:r>
              <a:rPr lang="en-GB" dirty="0"/>
              <a:t> </a:t>
            </a:r>
            <a:r>
              <a:rPr lang="en-GB" dirty="0" err="1"/>
              <a:t>studiový</a:t>
            </a:r>
            <a:r>
              <a:rPr lang="en-GB" dirty="0"/>
              <a:t> </a:t>
            </a:r>
            <a:r>
              <a:rPr lang="en-GB" dirty="0" err="1"/>
              <a:t>systém</a:t>
            </a:r>
            <a:r>
              <a:rPr lang="en-GB" dirty="0"/>
              <a:t>, </a:t>
            </a:r>
            <a:r>
              <a:rPr lang="en-GB" dirty="0" err="1"/>
              <a:t>který</a:t>
            </a:r>
            <a:r>
              <a:rPr lang="en-GB" dirty="0"/>
              <a:t> se </a:t>
            </a:r>
            <a:r>
              <a:rPr lang="en-GB" dirty="0" err="1"/>
              <a:t>více</a:t>
            </a:r>
            <a:r>
              <a:rPr lang="en-GB" dirty="0"/>
              <a:t> </a:t>
            </a:r>
            <a:r>
              <a:rPr lang="en-GB" dirty="0" err="1"/>
              <a:t>spoléhal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vytvoření</a:t>
            </a:r>
            <a:r>
              <a:rPr lang="en-GB" dirty="0"/>
              <a:t> </a:t>
            </a:r>
            <a:r>
              <a:rPr lang="en-GB" dirty="0" err="1"/>
              <a:t>hvězdného</a:t>
            </a:r>
            <a:r>
              <a:rPr lang="en-GB" dirty="0"/>
              <a:t> </a:t>
            </a:r>
            <a:r>
              <a:rPr lang="en-GB" dirty="0" err="1"/>
              <a:t>obrazu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ztělesňující</a:t>
            </a:r>
            <a:r>
              <a:rPr lang="en-GB" dirty="0"/>
              <a:t> </a:t>
            </a:r>
            <a:r>
              <a:rPr lang="en-GB" dirty="0" err="1"/>
              <a:t>herecké</a:t>
            </a:r>
            <a:r>
              <a:rPr lang="en-GB" dirty="0"/>
              <a:t> </a:t>
            </a:r>
            <a:r>
              <a:rPr lang="en-GB" dirty="0" err="1"/>
              <a:t>schopnosti</a:t>
            </a:r>
            <a:r>
              <a:rPr lang="en-GB" dirty="0"/>
              <a:t>. </a:t>
            </a:r>
          </a:p>
          <a:p>
            <a:pPr marL="396900" indent="-342900">
              <a:buFont typeface="Arial" panose="020B0604020202020204" pitchFamily="34" charset="0"/>
              <a:buChar char="•"/>
            </a:pPr>
            <a:r>
              <a:rPr lang="en-GB" dirty="0" err="1"/>
              <a:t>Ačkoliv</a:t>
            </a:r>
            <a:r>
              <a:rPr lang="en-GB" dirty="0"/>
              <a:t> </a:t>
            </a:r>
            <a:r>
              <a:rPr lang="en-GB" dirty="0" err="1"/>
              <a:t>herci</a:t>
            </a:r>
            <a:r>
              <a:rPr lang="en-GB" dirty="0"/>
              <a:t> </a:t>
            </a:r>
            <a:r>
              <a:rPr lang="en-GB" dirty="0" err="1"/>
              <a:t>ztělesňující</a:t>
            </a:r>
            <a:r>
              <a:rPr lang="en-GB" dirty="0"/>
              <a:t> </a:t>
            </a:r>
            <a:r>
              <a:rPr lang="en-GB" dirty="0" err="1"/>
              <a:t>namísto</a:t>
            </a:r>
            <a:r>
              <a:rPr lang="en-GB" dirty="0"/>
              <a:t> </a:t>
            </a:r>
            <a:r>
              <a:rPr lang="en-GB" dirty="0" err="1"/>
              <a:t>zosobňující</a:t>
            </a:r>
            <a:r>
              <a:rPr lang="en-GB" dirty="0"/>
              <a:t> </a:t>
            </a:r>
            <a:r>
              <a:rPr lang="en-GB" dirty="0" err="1"/>
              <a:t>postavy</a:t>
            </a:r>
            <a:r>
              <a:rPr lang="en-GB" dirty="0"/>
              <a:t> </a:t>
            </a:r>
            <a:r>
              <a:rPr lang="en-GB" dirty="0" err="1"/>
              <a:t>nedosahovali</a:t>
            </a:r>
            <a:r>
              <a:rPr lang="en-GB" dirty="0"/>
              <a:t> </a:t>
            </a:r>
            <a:r>
              <a:rPr lang="en-GB" dirty="0" err="1"/>
              <a:t>závratných</a:t>
            </a:r>
            <a:r>
              <a:rPr lang="en-GB" dirty="0"/>
              <a:t> </a:t>
            </a:r>
            <a:r>
              <a:rPr lang="en-GB" dirty="0" err="1"/>
              <a:t>výdělků</a:t>
            </a:r>
            <a:r>
              <a:rPr lang="en-GB" dirty="0"/>
              <a:t>,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kariéry</a:t>
            </a:r>
            <a:r>
              <a:rPr lang="en-GB" dirty="0"/>
              <a:t> </a:t>
            </a:r>
            <a:r>
              <a:rPr lang="en-GB" dirty="0" err="1"/>
              <a:t>byly</a:t>
            </a:r>
            <a:r>
              <a:rPr lang="en-GB" dirty="0"/>
              <a:t> </a:t>
            </a:r>
            <a:r>
              <a:rPr lang="en-GB" dirty="0" err="1"/>
              <a:t>mnohem</a:t>
            </a:r>
            <a:r>
              <a:rPr lang="en-GB" dirty="0"/>
              <a:t> </a:t>
            </a:r>
            <a:r>
              <a:rPr lang="en-GB" dirty="0" err="1"/>
              <a:t>konzistentnější</a:t>
            </a:r>
            <a:r>
              <a:rPr lang="en-GB" dirty="0"/>
              <a:t> a </a:t>
            </a:r>
            <a:r>
              <a:rPr lang="en-GB" dirty="0" err="1"/>
              <a:t>trvalejší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rychleji</a:t>
            </a:r>
            <a:r>
              <a:rPr lang="en-GB" dirty="0"/>
              <a:t> </a:t>
            </a:r>
            <a:r>
              <a:rPr lang="en-GB" dirty="0" err="1"/>
              <a:t>upadající</a:t>
            </a:r>
            <a:r>
              <a:rPr lang="en-GB" dirty="0"/>
              <a:t> </a:t>
            </a:r>
            <a:r>
              <a:rPr lang="en-GB" dirty="0" err="1"/>
              <a:t>hvězdy</a:t>
            </a:r>
            <a:r>
              <a:rPr lang="en-GB" dirty="0"/>
              <a:t>.  </a:t>
            </a:r>
          </a:p>
          <a:p>
            <a:pPr marL="396900" indent="-342900">
              <a:buFont typeface="Arial" panose="020B0604020202020204" pitchFamily="34" charset="0"/>
              <a:buChar char="•"/>
            </a:pPr>
            <a:r>
              <a:rPr lang="en-GB" dirty="0" err="1"/>
              <a:t>Slavným</a:t>
            </a:r>
            <a:r>
              <a:rPr lang="en-GB" dirty="0"/>
              <a:t> </a:t>
            </a:r>
            <a:r>
              <a:rPr lang="en-GB" dirty="0" err="1"/>
              <a:t>hercům</a:t>
            </a:r>
            <a:r>
              <a:rPr lang="en-GB" dirty="0"/>
              <a:t>, </a:t>
            </a:r>
            <a:r>
              <a:rPr lang="en-GB" dirty="0" err="1"/>
              <a:t>pracujícím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bázi</a:t>
            </a:r>
            <a:r>
              <a:rPr lang="en-GB" dirty="0"/>
              <a:t> </a:t>
            </a:r>
            <a:r>
              <a:rPr lang="en-GB" dirty="0" err="1"/>
              <a:t>ztělesnění</a:t>
            </a:r>
            <a:r>
              <a:rPr lang="en-GB" dirty="0"/>
              <a:t>, se </a:t>
            </a:r>
            <a:r>
              <a:rPr lang="en-GB" dirty="0" err="1"/>
              <a:t>někdy</a:t>
            </a:r>
            <a:r>
              <a:rPr lang="en-GB" dirty="0"/>
              <a:t> </a:t>
            </a:r>
            <a:r>
              <a:rPr lang="en-GB" dirty="0" err="1"/>
              <a:t>říkalo</a:t>
            </a:r>
            <a:r>
              <a:rPr lang="en-GB" dirty="0"/>
              <a:t> “</a:t>
            </a:r>
            <a:r>
              <a:rPr lang="en-GB" dirty="0" err="1"/>
              <a:t>counterstars</a:t>
            </a:r>
            <a:r>
              <a:rPr lang="en-GB" dirty="0"/>
              <a:t>” (Lawrence Olivier)</a:t>
            </a:r>
          </a:p>
          <a:p>
            <a:pPr marL="0"/>
            <a:endParaRPr lang="en-GB" dirty="0"/>
          </a:p>
          <a:p>
            <a:endParaRPr lang="en-GB" dirty="0"/>
          </a:p>
          <a:p>
            <a:endParaRPr lang="en-GB" sz="700" dirty="0"/>
          </a:p>
          <a:p>
            <a:endParaRPr lang="en-US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7400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E493DF-5481-6D43-94B7-AA030FC73B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BF0253D-1898-9342-B75D-07D19022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974092"/>
            <a:ext cx="3934889" cy="1171580"/>
          </a:xfrm>
        </p:spPr>
        <p:txBody>
          <a:bodyPr/>
          <a:lstStyle/>
          <a:p>
            <a:pPr algn="ctr"/>
            <a:r>
              <a:rPr lang="cs-CZ" i="1" dirty="0"/>
              <a:t>Princ a tanečnice</a:t>
            </a:r>
            <a:br>
              <a:rPr lang="cs-CZ" dirty="0"/>
            </a:br>
            <a:r>
              <a:rPr lang="cs-CZ" sz="2400" dirty="0"/>
              <a:t>r. Laurence Olivier</a:t>
            </a:r>
            <a:br>
              <a:rPr lang="cs-CZ" sz="2400" dirty="0"/>
            </a:br>
            <a:r>
              <a:rPr lang="cs-CZ" sz="2400" dirty="0"/>
              <a:t>GB + USA, 1957</a:t>
            </a:r>
            <a:br>
              <a:rPr lang="cs-CZ" dirty="0"/>
            </a:b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681C4030-447F-2D4E-907A-3C3DBB5A7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20" y="3475142"/>
            <a:ext cx="4196576" cy="2897985"/>
          </a:xfrm>
        </p:spPr>
        <p:txBody>
          <a:bodyPr/>
          <a:lstStyle/>
          <a:p>
            <a:r>
              <a:rPr lang="cs-CZ" sz="1700" dirty="0"/>
              <a:t>1. Pomocí jakých hereckých technik jsou obě hlavní postavy - tanečnice Elsie a regent z Carpathie - vystavěné? Které působí přirozeněji a které vnímáte jako viditelné, příliš stylizované, dokonce umělé?</a:t>
            </a:r>
          </a:p>
          <a:p>
            <a:endParaRPr lang="cs-CZ" sz="1700" dirty="0"/>
          </a:p>
          <a:p>
            <a:r>
              <a:rPr lang="cs-CZ" sz="1700" dirty="0"/>
              <a:t>2. Jde podle o role ve filmografii jejich představitelů typické nebo atypické? Proč?</a:t>
            </a:r>
          </a:p>
          <a:p>
            <a:endParaRPr lang="cs-CZ" sz="1600" dirty="0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1EC4E4A0-C772-D542-99C7-A0F699E4D3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" b="14249"/>
          <a:stretch/>
        </p:blipFill>
        <p:spPr>
          <a:xfrm>
            <a:off x="4572000" y="0"/>
            <a:ext cx="4339080" cy="6858000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F7A0E2-C076-8A4F-9580-0D92E41EDB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8905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9F7D57-FEF7-AC48-AED9-98404FDFA2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705F06-2195-7B40-BE6B-12B7369C89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94ABD3-A596-5140-BAFC-9CB5A9CF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09182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Resumé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7385E79-C3FD-664B-A441-CEA72841B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940904"/>
            <a:ext cx="8812695" cy="4533287"/>
          </a:xfrm>
        </p:spPr>
        <p:txBody>
          <a:bodyPr/>
          <a:lstStyle/>
          <a:p>
            <a:r>
              <a:rPr lang="en-US" dirty="0"/>
              <a:t>Pro </a:t>
            </a:r>
            <a:r>
              <a:rPr lang="en-US" dirty="0" err="1"/>
              <a:t>uvažování</a:t>
            </a:r>
            <a:r>
              <a:rPr lang="en-US" dirty="0"/>
              <a:t> o </a:t>
            </a:r>
            <a:r>
              <a:rPr lang="en-US" dirty="0" err="1"/>
              <a:t>filmovém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je </a:t>
            </a:r>
            <a:r>
              <a:rPr lang="en-US" dirty="0" err="1"/>
              <a:t>důležitá</a:t>
            </a:r>
            <a:r>
              <a:rPr lang="en-US" dirty="0"/>
              <a:t> </a:t>
            </a:r>
            <a:r>
              <a:rPr lang="en-US" dirty="0" err="1"/>
              <a:t>koncepce</a:t>
            </a:r>
            <a:r>
              <a:rPr lang="en-US" dirty="0"/>
              <a:t> </a:t>
            </a:r>
            <a:r>
              <a:rPr lang="en-US" dirty="0" err="1"/>
              <a:t>performativního</a:t>
            </a:r>
            <a:r>
              <a:rPr lang="en-US" dirty="0"/>
              <a:t> </a:t>
            </a:r>
            <a:r>
              <a:rPr lang="en-US" dirty="0" err="1"/>
              <a:t>rámce</a:t>
            </a:r>
            <a:r>
              <a:rPr lang="en-US" dirty="0"/>
              <a:t>, v </a:t>
            </a:r>
            <a:r>
              <a:rPr lang="en-US" dirty="0" err="1"/>
              <a:t>němž</a:t>
            </a:r>
            <a:r>
              <a:rPr lang="en-US" dirty="0"/>
              <a:t> </a:t>
            </a:r>
            <a:r>
              <a:rPr lang="en-US" dirty="0" err="1"/>
              <a:t>veškeré</a:t>
            </a:r>
            <a:r>
              <a:rPr lang="en-US" dirty="0"/>
              <a:t> </a:t>
            </a:r>
            <a:r>
              <a:rPr lang="en-US" dirty="0" err="1"/>
              <a:t>elementy</a:t>
            </a:r>
            <a:r>
              <a:rPr lang="en-US" dirty="0"/>
              <a:t> </a:t>
            </a:r>
            <a:r>
              <a:rPr lang="en-US" dirty="0" err="1"/>
              <a:t>tvoří</a:t>
            </a:r>
            <a:r>
              <a:rPr lang="en-US" dirty="0"/>
              <a:t> </a:t>
            </a:r>
            <a:r>
              <a:rPr lang="en-US" dirty="0" err="1"/>
              <a:t>součást</a:t>
            </a:r>
            <a:r>
              <a:rPr lang="en-US" dirty="0"/>
              <a:t> </a:t>
            </a:r>
            <a:r>
              <a:rPr lang="en-US" dirty="0" err="1"/>
              <a:t>dramatické</a:t>
            </a:r>
            <a:r>
              <a:rPr lang="en-US" dirty="0"/>
              <a:t> </a:t>
            </a:r>
            <a:r>
              <a:rPr lang="en-US" dirty="0" err="1"/>
              <a:t>reprezentace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Existují</a:t>
            </a:r>
            <a:r>
              <a:rPr lang="en-US" dirty="0"/>
              <a:t> jak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styly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bez </a:t>
            </a:r>
            <a:r>
              <a:rPr lang="en-US" dirty="0" err="1"/>
              <a:t>problému</a:t>
            </a:r>
            <a:r>
              <a:rPr lang="en-US" dirty="0"/>
              <a:t> </a:t>
            </a:r>
            <a:r>
              <a:rPr lang="en-US" dirty="0" err="1"/>
              <a:t>podřídí</a:t>
            </a:r>
            <a:r>
              <a:rPr lang="en-US" dirty="0"/>
              <a:t> </a:t>
            </a:r>
            <a:r>
              <a:rPr lang="en-US" dirty="0" err="1"/>
              <a:t>požadavkům</a:t>
            </a:r>
            <a:r>
              <a:rPr lang="en-US" dirty="0"/>
              <a:t> </a:t>
            </a:r>
            <a:r>
              <a:rPr lang="en-US" dirty="0" err="1"/>
              <a:t>jednotlivých</a:t>
            </a:r>
            <a:r>
              <a:rPr lang="en-US" dirty="0"/>
              <a:t> </a:t>
            </a:r>
            <a:r>
              <a:rPr lang="en-US" dirty="0" err="1"/>
              <a:t>rámců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rovněž</a:t>
            </a:r>
            <a:r>
              <a:rPr lang="en-US" dirty="0"/>
              <a:t> ty </a:t>
            </a:r>
            <a:r>
              <a:rPr lang="en-US" dirty="0" err="1"/>
              <a:t>mody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jej</a:t>
            </a:r>
            <a:r>
              <a:rPr lang="en-US" dirty="0"/>
              <a:t> </a:t>
            </a:r>
            <a:r>
              <a:rPr lang="en-US" dirty="0" err="1"/>
              <a:t>dalece</a:t>
            </a:r>
            <a:r>
              <a:rPr lang="en-US" dirty="0"/>
              <a:t> </a:t>
            </a:r>
            <a:r>
              <a:rPr lang="en-US" dirty="0" err="1"/>
              <a:t>přerůstají</a:t>
            </a:r>
            <a:r>
              <a:rPr lang="en-US" dirty="0"/>
              <a:t> (</a:t>
            </a:r>
            <a:r>
              <a:rPr lang="en-US" dirty="0" err="1"/>
              <a:t>konvencionlizované</a:t>
            </a:r>
            <a:r>
              <a:rPr lang="en-US" dirty="0"/>
              <a:t> </a:t>
            </a:r>
            <a:r>
              <a:rPr lang="en-US" dirty="0" err="1"/>
              <a:t>performativní</a:t>
            </a:r>
            <a:r>
              <a:rPr lang="en-US" dirty="0"/>
              <a:t> </a:t>
            </a:r>
            <a:r>
              <a:rPr lang="en-US" dirty="0" err="1"/>
              <a:t>styly</a:t>
            </a:r>
            <a:r>
              <a:rPr lang="en-US" dirty="0"/>
              <a:t>,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osciluje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piktoriálním</a:t>
            </a:r>
            <a:r>
              <a:rPr lang="en-US" dirty="0"/>
              <a:t> (</a:t>
            </a:r>
            <a:r>
              <a:rPr lang="en-US" dirty="0" err="1"/>
              <a:t>melodramatickým</a:t>
            </a:r>
            <a:r>
              <a:rPr lang="en-US" dirty="0"/>
              <a:t>, </a:t>
            </a:r>
            <a:r>
              <a:rPr lang="en-US" dirty="0" err="1"/>
              <a:t>histriónským</a:t>
            </a:r>
            <a:r>
              <a:rPr lang="en-US" dirty="0"/>
              <a:t>) </a:t>
            </a:r>
            <a:r>
              <a:rPr lang="en-US" dirty="0" err="1"/>
              <a:t>hereckým</a:t>
            </a:r>
            <a:r>
              <a:rPr lang="en-US" dirty="0"/>
              <a:t> modem a </a:t>
            </a:r>
            <a:r>
              <a:rPr lang="en-US" dirty="0" err="1"/>
              <a:t>realistickým</a:t>
            </a:r>
            <a:r>
              <a:rPr lang="en-US" dirty="0"/>
              <a:t> </a:t>
            </a:r>
            <a:r>
              <a:rPr lang="en-US" dirty="0" err="1"/>
              <a:t>stylem</a:t>
            </a:r>
            <a:r>
              <a:rPr lang="en-US" dirty="0"/>
              <a:t>. Tato </a:t>
            </a:r>
            <a:r>
              <a:rPr lang="en-US" dirty="0" err="1"/>
              <a:t>polarita</a:t>
            </a:r>
            <a:r>
              <a:rPr lang="en-US" dirty="0"/>
              <a:t> </a:t>
            </a:r>
            <a:r>
              <a:rPr lang="en-US" dirty="0" err="1"/>
              <a:t>bývá</a:t>
            </a:r>
            <a:r>
              <a:rPr lang="en-US" dirty="0"/>
              <a:t> </a:t>
            </a:r>
            <a:r>
              <a:rPr lang="en-US" dirty="0" err="1"/>
              <a:t>různě</a:t>
            </a:r>
            <a:r>
              <a:rPr lang="en-US" dirty="0"/>
              <a:t> </a:t>
            </a:r>
            <a:r>
              <a:rPr lang="en-US" dirty="0" err="1"/>
              <a:t>označována</a:t>
            </a:r>
            <a:r>
              <a:rPr lang="en-US" dirty="0"/>
              <a:t>: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metafora</a:t>
            </a:r>
            <a:r>
              <a:rPr lang="en-US" dirty="0"/>
              <a:t> vs </a:t>
            </a:r>
            <a:r>
              <a:rPr lang="en-US" dirty="0" err="1"/>
              <a:t>metonymie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ztělesnění</a:t>
            </a:r>
            <a:r>
              <a:rPr lang="en-US" dirty="0"/>
              <a:t> vs </a:t>
            </a:r>
            <a:r>
              <a:rPr lang="en-US" dirty="0" err="1"/>
              <a:t>zosobnění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prezentace</a:t>
            </a:r>
            <a:r>
              <a:rPr lang="en-US" dirty="0"/>
              <a:t> vs </a:t>
            </a:r>
            <a:r>
              <a:rPr lang="en-US" dirty="0" err="1"/>
              <a:t>reprezentace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Kromě</a:t>
            </a:r>
            <a:r>
              <a:rPr lang="en-US" dirty="0"/>
              <a:t> </a:t>
            </a:r>
            <a:r>
              <a:rPr lang="en-US" dirty="0" err="1"/>
              <a:t>dílčích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prostředků</a:t>
            </a:r>
            <a:r>
              <a:rPr lang="en-US" dirty="0"/>
              <a:t> </a:t>
            </a:r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výkony</a:t>
            </a:r>
            <a:r>
              <a:rPr lang="en-US" dirty="0"/>
              <a:t> </a:t>
            </a:r>
            <a:r>
              <a:rPr lang="en-US" dirty="0" err="1"/>
              <a:t>charakterizuje</a:t>
            </a:r>
            <a:r>
              <a:rPr lang="en-US" dirty="0"/>
              <a:t> </a:t>
            </a:r>
            <a:r>
              <a:rPr lang="en-US" dirty="0" err="1"/>
              <a:t>míra</a:t>
            </a:r>
            <a:r>
              <a:rPr lang="en-US" dirty="0"/>
              <a:t> </a:t>
            </a:r>
            <a:r>
              <a:rPr lang="en-US" dirty="0" err="1"/>
              <a:t>dodržování</a:t>
            </a:r>
            <a:r>
              <a:rPr lang="en-US" dirty="0"/>
              <a:t> </a:t>
            </a:r>
            <a:r>
              <a:rPr lang="en-US" dirty="0" err="1"/>
              <a:t>expresivní</a:t>
            </a:r>
            <a:r>
              <a:rPr lang="en-US" dirty="0"/>
              <a:t> </a:t>
            </a:r>
            <a:r>
              <a:rPr lang="en-US" dirty="0" err="1"/>
              <a:t>koherence</a:t>
            </a:r>
            <a:r>
              <a:rPr lang="en-US" dirty="0"/>
              <a:t>, </a:t>
            </a:r>
            <a:r>
              <a:rPr lang="en-US" dirty="0" err="1"/>
              <a:t>ostenze</a:t>
            </a:r>
            <a:r>
              <a:rPr lang="en-US" dirty="0"/>
              <a:t>, </a:t>
            </a:r>
            <a:r>
              <a:rPr lang="en-US" dirty="0" err="1"/>
              <a:t>přímý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nepřímý</a:t>
            </a:r>
            <a:r>
              <a:rPr lang="en-US" dirty="0"/>
              <a:t> </a:t>
            </a:r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en-US" dirty="0" err="1"/>
              <a:t>oslovení</a:t>
            </a:r>
            <a:r>
              <a:rPr lang="en-US" dirty="0"/>
              <a:t> </a:t>
            </a:r>
            <a:r>
              <a:rPr lang="en-US" dirty="0" err="1"/>
              <a:t>diváka</a:t>
            </a:r>
            <a:r>
              <a:rPr lang="en-US" dirty="0"/>
              <a:t> a </a:t>
            </a:r>
            <a:r>
              <a:rPr lang="en-US" dirty="0" err="1"/>
              <a:t>individuální</a:t>
            </a:r>
            <a:r>
              <a:rPr lang="en-US" dirty="0"/>
              <a:t> </a:t>
            </a:r>
            <a:r>
              <a:rPr lang="en-US" dirty="0" err="1"/>
              <a:t>idiolekt</a:t>
            </a:r>
            <a:r>
              <a:rPr lang="en-US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120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FEAFD8-F30B-F14F-8FC9-FC54248692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43BD5AC-C8A4-C34A-AA47-CC2902780C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B437DC1-AE1E-5440-9314-2D7DEAE8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L7: Texty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A94F81C-B550-C14A-9C9D-7B6E85C57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King, Barry (1991): Articulating stardom. In: Gledhill, Christine (ed.): </a:t>
            </a:r>
            <a:r>
              <a:rPr lang="en-US" i="1" dirty="0"/>
              <a:t>Stardom. Industry of desire.</a:t>
            </a:r>
            <a:r>
              <a:rPr lang="en-US" dirty="0"/>
              <a:t> Abingdon and London: Routledge, s. 167</a:t>
            </a:r>
            <a:r>
              <a:rPr lang="mr-IN" dirty="0"/>
              <a:t>–</a:t>
            </a:r>
            <a:r>
              <a:rPr lang="en-US" dirty="0"/>
              <a:t>182.</a:t>
            </a:r>
          </a:p>
          <a:p>
            <a:pPr lvl="1"/>
            <a:r>
              <a:rPr lang="en-US" sz="1600" dirty="0" err="1"/>
              <a:t>Vostrý</a:t>
            </a:r>
            <a:r>
              <a:rPr lang="en-US" sz="1600" dirty="0"/>
              <a:t>, Jaroslav (2014): </a:t>
            </a:r>
            <a:r>
              <a:rPr lang="en-US" sz="1600" i="1" dirty="0"/>
              <a:t>O </a:t>
            </a:r>
            <a:r>
              <a:rPr lang="en-US" sz="1600" i="1" dirty="0" err="1"/>
              <a:t>hercích</a:t>
            </a:r>
            <a:r>
              <a:rPr lang="en-US" sz="1600" i="1" dirty="0"/>
              <a:t> a </a:t>
            </a:r>
            <a:r>
              <a:rPr lang="en-US" sz="1600" i="1" dirty="0" err="1"/>
              <a:t>herectví</a:t>
            </a:r>
            <a:r>
              <a:rPr lang="en-US" sz="1600" i="1" dirty="0"/>
              <a:t>. </a:t>
            </a:r>
            <a:r>
              <a:rPr lang="en-US" sz="1600" dirty="0"/>
              <a:t>Praha: Kant.	</a:t>
            </a:r>
          </a:p>
          <a:p>
            <a:pPr lvl="1"/>
            <a:r>
              <a:rPr lang="en-US" sz="1600" dirty="0"/>
              <a:t>Goffman, Erving (1999): </a:t>
            </a:r>
            <a:r>
              <a:rPr lang="en-US" sz="1600" i="1" dirty="0" err="1"/>
              <a:t>Všichni</a:t>
            </a:r>
            <a:r>
              <a:rPr lang="en-US" sz="1600" i="1" dirty="0"/>
              <a:t> </a:t>
            </a:r>
            <a:r>
              <a:rPr lang="en-US" sz="1600" i="1" dirty="0" err="1"/>
              <a:t>hrajeme</a:t>
            </a:r>
            <a:r>
              <a:rPr lang="en-US" sz="1600" i="1" dirty="0"/>
              <a:t> </a:t>
            </a:r>
            <a:r>
              <a:rPr lang="en-US" sz="1600" i="1" dirty="0" err="1"/>
              <a:t>divadlo</a:t>
            </a:r>
            <a:r>
              <a:rPr lang="en-US" sz="1600" i="1" dirty="0"/>
              <a:t>: </a:t>
            </a:r>
            <a:r>
              <a:rPr lang="en-US" sz="1600" i="1" dirty="0" err="1"/>
              <a:t>Sebeprezentace</a:t>
            </a:r>
            <a:r>
              <a:rPr lang="en-US" sz="1600" i="1" dirty="0"/>
              <a:t> v </a:t>
            </a:r>
            <a:r>
              <a:rPr lang="en-US" sz="1600" i="1" dirty="0" err="1"/>
              <a:t>každodenním</a:t>
            </a:r>
            <a:r>
              <a:rPr lang="en-US" sz="1600" i="1" dirty="0"/>
              <a:t> </a:t>
            </a:r>
            <a:r>
              <a:rPr lang="en-US" sz="1600" i="1" dirty="0" err="1"/>
              <a:t>životě</a:t>
            </a:r>
            <a:r>
              <a:rPr lang="en-US" sz="1600" dirty="0"/>
              <a:t>. Praha: </a:t>
            </a:r>
            <a:r>
              <a:rPr lang="en-US" sz="1600" dirty="0" err="1"/>
              <a:t>Nakladatelství</a:t>
            </a:r>
            <a:r>
              <a:rPr lang="en-US" sz="1600" dirty="0"/>
              <a:t> </a:t>
            </a:r>
            <a:r>
              <a:rPr lang="en-US" sz="1600" dirty="0" err="1"/>
              <a:t>studia</a:t>
            </a:r>
            <a:r>
              <a:rPr lang="en-US" sz="1600" dirty="0"/>
              <a:t> </a:t>
            </a:r>
            <a:r>
              <a:rPr lang="en-US" sz="1600" dirty="0" err="1"/>
              <a:t>Ypsilon</a:t>
            </a:r>
            <a:r>
              <a:rPr lang="en-US" sz="1600" dirty="0"/>
              <a:t>. </a:t>
            </a:r>
          </a:p>
          <a:p>
            <a:pPr lvl="1"/>
            <a:endParaRPr lang="en-US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811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FEEC31-5D69-BA4F-928E-EF825683F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FFEF45-A8FC-1741-987A-BFECA6976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E33FB3-322E-AB40-89F5-50E0FB68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slepé</a:t>
            </a:r>
            <a:r>
              <a:rPr lang="en-US" dirty="0"/>
              <a:t> </a:t>
            </a:r>
            <a:r>
              <a:rPr lang="en-US" dirty="0" err="1"/>
              <a:t>místo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teorie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E85FA96-BFF2-9940-9228-74EC378CB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80.let 20. </a:t>
            </a:r>
            <a:r>
              <a:rPr lang="en-US" dirty="0" err="1"/>
              <a:t>století</a:t>
            </a:r>
            <a:r>
              <a:rPr lang="en-US" dirty="0"/>
              <a:t> se </a:t>
            </a:r>
            <a:r>
              <a:rPr lang="en-US" dirty="0" err="1"/>
              <a:t>filmová</a:t>
            </a:r>
            <a:r>
              <a:rPr lang="en-US" dirty="0"/>
              <a:t> </a:t>
            </a:r>
            <a:r>
              <a:rPr lang="en-US" dirty="0" err="1"/>
              <a:t>věda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nevěnovala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Důraz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převládá</a:t>
            </a:r>
            <a:r>
              <a:rPr lang="en-US" dirty="0"/>
              <a:t> v </a:t>
            </a:r>
            <a:r>
              <a:rPr lang="en-US" dirty="0" err="1"/>
              <a:t>populárním</a:t>
            </a:r>
            <a:r>
              <a:rPr lang="en-US" dirty="0"/>
              <a:t> </a:t>
            </a:r>
            <a:r>
              <a:rPr lang="en-US" dirty="0" err="1"/>
              <a:t>žurnalistickém</a:t>
            </a:r>
            <a:r>
              <a:rPr lang="en-US" dirty="0"/>
              <a:t> </a:t>
            </a:r>
            <a:r>
              <a:rPr lang="en-US" dirty="0" err="1"/>
              <a:t>diskurzu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Problematika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je </a:t>
            </a:r>
            <a:r>
              <a:rPr lang="en-US" dirty="0" err="1"/>
              <a:t>jasná</a:t>
            </a:r>
            <a:r>
              <a:rPr lang="en-US" dirty="0"/>
              <a:t>, </a:t>
            </a:r>
            <a:r>
              <a:rPr lang="en-US" dirty="0" err="1"/>
              <a:t>zjevná</a:t>
            </a:r>
            <a:r>
              <a:rPr lang="en-US" dirty="0"/>
              <a:t> a </a:t>
            </a:r>
            <a:r>
              <a:rPr lang="en-US" dirty="0" err="1"/>
              <a:t>transparentní</a:t>
            </a:r>
            <a:r>
              <a:rPr lang="en-US" dirty="0"/>
              <a:t> – </a:t>
            </a:r>
            <a:r>
              <a:rPr lang="en-US" dirty="0" err="1"/>
              <a:t>nepotřebuje</a:t>
            </a:r>
            <a:r>
              <a:rPr lang="en-US" dirty="0"/>
              <a:t> </a:t>
            </a:r>
            <a:r>
              <a:rPr lang="en-US" dirty="0" err="1"/>
              <a:t>analyzovat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klasického</a:t>
            </a:r>
            <a:r>
              <a:rPr lang="en-US" dirty="0"/>
              <a:t> </a:t>
            </a:r>
            <a:r>
              <a:rPr lang="en-US" dirty="0" err="1"/>
              <a:t>Hollywoodu</a:t>
            </a:r>
            <a:r>
              <a:rPr lang="en-US" dirty="0"/>
              <a:t> (</a:t>
            </a:r>
            <a:r>
              <a:rPr lang="en-US" dirty="0" err="1"/>
              <a:t>vnímané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paradigma</a:t>
            </a:r>
            <a:r>
              <a:rPr lang="en-US" dirty="0"/>
              <a:t>) je </a:t>
            </a:r>
            <a:r>
              <a:rPr lang="en-US" dirty="0" err="1"/>
              <a:t>neviditelné</a:t>
            </a:r>
            <a:r>
              <a:rPr lang="en-US" dirty="0"/>
              <a:t> a “</a:t>
            </a:r>
            <a:r>
              <a:rPr lang="en-US" dirty="0" err="1"/>
              <a:t>přirozené</a:t>
            </a:r>
            <a:r>
              <a:rPr lang="en-US" dirty="0"/>
              <a:t>”</a:t>
            </a:r>
          </a:p>
          <a:p>
            <a:pPr marL="342900" indent="-342900">
              <a:buAutoNum type="arabicPeriod"/>
            </a:pPr>
            <a:r>
              <a:rPr lang="en-US" dirty="0" err="1"/>
              <a:t>Přílišná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 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epicentrum</a:t>
            </a:r>
            <a:r>
              <a:rPr lang="en-US" dirty="0"/>
              <a:t> </a:t>
            </a:r>
            <a:r>
              <a:rPr lang="en-US" dirty="0" err="1"/>
              <a:t>scény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samotného</a:t>
            </a:r>
            <a:r>
              <a:rPr lang="en-US" dirty="0"/>
              <a:t> </a:t>
            </a:r>
            <a:r>
              <a:rPr lang="en-US" dirty="0" err="1"/>
              <a:t>dramatu</a:t>
            </a:r>
            <a:r>
              <a:rPr lang="en-US" dirty="0"/>
              <a:t> versus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limitované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fyzickou</a:t>
            </a:r>
            <a:r>
              <a:rPr lang="en-US" dirty="0"/>
              <a:t> </a:t>
            </a:r>
            <a:r>
              <a:rPr lang="en-US" dirty="0" err="1"/>
              <a:t>absencí</a:t>
            </a:r>
            <a:r>
              <a:rPr lang="en-US" dirty="0"/>
              <a:t> a </a:t>
            </a:r>
            <a:r>
              <a:rPr lang="en-US" dirty="0" err="1"/>
              <a:t>záznamovou</a:t>
            </a:r>
            <a:r>
              <a:rPr lang="en-US" dirty="0"/>
              <a:t> </a:t>
            </a:r>
            <a:r>
              <a:rPr lang="en-US" dirty="0" err="1"/>
              <a:t>technologií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9266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B4632A-F411-FC44-8107-92AD224561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A1965D-C8E7-8B4D-B58E-EFA2E70C5E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EC7951-DD0A-444C-9B05-A848024A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Performativní</a:t>
            </a:r>
            <a:r>
              <a:rPr lang="en-US" dirty="0"/>
              <a:t> </a:t>
            </a:r>
            <a:r>
              <a:rPr lang="en-US" dirty="0" err="1"/>
              <a:t>rámec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9284096-435E-3B41-B412-ACE844675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959652" cy="4139998"/>
          </a:xfrm>
        </p:spPr>
        <p:txBody>
          <a:bodyPr/>
          <a:lstStyle/>
          <a:p>
            <a:r>
              <a:rPr lang="cs-CZ" dirty="0"/>
              <a:t>"Performativní rámec potlačuje praktickou funkci jednání a chování ve prospěch signifikace; v tomto rámci uvedené každodenní jevy fungují jako součást dramatické reprezentace.“ =&gt; vše, co je uvnitř rámce, má performativní status</a:t>
            </a:r>
          </a:p>
          <a:p>
            <a:r>
              <a:rPr lang="cs-CZ" dirty="0"/>
              <a:t>Uvnitř rámce se nalézá několik druhů </a:t>
            </a:r>
            <a:r>
              <a:rPr lang="cs-CZ" dirty="0" err="1"/>
              <a:t>performerů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Herec hrající fikční postavu</a:t>
            </a:r>
          </a:p>
          <a:p>
            <a:pPr lvl="1"/>
            <a:r>
              <a:rPr lang="cs-CZ" dirty="0"/>
              <a:t>Veřejně známá osobnost hrající sebe sama</a:t>
            </a:r>
          </a:p>
          <a:p>
            <a:pPr lvl="1"/>
            <a:r>
              <a:rPr lang="cs-CZ" dirty="0"/>
              <a:t>Náhodní kolemjdoucí (?)</a:t>
            </a:r>
          </a:p>
          <a:p>
            <a:pPr lvl="1"/>
            <a:r>
              <a:rPr lang="cs-CZ" dirty="0"/>
              <a:t>V rámci životopisných filmů a dramat podle skutečných událostí se objevují v dílčích rolích samy reálné postavy   </a:t>
            </a:r>
            <a:endParaRPr lang="en-US" dirty="0"/>
          </a:p>
          <a:p>
            <a:endParaRPr lang="cs-CZ" dirty="0"/>
          </a:p>
        </p:txBody>
      </p:sp>
      <p:pic>
        <p:nvPicPr>
          <p:cNvPr id="6" name="Picture 6" descr="1 (2).jpg">
            <a:extLst>
              <a:ext uri="{FF2B5EF4-FFF2-40B4-BE49-F238E27FC236}">
                <a16:creationId xmlns:a16="http://schemas.microsoft.com/office/drawing/2014/main" id="{AAA47E73-436A-D640-BA5D-45BC82386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0" b="5400"/>
          <a:stretch/>
        </p:blipFill>
        <p:spPr>
          <a:xfrm>
            <a:off x="5904129" y="412730"/>
            <a:ext cx="3239871" cy="2558544"/>
          </a:xfrm>
          <a:prstGeom prst="rect">
            <a:avLst/>
          </a:prstGeom>
        </p:spPr>
      </p:pic>
      <p:pic>
        <p:nvPicPr>
          <p:cNvPr id="7" name="Picture 5" descr="0_ac688_cc648d86_XL.jpg">
            <a:extLst>
              <a:ext uri="{FF2B5EF4-FFF2-40B4-BE49-F238E27FC236}">
                <a16:creationId xmlns:a16="http://schemas.microsoft.com/office/drawing/2014/main" id="{38A4104D-B94F-F04B-A815-7905AE1C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29" y="3278544"/>
            <a:ext cx="3239871" cy="22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43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DC8FF9-C5AA-C148-A314-B5FFF91CE1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BEE036-002D-D744-98A5-5D70D48AEB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62D447-8BAC-304E-BCDE-92969E02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koncepce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herectví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880626-E2D7-1E42-8231-C78105F3C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Hugo </a:t>
            </a:r>
            <a:r>
              <a:rPr lang="en-US" dirty="0" err="1"/>
              <a:t>Münsterberg</a:t>
            </a:r>
            <a:r>
              <a:rPr lang="en-US" dirty="0"/>
              <a:t>, Béla </a:t>
            </a:r>
            <a:r>
              <a:rPr lang="en-US" dirty="0" err="1"/>
              <a:t>Balázs</a:t>
            </a:r>
            <a:r>
              <a:rPr lang="en-US" dirty="0"/>
              <a:t>, Walter Benjamin –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je </a:t>
            </a:r>
            <a:r>
              <a:rPr lang="en-US" dirty="0" err="1"/>
              <a:t>oproti</a:t>
            </a:r>
            <a:r>
              <a:rPr lang="en-US" dirty="0"/>
              <a:t> </a:t>
            </a:r>
            <a:r>
              <a:rPr lang="en-US" dirty="0" err="1"/>
              <a:t>divadelnímu</a:t>
            </a:r>
            <a:r>
              <a:rPr lang="en-US" dirty="0"/>
              <a:t> </a:t>
            </a:r>
            <a:r>
              <a:rPr lang="en-US" dirty="0" err="1"/>
              <a:t>přirozenější</a:t>
            </a:r>
            <a:r>
              <a:rPr lang="en-US" dirty="0"/>
              <a:t> a </a:t>
            </a:r>
            <a:r>
              <a:rPr lang="en-US" dirty="0" err="1"/>
              <a:t>nuancovanější</a:t>
            </a:r>
            <a:r>
              <a:rPr lang="en-US" dirty="0"/>
              <a:t>;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intimnější</a:t>
            </a:r>
            <a:r>
              <a:rPr lang="en-US" dirty="0"/>
              <a:t>.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posun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způsobuje</a:t>
            </a:r>
            <a:r>
              <a:rPr lang="en-US" dirty="0"/>
              <a:t> </a:t>
            </a:r>
            <a:r>
              <a:rPr lang="en-US" dirty="0" err="1"/>
              <a:t>filmový</a:t>
            </a:r>
            <a:r>
              <a:rPr lang="en-US" dirty="0"/>
              <a:t> </a:t>
            </a:r>
            <a:r>
              <a:rPr lang="en-US" dirty="0" err="1"/>
              <a:t>aparát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formální</a:t>
            </a:r>
            <a:r>
              <a:rPr lang="en-US" dirty="0"/>
              <a:t> </a:t>
            </a:r>
            <a:r>
              <a:rPr lang="en-US" dirty="0" err="1"/>
              <a:t>vyjadřovací</a:t>
            </a:r>
            <a:r>
              <a:rPr lang="en-US" dirty="0"/>
              <a:t> </a:t>
            </a:r>
            <a:r>
              <a:rPr lang="en-US" dirty="0" err="1"/>
              <a:t>prostředky</a:t>
            </a:r>
            <a:r>
              <a:rPr lang="en-US" dirty="0"/>
              <a:t>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Sovětská</a:t>
            </a:r>
            <a:r>
              <a:rPr lang="en-US" dirty="0"/>
              <a:t> </a:t>
            </a:r>
            <a:r>
              <a:rPr lang="en-US" dirty="0" err="1"/>
              <a:t>montážní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ubírá</a:t>
            </a:r>
            <a:r>
              <a:rPr lang="en-US" dirty="0"/>
              <a:t> </a:t>
            </a:r>
            <a:r>
              <a:rPr lang="en-US" dirty="0" err="1"/>
              <a:t>veškerý</a:t>
            </a:r>
            <a:r>
              <a:rPr lang="en-US" dirty="0"/>
              <a:t> </a:t>
            </a:r>
            <a:r>
              <a:rPr lang="en-US" dirty="0" err="1"/>
              <a:t>kreativní</a:t>
            </a:r>
            <a:r>
              <a:rPr lang="en-US" dirty="0"/>
              <a:t> </a:t>
            </a:r>
            <a:r>
              <a:rPr lang="en-US" dirty="0" err="1"/>
              <a:t>přínos</a:t>
            </a:r>
            <a:r>
              <a:rPr lang="en-US" dirty="0"/>
              <a:t> (</a:t>
            </a:r>
            <a:r>
              <a:rPr lang="en-US" dirty="0" err="1"/>
              <a:t>Kulešovův</a:t>
            </a:r>
            <a:r>
              <a:rPr lang="en-US" dirty="0"/>
              <a:t> </a:t>
            </a:r>
            <a:r>
              <a:rPr lang="en-US" dirty="0" err="1"/>
              <a:t>efekt</a:t>
            </a:r>
            <a:r>
              <a:rPr lang="en-US" dirty="0"/>
              <a:t>), </a:t>
            </a:r>
            <a:r>
              <a:rPr lang="en-US" dirty="0" err="1"/>
              <a:t>neboť</a:t>
            </a:r>
            <a:r>
              <a:rPr lang="en-US" dirty="0"/>
              <a:t> </a:t>
            </a:r>
            <a:r>
              <a:rPr lang="en-US" dirty="0" err="1"/>
              <a:t>herecký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vidí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výsledek</a:t>
            </a:r>
            <a:r>
              <a:rPr lang="en-US" dirty="0"/>
              <a:t> </a:t>
            </a:r>
            <a:r>
              <a:rPr lang="en-US" dirty="0" err="1"/>
              <a:t>formálních</a:t>
            </a:r>
            <a:r>
              <a:rPr lang="en-US" dirty="0"/>
              <a:t> </a:t>
            </a:r>
            <a:r>
              <a:rPr lang="en-US" dirty="0" err="1"/>
              <a:t>operací</a:t>
            </a:r>
            <a:r>
              <a:rPr lang="en-US" dirty="0"/>
              <a:t> (</a:t>
            </a:r>
            <a:r>
              <a:rPr lang="en-US" dirty="0" err="1"/>
              <a:t>montáže</a:t>
            </a:r>
            <a:r>
              <a:rPr lang="en-US" dirty="0"/>
              <a:t>) a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technik</a:t>
            </a:r>
            <a:r>
              <a:rPr lang="en-US" dirty="0"/>
              <a:t>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Rovněž</a:t>
            </a:r>
            <a:r>
              <a:rPr lang="en-US" dirty="0"/>
              <a:t> se </a:t>
            </a:r>
            <a:r>
              <a:rPr lang="en-US" dirty="0" err="1"/>
              <a:t>spoléhá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typáž</a:t>
            </a:r>
            <a:r>
              <a:rPr lang="en-US" dirty="0"/>
              <a:t> – </a:t>
            </a:r>
            <a:r>
              <a:rPr lang="en-US" dirty="0" err="1"/>
              <a:t>cílené</a:t>
            </a:r>
            <a:r>
              <a:rPr lang="en-US" dirty="0"/>
              <a:t> </a:t>
            </a:r>
            <a:r>
              <a:rPr lang="en-US" dirty="0" err="1"/>
              <a:t>obsazování</a:t>
            </a:r>
            <a:r>
              <a:rPr lang="en-US" dirty="0"/>
              <a:t> </a:t>
            </a:r>
            <a:r>
              <a:rPr lang="en-US" dirty="0" err="1"/>
              <a:t>neherců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základě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fyzických</a:t>
            </a:r>
            <a:r>
              <a:rPr lang="en-US" dirty="0"/>
              <a:t> </a:t>
            </a:r>
            <a:r>
              <a:rPr lang="en-US" dirty="0" err="1"/>
              <a:t>dispozic</a:t>
            </a:r>
            <a:r>
              <a:rPr lang="en-US" dirty="0"/>
              <a:t>. Tato </a:t>
            </a:r>
            <a:r>
              <a:rPr lang="en-US" dirty="0" err="1"/>
              <a:t>castingová</a:t>
            </a:r>
            <a:r>
              <a:rPr lang="en-US" dirty="0"/>
              <a:t> </a:t>
            </a:r>
            <a:r>
              <a:rPr lang="en-US" dirty="0" err="1"/>
              <a:t>praxe</a:t>
            </a:r>
            <a:r>
              <a:rPr lang="en-US" dirty="0"/>
              <a:t> se </a:t>
            </a:r>
            <a:r>
              <a:rPr lang="en-US" dirty="0" err="1"/>
              <a:t>periodicky</a:t>
            </a:r>
            <a:r>
              <a:rPr lang="en-US" dirty="0"/>
              <a:t> </a:t>
            </a:r>
            <a:r>
              <a:rPr lang="en-US" dirty="0" err="1"/>
              <a:t>navrací</a:t>
            </a:r>
            <a:r>
              <a:rPr lang="en-US" dirty="0"/>
              <a:t> – </a:t>
            </a:r>
            <a:r>
              <a:rPr lang="en-US" dirty="0" err="1"/>
              <a:t>zejména</a:t>
            </a:r>
            <a:r>
              <a:rPr lang="en-US" dirty="0"/>
              <a:t> v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kinematografií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741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E1F120-07DC-B64B-B522-E09AAF7C62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59A14DD-489F-1B40-862D-81447434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00433"/>
            <a:ext cx="3429000" cy="1171580"/>
          </a:xfrm>
        </p:spPr>
        <p:txBody>
          <a:bodyPr/>
          <a:lstStyle/>
          <a:p>
            <a:pPr algn="ctr"/>
            <a:r>
              <a:rPr lang="en-US" sz="2800" dirty="0" err="1"/>
              <a:t>Kulešovův</a:t>
            </a:r>
            <a:r>
              <a:rPr lang="en-US" sz="2800" dirty="0"/>
              <a:t> </a:t>
            </a:r>
            <a:r>
              <a:rPr lang="en-US" sz="2800" dirty="0" err="1"/>
              <a:t>efekt</a:t>
            </a:r>
            <a:endParaRPr lang="cs-CZ" sz="28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330A08E9-31C4-A14C-85C5-9E6A3AE86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676939"/>
            <a:ext cx="2974411" cy="2137961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cs-CZ" dirty="0"/>
              <a:t>Opakující se záběr na Ivana </a:t>
            </a:r>
            <a:r>
              <a:rPr lang="cs-CZ" dirty="0" err="1"/>
              <a:t>Mozžuchina</a:t>
            </a:r>
            <a:r>
              <a:rPr lang="cs-CZ" dirty="0"/>
              <a:t>, jehož tvář je zcela bez výrazu, získá význam až ve vztahu k následujícímu záběru.</a:t>
            </a:r>
          </a:p>
          <a:p>
            <a:pPr marL="285750" indent="-285750">
              <a:buFont typeface="Arial"/>
              <a:buChar char="•"/>
            </a:pPr>
            <a:r>
              <a:rPr lang="cs-CZ" dirty="0"/>
              <a:t>Teprve ze vztahu nebo kolize těchto dvou záběrů vzniká požadovaný emocionální účinek.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08D6A66-8B9E-0A45-BBDA-E6E2BB65C4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3C616B-0E08-9148-B933-3FF99C449D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Content Placeholder 6" descr="kuleshov_effect.jpg">
            <a:extLst>
              <a:ext uri="{FF2B5EF4-FFF2-40B4-BE49-F238E27FC236}">
                <a16:creationId xmlns:a16="http://schemas.microsoft.com/office/drawing/2014/main" id="{22F55258-2AB9-944A-B7E1-86B6D8B27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b="6843"/>
          <a:stretch>
            <a:fillRect/>
          </a:stretch>
        </p:blipFill>
        <p:spPr>
          <a:xfrm>
            <a:off x="3429000" y="650160"/>
            <a:ext cx="5715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58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1676E2-0752-4E46-8068-80FA87D92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64276B3-0CF5-C643-BF4E-99B4E939E4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8</a:t>
            </a:fld>
            <a:endParaRPr lang="cs-CZ" altLang="cs-CZ" noProof="0" dirty="0"/>
          </a:p>
        </p:txBody>
      </p:sp>
      <p:pic>
        <p:nvPicPr>
          <p:cNvPr id="7" name="Content Placeholder 10" descr="all-about-eve-1950-movie-review-eve-harrington-top-screen-villain-anne-baxter-best-picture-review.jpg">
            <a:extLst>
              <a:ext uri="{FF2B5EF4-FFF2-40B4-BE49-F238E27FC236}">
                <a16:creationId xmlns:a16="http://schemas.microsoft.com/office/drawing/2014/main" id="{667B0B68-D221-FE48-B18E-AA387502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r="23964"/>
          <a:stretch>
            <a:fillRect/>
          </a:stretch>
        </p:blipFill>
        <p:spPr>
          <a:xfrm>
            <a:off x="278343" y="460727"/>
            <a:ext cx="2783429" cy="3251710"/>
          </a:xfrm>
          <a:prstGeom prst="rect">
            <a:avLst/>
          </a:prstGeom>
        </p:spPr>
      </p:pic>
      <p:pic>
        <p:nvPicPr>
          <p:cNvPr id="8" name="Content Placeholder 8" descr="aae4.jpg">
            <a:extLst>
              <a:ext uri="{FF2B5EF4-FFF2-40B4-BE49-F238E27FC236}">
                <a16:creationId xmlns:a16="http://schemas.microsoft.com/office/drawing/2014/main" id="{E94AE706-016B-CC41-8C36-2714D657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r="17884"/>
          <a:stretch>
            <a:fillRect/>
          </a:stretch>
        </p:blipFill>
        <p:spPr>
          <a:xfrm>
            <a:off x="278343" y="3787292"/>
            <a:ext cx="2783429" cy="3018523"/>
          </a:xfrm>
          <a:prstGeom prst="rect">
            <a:avLst/>
          </a:prstGeom>
        </p:spPr>
      </p:pic>
      <p:pic>
        <p:nvPicPr>
          <p:cNvPr id="9" name="Picture 15" descr="Anne_Baxter_in_All_About_Eve_trailer.jpg">
            <a:extLst>
              <a:ext uri="{FF2B5EF4-FFF2-40B4-BE49-F238E27FC236}">
                <a16:creationId xmlns:a16="http://schemas.microsoft.com/office/drawing/2014/main" id="{ED83996F-3B21-7C49-8EE4-67527C81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08" y="439560"/>
            <a:ext cx="2497333" cy="3445518"/>
          </a:xfrm>
          <a:prstGeom prst="rect">
            <a:avLst/>
          </a:prstGeom>
        </p:spPr>
      </p:pic>
      <p:pic>
        <p:nvPicPr>
          <p:cNvPr id="10" name="Picture 13" descr="Eve_4.jpg">
            <a:extLst>
              <a:ext uri="{FF2B5EF4-FFF2-40B4-BE49-F238E27FC236}">
                <a16:creationId xmlns:a16="http://schemas.microsoft.com/office/drawing/2014/main" id="{39DC4E7E-BB05-DB40-82F2-3B34BF41F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50" y="460727"/>
            <a:ext cx="2356370" cy="3335766"/>
          </a:xfrm>
          <a:prstGeom prst="rect">
            <a:avLst/>
          </a:prstGeom>
        </p:spPr>
      </p:pic>
      <p:pic>
        <p:nvPicPr>
          <p:cNvPr id="11" name="Picture 14" descr="Eve_2.jpg">
            <a:extLst>
              <a:ext uri="{FF2B5EF4-FFF2-40B4-BE49-F238E27FC236}">
                <a16:creationId xmlns:a16="http://schemas.microsoft.com/office/drawing/2014/main" id="{E8839003-2D17-2444-8C58-FC424086C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26" y="3988885"/>
            <a:ext cx="4157747" cy="28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49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2B0BDA-DF6F-214D-96CA-4603D999E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8F9D96-C249-084A-9D65-C55AF047A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3F1895-41E4-D541-8A7D-C652112F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Terminologie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AC32AD-7325-484D-B266-6D3C0237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1311965"/>
            <a:ext cx="8825948" cy="4826035"/>
          </a:xfrm>
        </p:spPr>
        <p:txBody>
          <a:bodyPr/>
          <a:lstStyle/>
          <a:p>
            <a:pPr algn="just"/>
            <a:r>
              <a:rPr lang="en-US" b="1" dirty="0"/>
              <a:t>PERFORMANCE A / VS HERECTVÍ</a:t>
            </a:r>
          </a:p>
          <a:p>
            <a:pPr lvl="1" algn="just"/>
            <a:r>
              <a:rPr lang="en-US" sz="1600" dirty="0" err="1"/>
              <a:t>Herectví</a:t>
            </a:r>
            <a:r>
              <a:rPr lang="en-US" sz="1600" dirty="0"/>
              <a:t> / acting je </a:t>
            </a:r>
            <a:r>
              <a:rPr lang="en-US" sz="1600" dirty="0" err="1"/>
              <a:t>podkategorie</a:t>
            </a:r>
            <a:r>
              <a:rPr lang="en-US" sz="1600" dirty="0"/>
              <a:t> performance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smyslu</a:t>
            </a:r>
            <a:r>
              <a:rPr lang="en-US" sz="1600" dirty="0"/>
              <a:t> </a:t>
            </a:r>
            <a:r>
              <a:rPr lang="en-US" sz="1600" dirty="0" err="1"/>
              <a:t>ukazování</a:t>
            </a:r>
            <a:r>
              <a:rPr lang="en-US" sz="1600" dirty="0"/>
              <a:t> se, </a:t>
            </a:r>
            <a:r>
              <a:rPr lang="en-US" sz="1600" dirty="0" err="1"/>
              <a:t>předvádění</a:t>
            </a:r>
            <a:r>
              <a:rPr lang="en-US" sz="1600" dirty="0"/>
              <a:t> se, </a:t>
            </a:r>
            <a:r>
              <a:rPr lang="en-US" sz="1600" dirty="0" err="1"/>
              <a:t>vystupování</a:t>
            </a:r>
            <a:r>
              <a:rPr lang="en-US" sz="1600" dirty="0"/>
              <a:t>. </a:t>
            </a:r>
            <a:r>
              <a:rPr lang="en-US" sz="1600" dirty="0" err="1"/>
              <a:t>Herectví</a:t>
            </a:r>
            <a:r>
              <a:rPr lang="en-US" sz="1600" dirty="0"/>
              <a:t> </a:t>
            </a:r>
            <a:r>
              <a:rPr lang="en-US" sz="1600" dirty="0" err="1"/>
              <a:t>chápeme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dramatický</a:t>
            </a:r>
            <a:r>
              <a:rPr lang="en-US" sz="1600" dirty="0"/>
              <a:t> modus performance – </a:t>
            </a:r>
            <a:r>
              <a:rPr lang="en-US" sz="1600" dirty="0" err="1"/>
              <a:t>takový</a:t>
            </a:r>
            <a:r>
              <a:rPr lang="en-US" sz="1600" dirty="0"/>
              <a:t>, </a:t>
            </a:r>
            <a:r>
              <a:rPr lang="en-US" sz="1600" dirty="0" err="1"/>
              <a:t>který</a:t>
            </a:r>
            <a:r>
              <a:rPr lang="en-US" sz="1600" dirty="0"/>
              <a:t> </a:t>
            </a:r>
            <a:r>
              <a:rPr lang="en-US" sz="1600" dirty="0" err="1"/>
              <a:t>vytváří</a:t>
            </a:r>
            <a:r>
              <a:rPr lang="en-US" sz="1600" dirty="0"/>
              <a:t> </a:t>
            </a:r>
            <a:r>
              <a:rPr lang="en-US" sz="1600" dirty="0" err="1"/>
              <a:t>postavu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bázi</a:t>
            </a:r>
            <a:r>
              <a:rPr lang="en-US" sz="1600" dirty="0"/>
              <a:t> </a:t>
            </a:r>
            <a:r>
              <a:rPr lang="en-US" sz="1600" dirty="0" err="1"/>
              <a:t>psychologického</a:t>
            </a:r>
            <a:r>
              <a:rPr lang="en-US" sz="1600" dirty="0"/>
              <a:t> </a:t>
            </a:r>
            <a:r>
              <a:rPr lang="en-US" sz="1600" dirty="0" err="1"/>
              <a:t>realismu</a:t>
            </a:r>
            <a:r>
              <a:rPr lang="en-US" sz="1600" dirty="0"/>
              <a:t> a v </a:t>
            </a:r>
            <a:r>
              <a:rPr lang="en-US" sz="1600" dirty="0" err="1"/>
              <a:t>souladu</a:t>
            </a:r>
            <a:r>
              <a:rPr lang="en-US" sz="1600" dirty="0"/>
              <a:t> s </a:t>
            </a:r>
            <a:r>
              <a:rPr lang="en-US" sz="1600" dirty="0" err="1"/>
              <a:t>narativní</a:t>
            </a:r>
            <a:r>
              <a:rPr lang="en-US" sz="1600" dirty="0"/>
              <a:t> </a:t>
            </a:r>
            <a:r>
              <a:rPr lang="en-US" sz="1600" dirty="0" err="1"/>
              <a:t>funkčností</a:t>
            </a:r>
            <a:r>
              <a:rPr lang="en-US" sz="1600" dirty="0"/>
              <a:t>. </a:t>
            </a:r>
          </a:p>
          <a:p>
            <a:pPr lvl="1" algn="just"/>
            <a:endParaRPr lang="en-US" sz="1600" dirty="0"/>
          </a:p>
          <a:p>
            <a:pPr algn="just"/>
            <a:r>
              <a:rPr lang="en-US" b="1" dirty="0"/>
              <a:t>IDIOLEKT</a:t>
            </a:r>
          </a:p>
          <a:p>
            <a:pPr lvl="1" algn="just"/>
            <a:r>
              <a:rPr lang="cs-CZ" sz="1600" dirty="0"/>
              <a:t>V kontextu analýzy hereckého výkonu jde o sadu typických performativních prostředků nebo tropů, které daný herec nebo hvězda užívá kontinuálně napříč sledovanou skupinou filmů.</a:t>
            </a:r>
          </a:p>
          <a:p>
            <a:pPr lvl="1" algn="just"/>
            <a:r>
              <a:rPr lang="cs-CZ" sz="1600" dirty="0"/>
              <a:t>  </a:t>
            </a:r>
          </a:p>
          <a:p>
            <a:pPr algn="just"/>
            <a:r>
              <a:rPr lang="cs-CZ" sz="2200" b="1" dirty="0"/>
              <a:t>VÝRAZOVÁ SOUDRŽNOST (EXPRESIVNÍ KOHERENCE) </a:t>
            </a:r>
            <a:endParaRPr lang="en-US" sz="2200" b="1" dirty="0"/>
          </a:p>
          <a:p>
            <a:pPr lvl="1" algn="just"/>
            <a:r>
              <a:rPr lang="en-US" sz="1600" dirty="0" err="1"/>
              <a:t>Termín</a:t>
            </a:r>
            <a:r>
              <a:rPr lang="en-US" sz="1600" dirty="0"/>
              <a:t> </a:t>
            </a:r>
            <a:r>
              <a:rPr lang="en-US" sz="1600" dirty="0" err="1"/>
              <a:t>převzatý</a:t>
            </a:r>
            <a:r>
              <a:rPr lang="en-US" sz="1600" dirty="0"/>
              <a:t> </a:t>
            </a:r>
            <a:r>
              <a:rPr lang="en-US" sz="1600" dirty="0" err="1"/>
              <a:t>ze</a:t>
            </a:r>
            <a:r>
              <a:rPr lang="en-US" sz="1600" dirty="0"/>
              <a:t> </a:t>
            </a:r>
            <a:r>
              <a:rPr lang="en-US" sz="1600" dirty="0" err="1"/>
              <a:t>sociální</a:t>
            </a:r>
            <a:r>
              <a:rPr lang="en-US" sz="1600" dirty="0"/>
              <a:t> </a:t>
            </a:r>
            <a:r>
              <a:rPr lang="en-US" sz="1600" dirty="0" err="1"/>
              <a:t>psychologie</a:t>
            </a:r>
            <a:r>
              <a:rPr lang="en-US" sz="1600" dirty="0"/>
              <a:t>. </a:t>
            </a:r>
            <a:r>
              <a:rPr lang="en-US" sz="1600" dirty="0" err="1"/>
              <a:t>Označuje</a:t>
            </a:r>
            <a:r>
              <a:rPr lang="en-US" sz="1600" dirty="0"/>
              <a:t> </a:t>
            </a:r>
            <a:r>
              <a:rPr lang="en-US" sz="1600" dirty="0" err="1"/>
              <a:t>soudržnost</a:t>
            </a:r>
            <a:r>
              <a:rPr lang="en-US" sz="1600" dirty="0"/>
              <a:t> a </a:t>
            </a:r>
            <a:r>
              <a:rPr lang="en-US" sz="1600" dirty="0" err="1"/>
              <a:t>přesvědčivost</a:t>
            </a:r>
            <a:r>
              <a:rPr lang="en-US" sz="1600" dirty="0"/>
              <a:t> </a:t>
            </a:r>
            <a:r>
              <a:rPr lang="en-US" sz="1600" dirty="0" err="1"/>
              <a:t>každodenního</a:t>
            </a:r>
            <a:r>
              <a:rPr lang="en-US" sz="1600" dirty="0"/>
              <a:t> </a:t>
            </a:r>
            <a:r>
              <a:rPr lang="en-US" sz="1600" dirty="0" err="1"/>
              <a:t>chování</a:t>
            </a:r>
            <a:r>
              <a:rPr lang="en-US" sz="1600" dirty="0"/>
              <a:t>, </a:t>
            </a:r>
            <a:r>
              <a:rPr lang="en-US" sz="1600" dirty="0" err="1"/>
              <a:t>jednání</a:t>
            </a:r>
            <a:r>
              <a:rPr lang="en-US" sz="1600" dirty="0"/>
              <a:t> a </a:t>
            </a:r>
            <a:r>
              <a:rPr lang="en-US" sz="1600" dirty="0" err="1"/>
              <a:t>vystupování</a:t>
            </a:r>
            <a:r>
              <a:rPr lang="en-US" sz="1600" dirty="0"/>
              <a:t> v </a:t>
            </a:r>
            <a:r>
              <a:rPr lang="en-US" sz="1600" dirty="0" err="1"/>
              <a:t>různorodých</a:t>
            </a:r>
            <a:r>
              <a:rPr lang="en-US" sz="1600" dirty="0"/>
              <a:t> </a:t>
            </a:r>
            <a:r>
              <a:rPr lang="en-US" sz="1600" dirty="0" err="1"/>
              <a:t>sociálních</a:t>
            </a:r>
            <a:r>
              <a:rPr lang="en-US" sz="1600" dirty="0"/>
              <a:t> </a:t>
            </a:r>
            <a:r>
              <a:rPr lang="en-US" sz="1600" dirty="0" err="1"/>
              <a:t>interakcích</a:t>
            </a:r>
            <a:r>
              <a:rPr lang="en-US" sz="1600" dirty="0"/>
              <a:t>. </a:t>
            </a:r>
            <a:r>
              <a:rPr lang="en-US" sz="1600" dirty="0" err="1"/>
              <a:t>Často</a:t>
            </a:r>
            <a:r>
              <a:rPr lang="en-US" sz="1600" dirty="0"/>
              <a:t> </a:t>
            </a:r>
            <a:r>
              <a:rPr lang="en-US" sz="1600" dirty="0" err="1"/>
              <a:t>však</a:t>
            </a:r>
            <a:r>
              <a:rPr lang="en-US" sz="1600" dirty="0"/>
              <a:t> </a:t>
            </a:r>
            <a:r>
              <a:rPr lang="en-US" sz="1600" dirty="0" err="1"/>
              <a:t>mohou</a:t>
            </a:r>
            <a:r>
              <a:rPr lang="en-US" sz="1600" dirty="0"/>
              <a:t> </a:t>
            </a:r>
            <a:r>
              <a:rPr lang="en-US" sz="1600" dirty="0" err="1"/>
              <a:t>mimovolná</a:t>
            </a:r>
            <a:r>
              <a:rPr lang="en-US" sz="1600" dirty="0"/>
              <a:t> </a:t>
            </a:r>
            <a:r>
              <a:rPr lang="en-US" sz="1600" dirty="0" err="1"/>
              <a:t>gesta</a:t>
            </a:r>
            <a:r>
              <a:rPr lang="en-US" sz="1600" dirty="0"/>
              <a:t>, </a:t>
            </a:r>
            <a:r>
              <a:rPr lang="en-US" sz="1600" dirty="0" err="1"/>
              <a:t>proměna</a:t>
            </a:r>
            <a:r>
              <a:rPr lang="en-US" sz="1600" dirty="0"/>
              <a:t> </a:t>
            </a:r>
            <a:r>
              <a:rPr lang="en-US" sz="1600" dirty="0" err="1"/>
              <a:t>tónu</a:t>
            </a:r>
            <a:r>
              <a:rPr lang="en-US" sz="1600" dirty="0"/>
              <a:t> </a:t>
            </a:r>
            <a:r>
              <a:rPr lang="en-US" sz="1600" dirty="0" err="1"/>
              <a:t>hlasu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dikce</a:t>
            </a:r>
            <a:r>
              <a:rPr lang="en-US" sz="1600" dirty="0"/>
              <a:t>, </a:t>
            </a:r>
            <a:r>
              <a:rPr lang="en-US" sz="1600" dirty="0" err="1"/>
              <a:t>obličejová</a:t>
            </a:r>
            <a:r>
              <a:rPr lang="en-US" sz="1600" dirty="0"/>
              <a:t> </a:t>
            </a:r>
            <a:r>
              <a:rPr lang="en-US" sz="1600" dirty="0" err="1"/>
              <a:t>mimika</a:t>
            </a:r>
            <a:r>
              <a:rPr lang="en-US" sz="1600" dirty="0"/>
              <a:t> ad. </a:t>
            </a:r>
            <a:r>
              <a:rPr lang="en-US" sz="1600" dirty="0" err="1"/>
              <a:t>prozradit</a:t>
            </a:r>
            <a:r>
              <a:rPr lang="en-US" sz="1600" dirty="0"/>
              <a:t> </a:t>
            </a:r>
            <a:r>
              <a:rPr lang="en-US" sz="1600" dirty="0" err="1"/>
              <a:t>naše</a:t>
            </a:r>
            <a:r>
              <a:rPr lang="en-US" sz="1600" dirty="0"/>
              <a:t> </a:t>
            </a:r>
            <a:r>
              <a:rPr lang="en-US" sz="1600" dirty="0" err="1"/>
              <a:t>skutečné</a:t>
            </a:r>
            <a:r>
              <a:rPr lang="en-US" sz="1600" dirty="0"/>
              <a:t> </a:t>
            </a:r>
            <a:r>
              <a:rPr lang="en-US" sz="1600" dirty="0" err="1"/>
              <a:t>rozpoložení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pocity</a:t>
            </a:r>
            <a:r>
              <a:rPr lang="en-US" sz="1600" dirty="0"/>
              <a:t> v </a:t>
            </a:r>
            <a:r>
              <a:rPr lang="en-US" sz="1600" dirty="0" err="1"/>
              <a:t>dané</a:t>
            </a:r>
            <a:r>
              <a:rPr lang="en-US" sz="1600" dirty="0"/>
              <a:t> </a:t>
            </a:r>
            <a:r>
              <a:rPr lang="en-US" sz="1600" dirty="0" err="1"/>
              <a:t>situaci</a:t>
            </a:r>
            <a:r>
              <a:rPr lang="en-US" sz="1600" dirty="0"/>
              <a:t>. </a:t>
            </a:r>
            <a:r>
              <a:rPr lang="en-US" sz="1600" dirty="0" err="1"/>
              <a:t>Tehdy</a:t>
            </a:r>
            <a:r>
              <a:rPr lang="en-US" sz="1600" dirty="0"/>
              <a:t> </a:t>
            </a:r>
            <a:r>
              <a:rPr lang="en-US" sz="1600" dirty="0" err="1"/>
              <a:t>dochází</a:t>
            </a:r>
            <a:r>
              <a:rPr lang="en-US" sz="1600" dirty="0"/>
              <a:t> k </a:t>
            </a:r>
            <a:r>
              <a:rPr lang="en-US" sz="1600" dirty="0" err="1"/>
              <a:t>narušení</a:t>
            </a:r>
            <a:r>
              <a:rPr lang="en-US" sz="1600" dirty="0"/>
              <a:t> </a:t>
            </a:r>
            <a:r>
              <a:rPr lang="en-US" sz="1600" dirty="0" err="1"/>
              <a:t>expresivní</a:t>
            </a:r>
            <a:r>
              <a:rPr lang="en-US" sz="1600" dirty="0"/>
              <a:t> </a:t>
            </a:r>
            <a:r>
              <a:rPr lang="en-US" sz="1600" dirty="0" err="1"/>
              <a:t>koherence</a:t>
            </a:r>
            <a:r>
              <a:rPr lang="en-US" sz="1600" dirty="0"/>
              <a:t>. </a:t>
            </a:r>
          </a:p>
          <a:p>
            <a:pPr lvl="1" algn="just"/>
            <a:r>
              <a:rPr lang="en-US" sz="1600" dirty="0" err="1"/>
              <a:t>Herci</a:t>
            </a:r>
            <a:r>
              <a:rPr lang="en-US" sz="1600" dirty="0"/>
              <a:t> </a:t>
            </a:r>
            <a:r>
              <a:rPr lang="en-US" sz="1600" dirty="0" err="1"/>
              <a:t>musí</a:t>
            </a:r>
            <a:r>
              <a:rPr lang="en-US" sz="1600" dirty="0"/>
              <a:t> </a:t>
            </a:r>
            <a:r>
              <a:rPr lang="en-US" sz="1600" dirty="0" err="1"/>
              <a:t>běžně</a:t>
            </a:r>
            <a:r>
              <a:rPr lang="en-US" sz="1600" dirty="0"/>
              <a:t> </a:t>
            </a:r>
            <a:r>
              <a:rPr lang="en-US" sz="1600" dirty="0" err="1"/>
              <a:t>narušovat</a:t>
            </a:r>
            <a:r>
              <a:rPr lang="en-US" sz="1600" dirty="0"/>
              <a:t> </a:t>
            </a:r>
            <a:r>
              <a:rPr lang="en-US" sz="1600" dirty="0" err="1"/>
              <a:t>výrazovou</a:t>
            </a:r>
            <a:r>
              <a:rPr lang="en-US" sz="1600" dirty="0"/>
              <a:t> </a:t>
            </a:r>
            <a:r>
              <a:rPr lang="en-US" sz="1600" dirty="0" err="1"/>
              <a:t>jednotu</a:t>
            </a:r>
            <a:r>
              <a:rPr lang="en-US" sz="1600" dirty="0"/>
              <a:t> a </a:t>
            </a:r>
            <a:r>
              <a:rPr lang="en-US" sz="1600" dirty="0" err="1"/>
              <a:t>tematizovat</a:t>
            </a:r>
            <a:r>
              <a:rPr lang="en-US" sz="1600" dirty="0"/>
              <a:t> </a:t>
            </a:r>
            <a:r>
              <a:rPr lang="en-US" sz="1600" dirty="0" err="1"/>
              <a:t>předstírání</a:t>
            </a:r>
            <a:r>
              <a:rPr lang="en-US" sz="1600" dirty="0"/>
              <a:t> v </a:t>
            </a:r>
            <a:r>
              <a:rPr lang="en-US" sz="1600" dirty="0" err="1"/>
              <a:t>rámci</a:t>
            </a:r>
            <a:r>
              <a:rPr lang="en-US" sz="1600" dirty="0"/>
              <a:t> role. </a:t>
            </a:r>
            <a:r>
              <a:rPr lang="en-US" sz="1600" dirty="0" err="1"/>
              <a:t>Momenty</a:t>
            </a:r>
            <a:r>
              <a:rPr lang="en-US" sz="1600" dirty="0"/>
              <a:t>, </a:t>
            </a:r>
            <a:r>
              <a:rPr lang="en-US" sz="1600" dirty="0" err="1"/>
              <a:t>kdy</a:t>
            </a:r>
            <a:r>
              <a:rPr lang="en-US" sz="1600" dirty="0"/>
              <a:t> je </a:t>
            </a:r>
            <a:r>
              <a:rPr lang="en-US" sz="1600" dirty="0" err="1"/>
              <a:t>předstíraná</a:t>
            </a:r>
            <a:r>
              <a:rPr lang="en-US" sz="1600" dirty="0"/>
              <a:t> </a:t>
            </a:r>
            <a:r>
              <a:rPr lang="en-US" sz="1600" dirty="0" err="1"/>
              <a:t>identita</a:t>
            </a:r>
            <a:r>
              <a:rPr lang="en-US" sz="1600" dirty="0"/>
              <a:t> </a:t>
            </a:r>
            <a:r>
              <a:rPr lang="en-US" sz="1600" dirty="0" err="1"/>
              <a:t>ukázaná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falešná</a:t>
            </a:r>
            <a:r>
              <a:rPr lang="en-US" sz="1600" dirty="0"/>
              <a:t>, </a:t>
            </a:r>
            <a:r>
              <a:rPr lang="en-US" sz="1600" dirty="0" err="1"/>
              <a:t>patří</a:t>
            </a:r>
            <a:r>
              <a:rPr lang="en-US" sz="1600" dirty="0"/>
              <a:t> k </a:t>
            </a:r>
            <a:r>
              <a:rPr lang="en-US" sz="1600" dirty="0" err="1"/>
              <a:t>výrazným</a:t>
            </a:r>
            <a:r>
              <a:rPr lang="en-US" sz="1600" dirty="0"/>
              <a:t> </a:t>
            </a:r>
            <a:r>
              <a:rPr lang="en-US" sz="1600" dirty="0" err="1"/>
              <a:t>dramatickým</a:t>
            </a:r>
            <a:r>
              <a:rPr lang="en-US" sz="1600" dirty="0"/>
              <a:t> </a:t>
            </a:r>
            <a:r>
              <a:rPr lang="en-US" sz="1600" dirty="0" err="1"/>
              <a:t>situacím</a:t>
            </a:r>
            <a:r>
              <a:rPr lang="en-US" sz="1600" dirty="0"/>
              <a:t>.</a:t>
            </a:r>
          </a:p>
          <a:p>
            <a:pPr lvl="1" algn="just"/>
            <a:endParaRPr lang="en-US" sz="1600" dirty="0"/>
          </a:p>
          <a:p>
            <a:pPr lvl="1" algn="just"/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705148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1132</TotalTime>
  <Words>1455</Words>
  <Application>Microsoft Macintosh PowerPoint</Application>
  <PresentationFormat>Předvádění na obrazovce (4:3)</PresentationFormat>
  <Paragraphs>164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Tahoma</vt:lpstr>
      <vt:lpstr>Wingdings</vt:lpstr>
      <vt:lpstr>Prezentace_MU_CZ</vt:lpstr>
      <vt:lpstr>FAVh040 – Výzkum hvězd, hvězdných systémů a kultury celebrit  L7 – Hvězdy jako herci I. </vt:lpstr>
      <vt:lpstr>Princ a tanečnice r. Laurence Olivier GB + USA, 1957 </vt:lpstr>
      <vt:lpstr>L7: Texty</vt:lpstr>
      <vt:lpstr>Herectví jako slepé místo filmové teorie</vt:lpstr>
      <vt:lpstr>Performativní rámec</vt:lpstr>
      <vt:lpstr>První koncepce filmového herectví</vt:lpstr>
      <vt:lpstr>Kulešovův efekt</vt:lpstr>
      <vt:lpstr>Prezentace aplikace PowerPoint</vt:lpstr>
      <vt:lpstr>Terminologie</vt:lpstr>
      <vt:lpstr>Prezentace aplikace PowerPoint</vt:lpstr>
      <vt:lpstr>Ten tajemný předmět touhy                      (Fr, 1977, r. Luis Buňuel)  hlavní role: Carole Bouquet, Angela Molina </vt:lpstr>
      <vt:lpstr>Prezentace aplikace PowerPoint</vt:lpstr>
      <vt:lpstr>Způsob oslovení a míra ostenze</vt:lpstr>
      <vt:lpstr>Božská Julie  (2004, r. István Szabó)</vt:lpstr>
      <vt:lpstr>Dva základní mody filmového herectví </vt:lpstr>
      <vt:lpstr>King, Barry (1991): Articulating stardom. In: Gledhill, Christine (ed.): Stardom. Industry of desire. Abingdon and London: Routledge, s. 167–182. </vt:lpstr>
      <vt:lpstr>Ztělesnění (impersonation)</vt:lpstr>
      <vt:lpstr>Zosobnění (personification)</vt:lpstr>
      <vt:lpstr>Prezentace aplikace PowerPoint</vt:lpstr>
      <vt:lpstr>Resumé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FAVh040 – Výzkum hvězd, hvězdných systémů a kultury celebrit  L7 – Hvězdy jako herci I. </dc:title>
  <dc:creator>Šárka Gmiterková</dc:creator>
  <cp:lastModifiedBy>Šárka Gmiterková</cp:lastModifiedBy>
  <cp:revision>2</cp:revision>
  <dcterms:created xsi:type="dcterms:W3CDTF">2022-04-12T08:57:01Z</dcterms:created>
  <dcterms:modified xsi:type="dcterms:W3CDTF">2022-04-13T03:49:56Z</dcterms:modified>
</cp:coreProperties>
</file>