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5" r:id="rId4"/>
    <p:sldId id="270" r:id="rId5"/>
    <p:sldId id="271" r:id="rId6"/>
    <p:sldId id="256" r:id="rId7"/>
    <p:sldId id="257" r:id="rId8"/>
    <p:sldId id="258" r:id="rId9"/>
    <p:sldId id="259" r:id="rId10"/>
    <p:sldId id="260" r:id="rId11"/>
    <p:sldId id="267" r:id="rId12"/>
    <p:sldId id="266" r:id="rId13"/>
    <p:sldId id="268" r:id="rId14"/>
    <p:sldId id="269" r:id="rId15"/>
    <p:sldId id="261" r:id="rId16"/>
    <p:sldId id="262" r:id="rId17"/>
    <p:sldId id="263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Borovský" initials="TB" lastIdx="1" clrIdx="0">
    <p:extLst>
      <p:ext uri="{19B8F6BF-5375-455C-9EA6-DF929625EA0E}">
        <p15:presenceInfo xmlns:p15="http://schemas.microsoft.com/office/powerpoint/2012/main" userId="S::6651@muni.cz::31beeafa-840f-4311-bda3-7717b64df5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A229E-8ACB-45AB-91B7-B096A50DB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6446A5-42A9-4F8E-BDCA-EFCF791A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9E2436-D64F-4EC5-AF5C-FC4D4059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76AE91-5222-4D3C-8A3D-2769250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DC31A9-2937-4996-90F8-145A47B6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1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57D81-90BF-4F38-84E5-A306B7F0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DD240D-BA2C-4125-BFC7-CE6825550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F9B55B-3839-4A82-A312-6EAC8380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EEF379-B0CF-4D72-A554-02B310D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DBFD6A-22CB-4B45-B774-B911EF2F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51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5DF712-8B14-4218-B26C-B69F66809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99DF89-CFA0-45FE-AE6B-9517848DB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8F6CEA-4901-4D3A-88C1-AAC5B846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1BC461-E39F-49EA-A76E-6EAF5D06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240C05-95F7-44EF-95AD-2070474C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70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E7F79-C5F7-49B7-9A24-13C81013C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B3FCF5-C370-498D-8A19-F4891DA1E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0592B7-AA49-4AA6-8EFF-D51CDD10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013436-6DC0-45AD-94D1-7078E5F7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CE8E04-3F72-461E-ACE6-A38085D7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888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305FE-A9C8-4C30-B1DA-5721BB89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796DDE-477B-447B-9FBA-CDB726212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230DF-5970-4314-AD43-EA2D639A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522815-8BD0-4B53-8F61-0ED94203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8D93B0-B5BE-4FDC-9C58-A7B5F2CF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BB836-1EEE-4342-8950-1E189E67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D4D825-2133-41AC-890B-2DDD9BCAE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F43D52-0EC9-45FD-9420-54D68F0C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E73519-876E-4BF4-9794-0708728B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F697D8-5705-4894-BA34-3337BBB3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3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3E027-2C19-4169-872D-AB35586E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459B75-0928-48B0-9943-AAAE23AB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D1FD92-23DB-45B8-B66D-139B436CE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1FD5F7-54E5-49A1-9D6B-5FBC2745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A5649C-63E7-43A4-A725-17325392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9082D2-0BFC-4F2D-8EB4-A24AEB1A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04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8E5417-7696-4433-91E4-338FDCF7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249C70-DE9F-44D2-A4DF-97DE7B63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068CE7-BCB5-42AD-9405-61A68E5CF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267951-B8E6-4165-B269-E5A7342E7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9CCA0C4-4F5F-4065-9B82-0E64644BB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03C943C-B7EC-4474-B0F6-39C6FDE4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4862C5-6C55-467D-867B-BC7A5119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0A5D7E-2E82-4493-8C7E-EA791F75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490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21F0B-F086-493A-B5C9-CACF9FE0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FC682E8-7729-431D-9984-9F7787F9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7E1E90-42FC-4442-867C-3232C07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3526B8-BE54-4DA6-8C23-8174E890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564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D40E2B4-43D5-4552-85A2-DDA05182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597491-E2D4-4C2C-A121-576BD4F0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9D2426-DE11-471B-9EB5-1589B377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23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C022E-4792-4112-AA80-6C4C4E22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DB7D4-21F3-4927-91D6-E9E5BF2F1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9B22BB-49D1-41CF-80BF-59A1895D9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2B36EB-E57B-4C79-8FF3-60C3DAF4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9D6AA9-6A81-41DC-8E5F-9F7E342A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CF19EA-AF74-4956-91B4-7BE704F8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87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6E96C-243A-42E6-AEE5-CDC36E38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4DCE7-ACC5-44F0-93CA-A50C67D8A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DDF4BF-6245-43B5-9735-61F54B50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1C0D52-96C6-47E0-831F-72D47BBB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FD0D88-C97A-4F7E-A245-9A7E232A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453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FF9E2-6857-49E3-AF90-347A589E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C8B313-95D3-4814-B084-048566220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6A671A-1D68-48D2-A645-B99B76FD4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A269F2-2B6B-4A0F-A316-4D759FD3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FEC451-8F4D-4908-95D4-418B5CAC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8C008C-6A3E-4AB2-A896-0018E29D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83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E0998-C98A-4433-9AAD-25D0C9A2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DEBD7D-A409-4079-BFDA-0188FC28B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8229B0-4542-4C4C-8E76-06E93A49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528B4A-1231-4AF3-A460-8EC3FB8D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B861D4-4A43-4565-BED9-56D3C8FF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8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4BB0B03-2E2D-43A7-9AAD-BC1B5C985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8A3556-8225-4FE2-A2D9-A65D8132F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E3B8FC-041D-4B21-95C6-E3F88281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B862DA-0036-4A67-A1F5-35D51FD2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F483D7-064E-4A25-8822-CAA99380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33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26704-0F99-4E72-A29C-1D64424D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5F2701-EA17-47DA-B89E-AFD5828F4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5334FD-2962-49A7-8F81-841BEEEB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A7FF31-5405-498B-AD74-3E28B00E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72C931-D743-4BD6-B196-5D201712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23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B0749-8E26-44DA-A6BF-52F110F9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F36C4-6650-4940-B390-82BC6B5DC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0D69C2-9D29-4C40-B5B0-9C7878C8E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388AD6-310A-4301-B0F0-DC79A5B9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272502-1B7B-4278-B0BF-7D0A0B40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E4ED11-20C7-4382-9417-77ECBD3F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70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6EA0E-1C5E-452A-BFA5-B30E02E2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495245-3E71-4FA1-BCC7-B15CEA9B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D49ADF-75D5-4C29-BDE4-024D7F003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DAE8D0-B4A5-4A7D-9623-1331CD7C6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38005AD-83D9-4370-BB9B-57D20F0B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4574A1-022D-489E-80F6-64C719A3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8B1B2D-3741-4B2F-84E8-758397F8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D233F9E-DCDF-466B-901F-34FF436A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7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B25FF-8685-4B4F-AE72-2CCA3D68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D05483-7DBE-4655-BF38-C771B188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A02EE4-05EA-48D5-B752-86962EC0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CDF94E-DA8E-4EC5-B4EF-3C7AD7D0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57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895EF2-45A6-4A44-9C86-723CCE1C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6DBA9F-DB6A-4B48-BE87-E6FBFD08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6E9DA1-E883-4B4F-87F8-DCC9623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45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9FBC-631F-4D7A-92B4-B958FA50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79106-D3C7-49FD-A075-9D8574D90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47413D-4AF2-481D-A359-26880EA36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20EC2F-9132-49FA-AF18-2882918A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11A167-3BF5-4DE0-860F-63EBC072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EF142C-7DD0-4695-98F0-BD9AB922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8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BCAAC-85DF-4064-B28C-5DE0A4D8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211E592-BA8C-4303-B416-5B75054EC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A1FBA1-BD2B-4EBE-9D15-F0C36F241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0D11FA-AD9F-4CB7-ADE0-40B44ACE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11743D-7BAD-4298-8461-F9CB36F5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71C0CD-1C4E-47F8-9239-B98362D9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06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04EBDF4-C93F-4564-AF83-92F1E39D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DD0287-5F03-41B1-B12A-03AC71C5E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0D147E-1AC9-429D-A585-5CC134167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1321-B7D5-4E7F-9CB4-606E23FC3277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CBAE9E-2511-488F-B839-A003CF806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B4DA9-39B3-4C57-A67B-0A1F2CD35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6277F-1B9B-461C-B930-9E4263B821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8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C80D5B-4D19-4CF0-BEC8-10CBF2DC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904402-C14E-4130-8991-7FDED71A1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642A79-FEFB-46CA-A595-D584B6CE9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8F69E-B40A-497B-A41E-29979A9CD782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CC786A-4B74-4EAE-A0F2-6DF0DE82A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4BB852-73C6-4D26-B820-765E4B51E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235F-EEBA-4231-90BC-CAA2C1EA26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3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f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0EF674C8-4E9C-467D-9F50-8FE413BD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Úřední prameny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391E32ED-A23A-4BB6-9BF9-7BEA12941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585764"/>
            <a:ext cx="6076950" cy="3267869"/>
          </a:xfr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5FB97F6-2F2E-452D-9758-299829108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1690688"/>
            <a:ext cx="4268216" cy="314706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11D3DAB-4BE1-45BB-A65A-36C40F738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0" y="3386533"/>
            <a:ext cx="4876800" cy="3467100"/>
          </a:xfrm>
          <a:prstGeom prst="rect">
            <a:avLst/>
          </a:prstGeom>
        </p:spPr>
      </p:pic>
      <p:pic>
        <p:nvPicPr>
          <p:cNvPr id="17" name="Obrázek 16" descr="Obsah obrázku box, hnědá, dřevěné, stůl&#10;&#10;Popis byl vytvořen automaticky">
            <a:extLst>
              <a:ext uri="{FF2B5EF4-FFF2-40B4-BE49-F238E27FC236}">
                <a16:creationId xmlns:a16="http://schemas.microsoft.com/office/drawing/2014/main" id="{D6F9DF6F-CFA7-47FC-8318-14A5BD55C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6" y="1381878"/>
            <a:ext cx="2524760" cy="34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14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59A0A2-7507-4268-B9A4-9E3EA53E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37763"/>
            <a:ext cx="4310698" cy="952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7" y="2349392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4942247-47C8-43D6-AC39-B51752730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882" y="869431"/>
            <a:ext cx="5272653" cy="530753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Codex </a:t>
            </a:r>
            <a:r>
              <a:rPr lang="en-US" sz="2800" i="1" dirty="0" err="1">
                <a:solidFill>
                  <a:schemeClr val="bg1"/>
                </a:solidFill>
              </a:rPr>
              <a:t>diplomaticus</a:t>
            </a:r>
            <a:r>
              <a:rPr lang="en-US" sz="2800" i="1" dirty="0">
                <a:solidFill>
                  <a:schemeClr val="bg1"/>
                </a:solidFill>
              </a:rPr>
              <a:t> et </a:t>
            </a:r>
            <a:r>
              <a:rPr lang="en-US" sz="2800" i="1" dirty="0" err="1">
                <a:solidFill>
                  <a:schemeClr val="bg1"/>
                </a:solidFill>
              </a:rPr>
              <a:t>epistolaris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Moraviae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cs-CZ" sz="2800" i="1" dirty="0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. Ed. Antonín </a:t>
            </a:r>
            <a:r>
              <a:rPr lang="en-US" sz="2800" dirty="0" err="1">
                <a:solidFill>
                  <a:schemeClr val="bg1"/>
                </a:solidFill>
              </a:rPr>
              <a:t>Boček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Olomucii</a:t>
            </a:r>
            <a:r>
              <a:rPr lang="en-US" sz="2800" dirty="0">
                <a:solidFill>
                  <a:schemeClr val="bg1"/>
                </a:solidFill>
              </a:rPr>
              <a:t> 1836, č. </a:t>
            </a:r>
            <a:r>
              <a:rPr lang="cs-CZ" sz="2800" dirty="0">
                <a:solidFill>
                  <a:schemeClr val="bg1"/>
                </a:solidFill>
              </a:rPr>
              <a:t>137, s. 122–123.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cs-CZ" sz="2800" i="1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</a:rPr>
              <a:t>CDM, „moravský kodex“, „moravský diplomatář“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</a:rPr>
              <a:t>XV svazků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</a:rPr>
              <a:t>Do roku 1411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</a:rPr>
              <a:t>Bočkova falza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</a:rPr>
              <a:t>Lepší technika vydání až sv. XIV a XV (</a:t>
            </a:r>
            <a:r>
              <a:rPr lang="cs-CZ" sz="2800" i="1" dirty="0" err="1">
                <a:solidFill>
                  <a:schemeClr val="bg1"/>
                </a:solidFill>
              </a:rPr>
              <a:t>ed</a:t>
            </a:r>
            <a:r>
              <a:rPr lang="cs-CZ" sz="2800" i="1" dirty="0">
                <a:solidFill>
                  <a:schemeClr val="bg1"/>
                </a:solidFill>
              </a:rPr>
              <a:t>. Bertold </a:t>
            </a:r>
            <a:r>
              <a:rPr lang="cs-CZ" sz="2800" i="1" dirty="0" err="1">
                <a:solidFill>
                  <a:schemeClr val="bg1"/>
                </a:solidFill>
              </a:rPr>
              <a:t>Bretholz</a:t>
            </a:r>
            <a:r>
              <a:rPr lang="cs-CZ" sz="2800" i="1" dirty="0">
                <a:solidFill>
                  <a:schemeClr val="bg1"/>
                </a:solidFill>
              </a:rPr>
              <a:t>)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F16C5A-0D41-47A9-B0A2-9C2AD7A8C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8B5EADCF-5531-476F-B44D-EF2747CA8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1" b="1"/>
          <a:stretch/>
        </p:blipFill>
        <p:spPr>
          <a:xfrm>
            <a:off x="6739464" y="637762"/>
            <a:ext cx="4305891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6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2DE68B-73AC-43ED-9B55-E5F3DE93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1"/>
            <a:ext cx="11242040" cy="16906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583820D5-F006-4F36-BE87-CA63F2EA4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52400"/>
            <a:ext cx="4888040" cy="6610350"/>
          </a:xfrm>
        </p:spPr>
      </p:pic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F6775290-18B7-4D45-BD5F-88348FB966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6" y="152400"/>
            <a:ext cx="4888040" cy="6610350"/>
          </a:xfrm>
        </p:spPr>
      </p:pic>
    </p:spTree>
    <p:extLst>
      <p:ext uri="{BB962C8B-B14F-4D97-AF65-F5344CB8AC3E}">
        <p14:creationId xmlns:p14="http://schemas.microsoft.com/office/powerpoint/2010/main" val="322524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B2FD4BE-3B9B-45FE-864E-A40CCD35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03200"/>
            <a:ext cx="5003799" cy="632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i="1" dirty="0" err="1">
                <a:solidFill>
                  <a:srgbClr val="FFFFFF"/>
                </a:solidFill>
              </a:rPr>
              <a:t>Regesta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diplomatica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nec</a:t>
            </a:r>
            <a:r>
              <a:rPr lang="cs-CZ" sz="2400" i="1" dirty="0">
                <a:solidFill>
                  <a:srgbClr val="FFFFFF"/>
                </a:solidFill>
              </a:rPr>
              <a:t> non </a:t>
            </a:r>
            <a:r>
              <a:rPr lang="cs-CZ" sz="2400" i="1" dirty="0" err="1">
                <a:solidFill>
                  <a:srgbClr val="FFFFFF"/>
                </a:solidFill>
              </a:rPr>
              <a:t>epistolaria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Bohemiae</a:t>
            </a:r>
            <a:r>
              <a:rPr lang="cs-CZ" sz="2400" i="1" dirty="0">
                <a:solidFill>
                  <a:srgbClr val="FFFFFF"/>
                </a:solidFill>
              </a:rPr>
              <a:t> et </a:t>
            </a:r>
            <a:r>
              <a:rPr lang="cs-CZ" sz="2400" i="1" dirty="0" err="1">
                <a:solidFill>
                  <a:srgbClr val="FFFFFF"/>
                </a:solidFill>
              </a:rPr>
              <a:t>Moraviae</a:t>
            </a:r>
            <a:r>
              <a:rPr lang="cs-CZ" sz="2400" i="1" dirty="0">
                <a:solidFill>
                  <a:srgbClr val="FFFFFF"/>
                </a:solidFill>
              </a:rPr>
              <a:t> I</a:t>
            </a:r>
            <a:r>
              <a:rPr lang="cs-CZ" sz="2400" dirty="0">
                <a:solidFill>
                  <a:srgbClr val="FFFFFF"/>
                </a:solidFill>
              </a:rPr>
              <a:t>. Ed. Karel Jaromír Erben. </a:t>
            </a:r>
            <a:r>
              <a:rPr lang="cs-CZ" sz="2400" dirty="0" err="1">
                <a:solidFill>
                  <a:srgbClr val="FFFFFF"/>
                </a:solidFill>
              </a:rPr>
              <a:t>Pragae</a:t>
            </a:r>
            <a:r>
              <a:rPr lang="cs-CZ" sz="2400" dirty="0">
                <a:solidFill>
                  <a:srgbClr val="FFFFFF"/>
                </a:solidFill>
              </a:rPr>
              <a:t> 1855, č. 111, s. 45–46.</a:t>
            </a:r>
            <a:br>
              <a:rPr lang="cs-CZ" sz="2400" dirty="0">
                <a:solidFill>
                  <a:srgbClr val="FFFFFF"/>
                </a:solidFill>
              </a:rPr>
            </a:b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RBM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- </a:t>
            </a:r>
            <a:r>
              <a:rPr lang="cs-CZ" sz="2400" dirty="0" err="1">
                <a:solidFill>
                  <a:srgbClr val="FFFFFF"/>
                </a:solidFill>
              </a:rPr>
              <a:t>regesta</a:t>
            </a:r>
            <a:r>
              <a:rPr lang="cs-CZ" sz="2400" dirty="0">
                <a:solidFill>
                  <a:srgbClr val="FFFFFF"/>
                </a:solidFill>
              </a:rPr>
              <a:t> (výtahy, stručné obsahy listin)</a:t>
            </a:r>
            <a:br>
              <a:rPr lang="cs-CZ" sz="2400" dirty="0">
                <a:solidFill>
                  <a:srgbClr val="FFFFFF"/>
                </a:solidFill>
              </a:rPr>
            </a:b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- plánováno VIII sv. do roku 1378 (nyní k roku 1369)</a:t>
            </a:r>
            <a:br>
              <a:rPr lang="cs-CZ" sz="2400" dirty="0">
                <a:solidFill>
                  <a:srgbClr val="FFFFFF"/>
                </a:solidFill>
              </a:rPr>
            </a:b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- navazují </a:t>
            </a:r>
            <a:r>
              <a:rPr lang="cs-CZ" sz="2400" i="1" dirty="0" err="1">
                <a:solidFill>
                  <a:srgbClr val="FFFFFF"/>
                </a:solidFill>
              </a:rPr>
              <a:t>Regesta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Bohemiae</a:t>
            </a:r>
            <a:r>
              <a:rPr lang="cs-CZ" sz="2400" i="1" dirty="0">
                <a:solidFill>
                  <a:srgbClr val="FFFFFF"/>
                </a:solidFill>
              </a:rPr>
              <a:t> et </a:t>
            </a:r>
            <a:r>
              <a:rPr lang="cs-CZ" sz="2400" i="1" dirty="0" err="1">
                <a:solidFill>
                  <a:srgbClr val="FFFFFF"/>
                </a:solidFill>
              </a:rPr>
              <a:t>Moraviae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aetatis</a:t>
            </a:r>
            <a:r>
              <a:rPr lang="cs-CZ" sz="2400" i="1" dirty="0">
                <a:solidFill>
                  <a:srgbClr val="FFFFFF"/>
                </a:solidFill>
              </a:rPr>
              <a:t> </a:t>
            </a:r>
            <a:r>
              <a:rPr lang="cs-CZ" sz="2400" i="1" dirty="0" err="1">
                <a:solidFill>
                  <a:srgbClr val="FFFFFF"/>
                </a:solidFill>
              </a:rPr>
              <a:t>Venceslai</a:t>
            </a:r>
            <a:r>
              <a:rPr lang="cs-CZ" sz="2400" i="1" dirty="0">
                <a:solidFill>
                  <a:srgbClr val="FFFFFF"/>
                </a:solidFill>
              </a:rPr>
              <a:t> IV. (1378 dec. – 1419 </a:t>
            </a:r>
            <a:r>
              <a:rPr lang="cs-CZ" sz="2400" i="1" dirty="0" err="1">
                <a:solidFill>
                  <a:srgbClr val="FFFFFF"/>
                </a:solidFill>
              </a:rPr>
              <a:t>aug</a:t>
            </a:r>
            <a:r>
              <a:rPr lang="cs-CZ" sz="2400" i="1" dirty="0">
                <a:solidFill>
                  <a:srgbClr val="FFFFFF"/>
                </a:solidFill>
              </a:rPr>
              <a:t>. 16.)</a:t>
            </a:r>
            <a:r>
              <a:rPr lang="cs-CZ" sz="2400" dirty="0">
                <a:solidFill>
                  <a:srgbClr val="FFFFFF"/>
                </a:solidFill>
              </a:rPr>
              <a:t> – místo chronologického vydávání podle provenienčního principu (míst uložení </a:t>
            </a:r>
            <a:r>
              <a:rPr lang="cs-CZ" sz="2400" dirty="0" err="1">
                <a:solidFill>
                  <a:srgbClr val="FFFFFF"/>
                </a:solidFill>
              </a:rPr>
              <a:t>lpísemností</a:t>
            </a:r>
            <a:r>
              <a:rPr lang="cs-CZ" sz="2400" dirty="0">
                <a:solidFill>
                  <a:srgbClr val="FFFFFF"/>
                </a:solidFill>
              </a:rPr>
              <a:t>)</a:t>
            </a:r>
            <a:endParaRPr lang="en-US" sz="2400" i="1" dirty="0">
              <a:solidFill>
                <a:srgbClr val="FFFFFF"/>
              </a:solidFill>
            </a:endParaRPr>
          </a:p>
        </p:txBody>
      </p:sp>
      <p:pic>
        <p:nvPicPr>
          <p:cNvPr id="9" name="Zástupný symbol obrázku 8" descr="Obsah obrázku text&#10;&#10;Popis byl vytvořen automaticky">
            <a:extLst>
              <a:ext uri="{FF2B5EF4-FFF2-40B4-BE49-F238E27FC236}">
                <a16:creationId xmlns:a16="http://schemas.microsoft.com/office/drawing/2014/main" id="{28561FB1-710F-45F8-84A6-A1FF833140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r="-1" b="15539"/>
          <a:stretch/>
        </p:blipFill>
        <p:spPr>
          <a:xfrm>
            <a:off x="6096000" y="203200"/>
            <a:ext cx="545947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3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8803DD7-F257-4734-902D-1B415386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205297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 fontScale="90000"/>
          </a:bodyPr>
          <a:lstStyle/>
          <a:p>
            <a:pPr algn="ctr"/>
            <a:endParaRPr lang="cs-CZ" sz="3600" dirty="0">
              <a:solidFill>
                <a:srgbClr val="3F3F3F"/>
              </a:solidFill>
            </a:endParaRP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A065DFF0-C0AD-4F65-80C2-3DD301DA6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5" y="228600"/>
            <a:ext cx="5029188" cy="6400799"/>
          </a:xfr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D0DE63E0-5FA6-4980-96DF-1EAB86D99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5029193" cy="6400799"/>
          </a:xfrm>
        </p:spPr>
      </p:pic>
    </p:spTree>
    <p:extLst>
      <p:ext uri="{BB962C8B-B14F-4D97-AF65-F5344CB8AC3E}">
        <p14:creationId xmlns:p14="http://schemas.microsoft.com/office/powerpoint/2010/main" val="55119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55FB26-C20A-45D1-B024-D7C81FB1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i="1" dirty="0">
                <a:solidFill>
                  <a:schemeClr val="bg1"/>
                </a:solidFill>
              </a:rPr>
              <a:t>Codex </a:t>
            </a:r>
            <a:r>
              <a:rPr lang="en-US" sz="4200" i="1" dirty="0" err="1">
                <a:solidFill>
                  <a:schemeClr val="bg1"/>
                </a:solidFill>
              </a:rPr>
              <a:t>diplomaticus</a:t>
            </a:r>
            <a:r>
              <a:rPr lang="en-US" sz="4200" i="1" dirty="0">
                <a:solidFill>
                  <a:schemeClr val="bg1"/>
                </a:solidFill>
              </a:rPr>
              <a:t> </a:t>
            </a:r>
            <a:r>
              <a:rPr lang="en-US" sz="4200" i="1" dirty="0" err="1">
                <a:solidFill>
                  <a:schemeClr val="bg1"/>
                </a:solidFill>
              </a:rPr>
              <a:t>nec</a:t>
            </a:r>
            <a:r>
              <a:rPr lang="en-US" sz="4200" i="1" dirty="0">
                <a:solidFill>
                  <a:schemeClr val="bg1"/>
                </a:solidFill>
              </a:rPr>
              <a:t> non </a:t>
            </a:r>
            <a:r>
              <a:rPr lang="en-US" sz="4200" i="1" dirty="0" err="1">
                <a:solidFill>
                  <a:schemeClr val="bg1"/>
                </a:solidFill>
              </a:rPr>
              <a:t>epistolaris</a:t>
            </a:r>
            <a:r>
              <a:rPr lang="en-US" sz="4200" i="1" dirty="0">
                <a:solidFill>
                  <a:schemeClr val="bg1"/>
                </a:solidFill>
              </a:rPr>
              <a:t> regni </a:t>
            </a:r>
            <a:r>
              <a:rPr lang="en-US" sz="4200" i="1" dirty="0" err="1">
                <a:solidFill>
                  <a:schemeClr val="bg1"/>
                </a:solidFill>
              </a:rPr>
              <a:t>Bohemiae</a:t>
            </a:r>
            <a:r>
              <a:rPr lang="en-US" sz="4200" i="1" dirty="0">
                <a:solidFill>
                  <a:schemeClr val="bg1"/>
                </a:solidFill>
              </a:rPr>
              <a:t> I</a:t>
            </a:r>
            <a:r>
              <a:rPr lang="en-US" sz="4200" dirty="0">
                <a:solidFill>
                  <a:schemeClr val="bg1"/>
                </a:solidFill>
              </a:rPr>
              <a:t>. Ed. Gustav Friedrich,</a:t>
            </a:r>
            <a:r>
              <a:rPr lang="cs-CZ" sz="4200" dirty="0">
                <a:solidFill>
                  <a:schemeClr val="bg1"/>
                </a:solidFill>
              </a:rPr>
              <a:t> </a:t>
            </a:r>
            <a:r>
              <a:rPr lang="cs-CZ" sz="4200" dirty="0" err="1">
                <a:solidFill>
                  <a:schemeClr val="bg1"/>
                </a:solidFill>
              </a:rPr>
              <a:t>Pragae</a:t>
            </a:r>
            <a:r>
              <a:rPr lang="cs-CZ" sz="4200">
                <a:solidFill>
                  <a:schemeClr val="bg1"/>
                </a:solidFill>
              </a:rPr>
              <a:t> 1907,</a:t>
            </a:r>
            <a:r>
              <a:rPr lang="en-US" sz="4200">
                <a:solidFill>
                  <a:schemeClr val="bg1"/>
                </a:solidFill>
              </a:rPr>
              <a:t> </a:t>
            </a:r>
            <a:r>
              <a:rPr lang="en-US" sz="4200" dirty="0">
                <a:solidFill>
                  <a:schemeClr val="bg1"/>
                </a:solidFill>
              </a:rPr>
              <a:t>č. 381, s. 356–358.</a:t>
            </a:r>
            <a:endParaRPr lang="en-US" sz="4200" i="1" dirty="0">
              <a:solidFill>
                <a:schemeClr val="bg1"/>
              </a:solidFill>
            </a:endParaRPr>
          </a:p>
        </p:txBody>
      </p:sp>
      <p:pic>
        <p:nvPicPr>
          <p:cNvPr id="8" name="Zástupný obsah 7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249650E6-AF46-4555-B06C-B93CB52E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r="2" b="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EDC71D8-456E-4823-AF8C-8649B3302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097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6EB8F24-90AA-4671-A7A0-E0B42BB3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BB9F144C-46E7-4EC7-A3D8-FBAC3864AC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0" y="365124"/>
            <a:ext cx="4765040" cy="6289675"/>
          </a:xfrm>
        </p:spPr>
      </p:pic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5BA8E176-2710-4F9F-809C-01BA913DBD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80" y="365124"/>
            <a:ext cx="4917440" cy="6289675"/>
          </a:xfrm>
        </p:spPr>
      </p:pic>
    </p:spTree>
    <p:extLst>
      <p:ext uri="{BB962C8B-B14F-4D97-AF65-F5344CB8AC3E}">
        <p14:creationId xmlns:p14="http://schemas.microsoft.com/office/powerpoint/2010/main" val="372629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CB207BA-4375-44EF-AAA8-9A7F2F3C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CDB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„český kodex“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„český diplomatář“</a:t>
            </a:r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- plánován do roku 1310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- dnes VI sv. do roku 1283</a:t>
            </a:r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- </a:t>
            </a:r>
            <a:r>
              <a:rPr lang="cs-CZ" u="sng" dirty="0">
                <a:solidFill>
                  <a:schemeClr val="bg1"/>
                </a:solidFill>
              </a:rPr>
              <a:t>kritická</a:t>
            </a:r>
            <a:r>
              <a:rPr lang="cs-CZ" dirty="0">
                <a:solidFill>
                  <a:schemeClr val="bg1"/>
                </a:solidFill>
              </a:rPr>
              <a:t> edice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51A4830-A948-4DF9-8EEF-C23B7E9C7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79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F053E11-035D-4181-A9EB-B82436011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645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F197C-B41C-41CB-A766-4FDEF7D4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2B520-81C2-4CE7-874D-37EEDE18D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1E82AF-3FF4-445B-9241-63657350F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BEDF63-3AD3-4366-A479-645DD9B82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1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31569F-A8C5-46C1-8DA3-EF206599C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0CEC85-407E-4EB8-A117-7F8160431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6C5FF44-6AD0-4DB4-BDA7-7840F5A2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631440"/>
            <a:ext cx="5384800" cy="3973512"/>
          </a:xfrm>
          <a:prstGeom prst="rect">
            <a:avLst/>
          </a:prstGeom>
        </p:spPr>
      </p:pic>
      <p:pic>
        <p:nvPicPr>
          <p:cNvPr id="7" name="Obrázek 6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1EADD868-DD87-433E-9DEF-184107F0F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4" y="1727200"/>
            <a:ext cx="3555076" cy="4998720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E8D78D36-FAAE-4E0B-9752-276A295F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365125"/>
            <a:ext cx="119380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pramen                                           edice                                  literatura</a:t>
            </a:r>
          </a:p>
        </p:txBody>
      </p:sp>
      <p:pic>
        <p:nvPicPr>
          <p:cNvPr id="13" name="Zástupný obsah 12" descr="Obsah obrázku mapa&#10;&#10;Popis byl vytvořen automaticky">
            <a:extLst>
              <a:ext uri="{FF2B5EF4-FFF2-40B4-BE49-F238E27FC236}">
                <a16:creationId xmlns:a16="http://schemas.microsoft.com/office/drawing/2014/main" id="{3F71E7EA-FE50-4D8C-B6B8-16BCF0AC9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44" y="2021839"/>
            <a:ext cx="3687156" cy="4836161"/>
          </a:xfrm>
        </p:spPr>
      </p:pic>
    </p:spTree>
    <p:extLst>
      <p:ext uri="{BB962C8B-B14F-4D97-AF65-F5344CB8AC3E}">
        <p14:creationId xmlns:p14="http://schemas.microsoft.com/office/powerpoint/2010/main" val="95935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0AA317-9C64-4E7D-94F2-40AF8556C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06BB8A-9194-4B43-82EE-40438F28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7EE3C0-1011-4599-8A6A-053A31AA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86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554949E-E0FA-467C-B417-B622EBE46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DCD2C00-2B62-4457-83F6-01C79029F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056"/>
            <a:ext cx="6797040" cy="4631944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94E771F-1C8A-440B-A978-10449D32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3142" y="632152"/>
            <a:ext cx="4423666" cy="306994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9366323-CA1E-4AFC-A942-461D4950C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79586" y="2986226"/>
            <a:ext cx="4551679" cy="3191869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91A5B11B-ACAE-4337-B4DE-59913607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6187440" cy="1981199"/>
          </a:xfrm>
        </p:spPr>
        <p:txBody>
          <a:bodyPr>
            <a:normAutofit/>
          </a:bodyPr>
          <a:lstStyle/>
          <a:p>
            <a:r>
              <a:rPr lang="cs-CZ" sz="2800" b="1" dirty="0"/>
              <a:t>Originál – konfirmace (ověřený opis) – moderní opis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565BF328-8C35-432F-9B09-5FC49BA1B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97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DA6E9-5B9E-4E86-96D1-6422B598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5831CB-C9C0-42B3-A096-2AF4FF847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588"/>
            <a:ext cx="5929376" cy="388239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A60C7E-5D56-4A3E-A4CC-F178D8C7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76" y="1027906"/>
            <a:ext cx="6262624" cy="4703064"/>
          </a:xfrm>
          <a:prstGeom prst="rect">
            <a:avLst/>
          </a:prstGeom>
        </p:spPr>
      </p:pic>
      <p:pic>
        <p:nvPicPr>
          <p:cNvPr id="9" name="Obrázek 8" descr="Obsah obrázku kovové nádobí&#10;&#10;Popis byl vytvořen automaticky">
            <a:extLst>
              <a:ext uri="{FF2B5EF4-FFF2-40B4-BE49-F238E27FC236}">
                <a16:creationId xmlns:a16="http://schemas.microsoft.com/office/drawing/2014/main" id="{207E9D6C-1ED6-45DC-BB93-C7DFCAF5B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29376" cy="2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9A4F39-1C4E-41E1-B805-B54751AE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www.manuscriptorium.com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F35CC39C-A5EF-41DC-AF7B-BA1C13866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8186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547EBC0-ECBF-41BC-A799-660A38F3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monasterium.net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82BB4CF-14BF-4469-8E6D-A3FF05764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149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17782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550A8A-0CA4-42EE-915D-8475723D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1" y="640081"/>
            <a:ext cx="4419600" cy="509015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26. </a:t>
            </a:r>
            <a:r>
              <a:rPr lang="en-US" sz="2800" dirty="0" err="1">
                <a:solidFill>
                  <a:schemeClr val="bg1"/>
                </a:solidFill>
              </a:rPr>
              <a:t>listopadu</a:t>
            </a:r>
            <a:r>
              <a:rPr lang="en-US" sz="2800" dirty="0">
                <a:solidFill>
                  <a:schemeClr val="bg1"/>
                </a:solidFill>
              </a:rPr>
              <a:t> 1048</a:t>
            </a:r>
            <a:r>
              <a:rPr lang="cs-CZ" sz="2800" dirty="0">
                <a:solidFill>
                  <a:schemeClr val="bg1"/>
                </a:solidFill>
              </a:rPr>
              <a:t>, Rajhrad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Kníže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Břetislav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potvrzuje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majetky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darované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klášteru</a:t>
            </a:r>
            <a:r>
              <a:rPr lang="en-US" sz="2800" dirty="0">
                <a:solidFill>
                  <a:schemeClr val="bg1"/>
                </a:solidFill>
              </a:rPr>
              <a:t> v </a:t>
            </a:r>
            <a:r>
              <a:rPr lang="en-US" sz="2800" dirty="0" err="1">
                <a:solidFill>
                  <a:schemeClr val="bg1"/>
                </a:solidFill>
              </a:rPr>
              <a:t>Rajhradě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který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sám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založil</a:t>
            </a:r>
            <a:r>
              <a:rPr lang="en-US" sz="2800" dirty="0">
                <a:solidFill>
                  <a:schemeClr val="bg1"/>
                </a:solidFill>
              </a:rPr>
              <a:t>, a </a:t>
            </a:r>
            <a:r>
              <a:rPr lang="en-US" sz="2800" dirty="0" err="1">
                <a:solidFill>
                  <a:schemeClr val="bg1"/>
                </a:solidFill>
              </a:rPr>
              <a:t>také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stejné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svobody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jaké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klášter</a:t>
            </a:r>
            <a:r>
              <a:rPr lang="en-US" sz="2800" dirty="0">
                <a:solidFill>
                  <a:schemeClr val="bg1"/>
                </a:solidFill>
              </a:rPr>
              <a:t> v </a:t>
            </a:r>
            <a:r>
              <a:rPr lang="en-US" sz="2800" dirty="0" err="1">
                <a:solidFill>
                  <a:schemeClr val="bg1"/>
                </a:solidFill>
              </a:rPr>
              <a:t>Břevnově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64171096-76CF-4D8A-A04C-E8BBFE51E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r="2" b="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BEFCCFE-CC5D-4DEB-B8B6-DD5849F6B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8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70607-E64E-4690-B4A4-4DBA4CCA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8E74A5-A6D9-436E-8DC2-125FD3E1E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9F4AC7-656C-41D0-8C75-2F3EB2757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29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A733C07-C612-4584-A3B1-532E6280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www.cms.flu.cas.cz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095773D-3596-4E20-B713-151B80C4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76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774852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266</Words>
  <Application>Microsoft Office PowerPoint</Application>
  <PresentationFormat>Širokoúhlá obrazovka</PresentationFormat>
  <Paragraphs>17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1_Motiv Office</vt:lpstr>
      <vt:lpstr>Úřední prameny</vt:lpstr>
      <vt:lpstr>pramen                                           edice                                  literatura</vt:lpstr>
      <vt:lpstr>Originál – konfirmace (ověřený opis) – moderní opis</vt:lpstr>
      <vt:lpstr>Prezentace aplikace PowerPoint</vt:lpstr>
      <vt:lpstr>www.manuscriptorium.com</vt:lpstr>
      <vt:lpstr>monasterium.net</vt:lpstr>
      <vt:lpstr>26. listopadu 1048, Rajhrad  Kníže Břetislav potvrzuje majetky darované klášteru v Rajhradě, který sám založil, a také stejné svobody, jaké má klášter v Břevnově.</vt:lpstr>
      <vt:lpstr>Prezentace aplikace PowerPoint</vt:lpstr>
      <vt:lpstr>www.cms.flu.cas.cz</vt:lpstr>
      <vt:lpstr>Prezentace aplikace PowerPoint</vt:lpstr>
      <vt:lpstr>Prezentace aplikace PowerPoint</vt:lpstr>
      <vt:lpstr>Regesta diplomatica nec non epistolaria Bohemiae et Moraviae I. Ed. Karel Jaromír Erben. Pragae 1855, č. 111, s. 45–46.  RBM - regesta (výtahy, stručné obsahy listin)  - plánováno VIII sv. do roku 1378 (nyní k roku 1369)  - navazují Regesta Bohemiae et Moraviae aetatis Venceslai IV. (1378 dec. – 1419 aug. 16.) – místo chronologického vydávání podle provenienčního principu (míst uložení lpísemností)</vt:lpstr>
      <vt:lpstr>Prezentace aplikace PowerPoint</vt:lpstr>
      <vt:lpstr>Codex diplomaticus nec non epistolaris regni Bohemiae I. Ed. Gustav Friedrich, Pragae 1907, č. 381, s. 356–358.</vt:lpstr>
      <vt:lpstr>Prezentace aplikace PowerPoint</vt:lpstr>
      <vt:lpstr>CDB „český kodex“ „český diplomatář“  - plánován do roku 1310 - dnes VI sv. do roku 1283  - kritická edice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Úřední prameny</dc:title>
  <dc:creator>Tomáš Borovský</dc:creator>
  <cp:lastModifiedBy>Tomáš Borovský</cp:lastModifiedBy>
  <cp:revision>3</cp:revision>
  <dcterms:created xsi:type="dcterms:W3CDTF">2020-12-15T08:26:23Z</dcterms:created>
  <dcterms:modified xsi:type="dcterms:W3CDTF">2021-05-28T06:32:35Z</dcterms:modified>
</cp:coreProperties>
</file>