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57" r:id="rId5"/>
    <p:sldId id="258" r:id="rId6"/>
    <p:sldId id="269" r:id="rId7"/>
    <p:sldId id="265" r:id="rId8"/>
    <p:sldId id="263" r:id="rId9"/>
    <p:sldId id="259" r:id="rId10"/>
    <p:sldId id="260" r:id="rId11"/>
    <p:sldId id="261" r:id="rId12"/>
    <p:sldId id="262" r:id="rId13"/>
    <p:sldId id="264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0CBA-9930-44E6-BB5C-D274310F29D6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C4FA-4BA0-4F9C-9DC9-37FEC08A94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0CBA-9930-44E6-BB5C-D274310F29D6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C4FA-4BA0-4F9C-9DC9-37FEC08A94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0CBA-9930-44E6-BB5C-D274310F29D6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C4FA-4BA0-4F9C-9DC9-37FEC08A94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0CBA-9930-44E6-BB5C-D274310F29D6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C4FA-4BA0-4F9C-9DC9-37FEC08A94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0CBA-9930-44E6-BB5C-D274310F29D6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C4FA-4BA0-4F9C-9DC9-37FEC08A94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0CBA-9930-44E6-BB5C-D274310F29D6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C4FA-4BA0-4F9C-9DC9-37FEC08A94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0CBA-9930-44E6-BB5C-D274310F29D6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C4FA-4BA0-4F9C-9DC9-37FEC08A94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0CBA-9930-44E6-BB5C-D274310F29D6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C4FA-4BA0-4F9C-9DC9-37FEC08A94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0CBA-9930-44E6-BB5C-D274310F29D6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C4FA-4BA0-4F9C-9DC9-37FEC08A94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0CBA-9930-44E6-BB5C-D274310F29D6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C4FA-4BA0-4F9C-9DC9-37FEC08A94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0CBA-9930-44E6-BB5C-D274310F29D6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C4FA-4BA0-4F9C-9DC9-37FEC08A94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00CBA-9930-44E6-BB5C-D274310F29D6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DC4FA-4BA0-4F9C-9DC9-37FEC08A943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dejiny19stol.upol.cz/rubriky/rusko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6264695"/>
          </a:xfrm>
        </p:spPr>
        <p:txBody>
          <a:bodyPr anchor="t">
            <a:normAutofit/>
          </a:bodyPr>
          <a:lstStyle/>
          <a:p>
            <a:r>
              <a:rPr lang="cs-CZ" sz="5400" b="1" dirty="0" smtClean="0">
                <a:solidFill>
                  <a:srgbClr val="0070C0"/>
                </a:solidFill>
              </a:rPr>
              <a:t/>
            </a:r>
            <a:br>
              <a:rPr lang="cs-CZ" sz="5400" b="1" dirty="0" smtClean="0">
                <a:solidFill>
                  <a:srgbClr val="0070C0"/>
                </a:solidFill>
              </a:rPr>
            </a:br>
            <a:r>
              <a:rPr lang="cs-CZ" sz="5400" b="1" dirty="0">
                <a:solidFill>
                  <a:srgbClr val="0070C0"/>
                </a:solidFill>
              </a:rPr>
              <a:t/>
            </a:r>
            <a:br>
              <a:rPr lang="cs-CZ" sz="5400" b="1" dirty="0">
                <a:solidFill>
                  <a:srgbClr val="0070C0"/>
                </a:solidFill>
              </a:rPr>
            </a:br>
            <a:r>
              <a:rPr lang="cs-CZ" sz="5400" b="1" dirty="0" smtClean="0">
                <a:solidFill>
                  <a:srgbClr val="0070C0"/>
                </a:solidFill>
              </a:rPr>
              <a:t>Dějiny kultury a civilizace (1789–1918). </a:t>
            </a:r>
            <a:br>
              <a:rPr lang="cs-CZ" sz="5400" b="1" dirty="0" smtClean="0">
                <a:solidFill>
                  <a:srgbClr val="0070C0"/>
                </a:solidFill>
              </a:rPr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4221088"/>
            <a:ext cx="8280920" cy="1728192"/>
          </a:xfrm>
        </p:spPr>
        <p:txBody>
          <a:bodyPr>
            <a:noAutofit/>
          </a:bodyPr>
          <a:lstStyle/>
          <a:p>
            <a:r>
              <a:rPr lang="cs-CZ" sz="4800" b="1" dirty="0">
                <a:solidFill>
                  <a:srgbClr val="0070C0"/>
                </a:solidFill>
              </a:rPr>
              <a:t>Obecné dějiny 19. století – východ</a:t>
            </a:r>
            <a:r>
              <a:rPr lang="cs-CZ" sz="4800" dirty="0"/>
              <a:t/>
            </a:r>
            <a:br>
              <a:rPr lang="cs-CZ" sz="4800" dirty="0"/>
            </a:br>
            <a:endParaRPr lang="cs-CZ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Vybraná doporučená literatura</a:t>
            </a:r>
            <a:endParaRPr lang="cs-CZ" dirty="0"/>
          </a:p>
        </p:txBody>
      </p:sp>
      <p:pic>
        <p:nvPicPr>
          <p:cNvPr id="1026" name="Picture 2" descr="K:\!Radek 1.9.2015\2 Dokumenty\! Výuka\Obecné dějiny\obec D 2015-2016\Červenec 19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434" y="1121507"/>
            <a:ext cx="2016224" cy="282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K:\!Radek 1.9.2015\2 Dokumenty\! Výuka\Obecné dějiny\obec D 2015-2016\Meterni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1575324" cy="228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:\!Radek 1.9.2015\2 Dokumenty\! Výuka\Obecné dějiny\obec D 2015-2016\Konec evrop.er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868" y="1865788"/>
            <a:ext cx="2869835" cy="415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K:\!Radek 1.9.2015\2 Dokumenty\! Výuka\Obecné dějiny\obec D 2015-2016\Dějiny 20. století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29000"/>
            <a:ext cx="2255053" cy="32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13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068960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ŠVANKMAJER</a:t>
            </a:r>
            <a:r>
              <a:rPr lang="cs-CZ" sz="3600" dirty="0"/>
              <a:t>, Milan a kol. </a:t>
            </a:r>
            <a:r>
              <a:rPr lang="cs-CZ" sz="3600" i="1" dirty="0"/>
              <a:t>Dějiny Ruska. </a:t>
            </a:r>
            <a:r>
              <a:rPr lang="cs-CZ" sz="3600" dirty="0"/>
              <a:t>Praha 1995–2010</a:t>
            </a:r>
            <a:br>
              <a:rPr lang="cs-CZ" sz="3600" dirty="0"/>
            </a:br>
            <a:r>
              <a:rPr lang="cs-CZ" sz="3600" dirty="0"/>
              <a:t>VYDRA, Zbyněk a kol.</a:t>
            </a:r>
            <a:r>
              <a:rPr lang="cs-CZ" sz="3600" i="1" dirty="0"/>
              <a:t> Dějiny Ruska.</a:t>
            </a:r>
            <a:r>
              <a:rPr lang="cs-CZ" sz="3600" dirty="0"/>
              <a:t> Praha 2017</a:t>
            </a:r>
            <a:r>
              <a:rPr lang="cs-CZ" dirty="0"/>
              <a:t>.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18406887"/>
              </p:ext>
            </p:extLst>
          </p:nvPr>
        </p:nvGraphicFramePr>
        <p:xfrm>
          <a:off x="683568" y="2299224"/>
          <a:ext cx="319703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Acrobat Document" r:id="rId3" imgW="5331240" imgH="7556400" progId="AcroExch.Document.DC">
                  <p:embed/>
                </p:oleObj>
              </mc:Choice>
              <mc:Fallback>
                <p:oleObj name="Acrobat Document" r:id="rId3" imgW="5331240" imgH="7556400" progId="AcroExch.Document.DC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299224"/>
                        <a:ext cx="3197030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Zástupný symbol pro obsah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58240703"/>
              </p:ext>
            </p:extLst>
          </p:nvPr>
        </p:nvGraphicFramePr>
        <p:xfrm>
          <a:off x="5292080" y="2299224"/>
          <a:ext cx="3189437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Acrobat Document" r:id="rId5" imgW="5318640" imgH="7556400" progId="AcroExch.Document.DC">
                  <p:embed/>
                </p:oleObj>
              </mc:Choice>
              <mc:Fallback>
                <p:oleObj name="Acrobat Document" r:id="rId5" imgW="5318640" imgH="7556400" progId="AcroExch.Document.DC">
                  <p:embed/>
                  <p:pic>
                    <p:nvPicPr>
                      <p:cNvPr id="0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2299224"/>
                        <a:ext cx="3189437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706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Dějiny Ruska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/>
              <a:t>2017</a:t>
            </a:r>
          </a:p>
          <a:p>
            <a:pPr marL="0" indent="0">
              <a:buNone/>
            </a:pPr>
            <a:r>
              <a:rPr lang="cs-CZ" dirty="0"/>
              <a:t>Zbyněk Vydra (*1978)</a:t>
            </a:r>
          </a:p>
          <a:p>
            <a:pPr marL="0" indent="0">
              <a:buNone/>
            </a:pPr>
            <a:r>
              <a:rPr lang="cs-CZ" dirty="0"/>
              <a:t>Michal </a:t>
            </a:r>
            <a:r>
              <a:rPr lang="cs-CZ" dirty="0" err="1"/>
              <a:t>Řoutil</a:t>
            </a:r>
            <a:r>
              <a:rPr lang="cs-CZ" dirty="0"/>
              <a:t> (*1973)</a:t>
            </a:r>
          </a:p>
          <a:p>
            <a:pPr marL="0" indent="0">
              <a:buNone/>
            </a:pPr>
            <a:r>
              <a:rPr lang="cs-CZ" dirty="0"/>
              <a:t>Jitka Komendová (*1967)</a:t>
            </a:r>
          </a:p>
          <a:p>
            <a:pPr marL="0" indent="0">
              <a:buNone/>
            </a:pPr>
            <a:r>
              <a:rPr lang="cs-CZ" dirty="0"/>
              <a:t>Kateřina Hloušková (*1976)</a:t>
            </a:r>
          </a:p>
          <a:p>
            <a:pPr marL="0" indent="0">
              <a:buNone/>
            </a:pPr>
            <a:r>
              <a:rPr lang="cs-CZ" dirty="0"/>
              <a:t>Michal Téra (*1976)</a:t>
            </a:r>
          </a:p>
          <a:p>
            <a:pPr algn="ctr"/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/>
              <a:t>1995</a:t>
            </a:r>
          </a:p>
          <a:p>
            <a:pPr marL="0" indent="0">
              <a:buNone/>
            </a:pPr>
            <a:r>
              <a:rPr lang="cs-CZ" dirty="0"/>
              <a:t>Milan Švankmajer </a:t>
            </a:r>
            <a:r>
              <a:rPr lang="cs-CZ" sz="2400" dirty="0"/>
              <a:t>(1928-2003)</a:t>
            </a:r>
          </a:p>
          <a:p>
            <a:pPr marL="0" indent="0">
              <a:buNone/>
            </a:pPr>
            <a:r>
              <a:rPr lang="cs-CZ" dirty="0"/>
              <a:t>Václav Veber (1931-2016)</a:t>
            </a:r>
          </a:p>
          <a:p>
            <a:pPr marL="0" indent="0">
              <a:buNone/>
            </a:pPr>
            <a:r>
              <a:rPr lang="cs-CZ" dirty="0"/>
              <a:t>Zdeněk Sládek (1926-2003)</a:t>
            </a:r>
          </a:p>
          <a:p>
            <a:pPr marL="0" indent="0">
              <a:buNone/>
            </a:pPr>
            <a:r>
              <a:rPr lang="cs-CZ" dirty="0"/>
              <a:t>Vladislav Moulis (1931-2006)</a:t>
            </a:r>
          </a:p>
          <a:p>
            <a:pPr marL="0" indent="0">
              <a:buNone/>
            </a:pPr>
            <a:r>
              <a:rPr lang="cs-CZ" dirty="0"/>
              <a:t>Libor Dvořák (*1948)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857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Prameny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http://dejiny19stol.upol.cz/index.htm</a:t>
            </a:r>
          </a:p>
          <a:p>
            <a:r>
              <a:rPr lang="cs-CZ">
                <a:hlinkClick r:id="rId2"/>
              </a:rPr>
              <a:t>http://dejiny19stol.upol.cz/rubriky/rusko.htm</a:t>
            </a:r>
            <a:r>
              <a:rPr lang="cs-CZ"/>
              <a:t> 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230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/>
              <a:t>Cíl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556792"/>
            <a:ext cx="9036496" cy="504056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Nikoli popsat „příběh</a:t>
            </a:r>
            <a:r>
              <a:rPr lang="cs-CZ" dirty="0" smtClean="0"/>
              <a:t>“ 19. století z pohledu obecných dějin, </a:t>
            </a:r>
            <a:r>
              <a:rPr lang="cs-CZ" dirty="0" smtClean="0"/>
              <a:t>ale seznámit se stěžejní literaturou, definovat, co je z ní pro jednotlivé problémy podstatné, a jejím prostřednictvím najít cestu k promýšlení </a:t>
            </a:r>
            <a:r>
              <a:rPr lang="cs-CZ" dirty="0" smtClean="0"/>
              <a:t>obrazu dějin </a:t>
            </a:r>
            <a:r>
              <a:rPr lang="cs-CZ" dirty="0" smtClean="0"/>
              <a:t>a </a:t>
            </a:r>
            <a:r>
              <a:rPr lang="cs-CZ" dirty="0" smtClean="0"/>
              <a:t>událostí „dlouhého“ 19. století</a:t>
            </a:r>
            <a:endParaRPr lang="cs-CZ" dirty="0" smtClean="0"/>
          </a:p>
          <a:p>
            <a:r>
              <a:rPr lang="cs-CZ" dirty="0" smtClean="0"/>
              <a:t>V diskusi ukazovat cestu </a:t>
            </a:r>
            <a:r>
              <a:rPr lang="cs-CZ" dirty="0" smtClean="0"/>
              <a:t>ke kritickému zhodnocení minulosti 19. století</a:t>
            </a:r>
          </a:p>
          <a:p>
            <a:r>
              <a:rPr lang="cs-CZ" dirty="0" smtClean="0"/>
              <a:t>„Historie není o datech, ale bez čísel se neobejdeme“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639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dirty="0" smtClean="0"/>
              <a:t>Jak se učit?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980728"/>
            <a:ext cx="9108504" cy="597666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Poznávání minulosti je především o </a:t>
            </a:r>
            <a:r>
              <a:rPr lang="cs-CZ" dirty="0" smtClean="0"/>
              <a:t>vnímavém (!) čtení</a:t>
            </a:r>
            <a:r>
              <a:rPr lang="cs-CZ" dirty="0" smtClean="0"/>
              <a:t>.</a:t>
            </a:r>
          </a:p>
          <a:p>
            <a:r>
              <a:rPr lang="cs-CZ" dirty="0" smtClean="0"/>
              <a:t>V obecných </a:t>
            </a:r>
            <a:r>
              <a:rPr lang="cs-CZ" dirty="0" smtClean="0"/>
              <a:t>dějinách v rámci bakalářského studia: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1</a:t>
            </a:r>
            <a:r>
              <a:rPr lang="cs-CZ" dirty="0" smtClean="0"/>
              <a:t>. literatury</a:t>
            </a:r>
          </a:p>
          <a:p>
            <a:pPr marL="0" indent="0">
              <a:buNone/>
            </a:pPr>
            <a:r>
              <a:rPr lang="cs-CZ" dirty="0" smtClean="0"/>
              <a:t>	2</a:t>
            </a:r>
            <a:r>
              <a:rPr lang="cs-CZ" dirty="0" smtClean="0"/>
              <a:t>. pramenů</a:t>
            </a:r>
          </a:p>
          <a:p>
            <a:r>
              <a:rPr lang="cs-CZ" dirty="0" smtClean="0"/>
              <a:t>! Pozor na úskalí </a:t>
            </a:r>
            <a:r>
              <a:rPr lang="cs-CZ" dirty="0" smtClean="0"/>
              <a:t>neověřeného (neověřitelného) 	internetu</a:t>
            </a:r>
            <a:r>
              <a:rPr lang="cs-CZ" dirty="0" smtClean="0"/>
              <a:t>, zejména wikipedie !</a:t>
            </a:r>
          </a:p>
          <a:p>
            <a:endParaRPr lang="cs-CZ" dirty="0" smtClean="0"/>
          </a:p>
          <a:p>
            <a:r>
              <a:rPr lang="cs-CZ" dirty="0" smtClean="0"/>
              <a:t>Nejprve je třeba poznat stěžejní události a vytvořit si obecný přehled:</a:t>
            </a:r>
          </a:p>
          <a:p>
            <a:pPr marL="457200" lvl="1" indent="0">
              <a:buNone/>
            </a:pPr>
            <a:r>
              <a:rPr lang="cs-CZ" dirty="0" smtClean="0"/>
              <a:t>	A</a:t>
            </a:r>
            <a:r>
              <a:rPr lang="cs-CZ" dirty="0" smtClean="0"/>
              <a:t>) číst </a:t>
            </a:r>
            <a:endParaRPr lang="cs-CZ" dirty="0" smtClean="0"/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B</a:t>
            </a:r>
            <a:r>
              <a:rPr lang="cs-CZ" dirty="0" smtClean="0"/>
              <a:t>) porovnávat a konfrontovat</a:t>
            </a:r>
          </a:p>
          <a:p>
            <a:endParaRPr lang="cs-CZ" dirty="0" smtClean="0"/>
          </a:p>
          <a:p>
            <a:r>
              <a:rPr lang="cs-CZ" dirty="0" smtClean="0"/>
              <a:t>Vhodný je vlastní pojmový slovníček a časová osa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6597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cs-CZ" sz="3200" dirty="0" smtClean="0"/>
              <a:t>Tematické okruhy seminářů: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620688"/>
            <a:ext cx="8712968" cy="6237312"/>
          </a:xfrm>
        </p:spPr>
        <p:txBody>
          <a:bodyPr>
            <a:noAutofit/>
          </a:bodyPr>
          <a:lstStyle/>
          <a:p>
            <a:pPr lvl="0"/>
            <a:r>
              <a:rPr lang="cs-CZ" sz="2300" dirty="0" smtClean="0"/>
              <a:t>Velká francouzská revoluce: periodizace, geneze, </a:t>
            </a:r>
            <a:r>
              <a:rPr lang="cs-CZ" sz="2300" dirty="0"/>
              <a:t>v</a:t>
            </a:r>
            <a:r>
              <a:rPr lang="cs-CZ" sz="2300" dirty="0" smtClean="0"/>
              <a:t>ývoj, stěžejní etapy</a:t>
            </a:r>
            <a:endParaRPr lang="cs-CZ" sz="2300" dirty="0"/>
          </a:p>
          <a:p>
            <a:pPr lvl="0"/>
            <a:r>
              <a:rPr lang="cs-CZ" sz="2300" dirty="0"/>
              <a:t>Role Ruska v </a:t>
            </a:r>
            <a:r>
              <a:rPr lang="cs-CZ" sz="2300" dirty="0" err="1" smtClean="0"/>
              <a:t>protinapoleonských</a:t>
            </a:r>
            <a:r>
              <a:rPr lang="cs-CZ" sz="2300" dirty="0" smtClean="0"/>
              <a:t> </a:t>
            </a:r>
            <a:r>
              <a:rPr lang="cs-CZ" sz="2300" dirty="0"/>
              <a:t>koalicích, porážka Napoleona a Vídeňský kongres</a:t>
            </a:r>
          </a:p>
          <a:p>
            <a:pPr lvl="0"/>
            <a:r>
              <a:rPr lang="cs-CZ" sz="2300" dirty="0"/>
              <a:t>Éra kongresů, Svatá aliance, Čtyř a Pěti aliance</a:t>
            </a:r>
          </a:p>
          <a:p>
            <a:pPr lvl="0"/>
            <a:r>
              <a:rPr lang="cs-CZ" sz="2300" dirty="0"/>
              <a:t>Revoluční hnutí v Evropě na počátku </a:t>
            </a:r>
            <a:r>
              <a:rPr lang="cs-CZ" sz="2300" dirty="0" smtClean="0"/>
              <a:t>30. let </a:t>
            </a:r>
            <a:r>
              <a:rPr lang="cs-CZ" sz="2300" dirty="0"/>
              <a:t>19. století</a:t>
            </a:r>
          </a:p>
          <a:p>
            <a:pPr lvl="0"/>
            <a:r>
              <a:rPr lang="cs-CZ" sz="2300" dirty="0"/>
              <a:t>Východní </a:t>
            </a:r>
            <a:r>
              <a:rPr lang="cs-CZ" sz="2300" dirty="0" smtClean="0"/>
              <a:t>otázka a Krymská válka</a:t>
            </a:r>
            <a:endParaRPr lang="cs-CZ" sz="2300" dirty="0"/>
          </a:p>
          <a:p>
            <a:pPr lvl="0"/>
            <a:r>
              <a:rPr lang="cs-CZ" sz="2300" dirty="0"/>
              <a:t>Formování moderních národů</a:t>
            </a:r>
          </a:p>
          <a:p>
            <a:pPr lvl="0"/>
            <a:r>
              <a:rPr lang="cs-CZ" sz="2300" dirty="0"/>
              <a:t>Mocenské politické systémy 2. poloviny 19. století</a:t>
            </a:r>
          </a:p>
          <a:p>
            <a:pPr lvl="0"/>
            <a:r>
              <a:rPr lang="cs-CZ" sz="2300" dirty="0"/>
              <a:t>Socialismus, </a:t>
            </a:r>
            <a:r>
              <a:rPr lang="cs-CZ" sz="2300" dirty="0" smtClean="0"/>
              <a:t>konzervatismus </a:t>
            </a:r>
            <a:r>
              <a:rPr lang="cs-CZ" sz="2300" dirty="0"/>
              <a:t>a liberalismus</a:t>
            </a:r>
          </a:p>
          <a:p>
            <a:pPr lvl="0"/>
            <a:r>
              <a:rPr lang="cs-CZ" sz="2300" dirty="0"/>
              <a:t>Imperialismus a kolonialismus</a:t>
            </a:r>
          </a:p>
          <a:p>
            <a:pPr lvl="0"/>
            <a:r>
              <a:rPr lang="cs-CZ" sz="2300" dirty="0"/>
              <a:t>Revoluce v Rusku</a:t>
            </a:r>
          </a:p>
          <a:p>
            <a:pPr lvl="0"/>
            <a:r>
              <a:rPr lang="cs-CZ" sz="2300" dirty="0"/>
              <a:t>Haagské mírové konference, balkánské války a mocenská role Ruska v předvečer Velké </a:t>
            </a:r>
            <a:r>
              <a:rPr lang="cs-CZ" sz="2300" dirty="0" smtClean="0"/>
              <a:t>války</a:t>
            </a:r>
            <a:endParaRPr lang="cs-CZ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 anchor="t">
            <a:normAutofit/>
          </a:bodyPr>
          <a:lstStyle/>
          <a:p>
            <a:r>
              <a:rPr lang="cs-CZ" sz="2400" dirty="0" smtClean="0"/>
              <a:t>Z čeho se učit? - doporučená literatura :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cs-CZ" sz="6000" b="1" dirty="0" smtClean="0"/>
              <a:t>RAPPORT, Michael. </a:t>
            </a:r>
            <a:r>
              <a:rPr lang="cs-CZ" sz="6000" b="1" i="1" dirty="0" smtClean="0"/>
              <a:t>Evropa </a:t>
            </a:r>
            <a:r>
              <a:rPr lang="cs-CZ" sz="6000" b="1" i="1" dirty="0"/>
              <a:t>devatenáctého </a:t>
            </a:r>
            <a:r>
              <a:rPr lang="cs-CZ" sz="6000" b="1" i="1" dirty="0" smtClean="0"/>
              <a:t>století</a:t>
            </a:r>
            <a:r>
              <a:rPr lang="cs-CZ" sz="6000" i="1" dirty="0" smtClean="0"/>
              <a:t>. </a:t>
            </a:r>
            <a:r>
              <a:rPr lang="cs-CZ" sz="6000" dirty="0" smtClean="0"/>
              <a:t>Praha 2011.</a:t>
            </a:r>
            <a:endParaRPr lang="cs-CZ" sz="6000" dirty="0"/>
          </a:p>
          <a:p>
            <a:pPr lvl="0">
              <a:lnSpc>
                <a:spcPct val="120000"/>
              </a:lnSpc>
            </a:pPr>
            <a:r>
              <a:rPr lang="cs-CZ" sz="6000" b="1" dirty="0" smtClean="0"/>
              <a:t>HANUŠ</a:t>
            </a:r>
            <a:r>
              <a:rPr lang="cs-CZ" sz="6000" b="1" dirty="0"/>
              <a:t>, Jiří – HLOUŠEK, Vít. </a:t>
            </a:r>
            <a:r>
              <a:rPr lang="cs-CZ" sz="6000" b="1" i="1" dirty="0"/>
              <a:t>Evropa v politice a kultuře 19. století.</a:t>
            </a:r>
            <a:r>
              <a:rPr lang="cs-CZ" sz="6000" dirty="0"/>
              <a:t> Brno </a:t>
            </a:r>
            <a:r>
              <a:rPr lang="cs-CZ" sz="6000" dirty="0" smtClean="0"/>
              <a:t>2019.</a:t>
            </a:r>
          </a:p>
          <a:p>
            <a:pPr>
              <a:lnSpc>
                <a:spcPct val="120000"/>
              </a:lnSpc>
            </a:pPr>
            <a:r>
              <a:rPr lang="cs-CZ" sz="6000" b="1" dirty="0"/>
              <a:t>HANUŠ, Jiří. </a:t>
            </a:r>
            <a:r>
              <a:rPr lang="cs-CZ" sz="6000" b="1" i="1" dirty="0"/>
              <a:t>Historie moderní doby. Rozhovory o základních pojmech, událostech a problémech 19. století. </a:t>
            </a:r>
            <a:r>
              <a:rPr lang="cs-CZ" sz="6000" dirty="0" smtClean="0"/>
              <a:t>Brno </a:t>
            </a:r>
            <a:r>
              <a:rPr lang="cs-CZ" sz="6000" dirty="0" smtClean="0"/>
              <a:t>2004.</a:t>
            </a:r>
            <a:endParaRPr lang="cs-CZ" sz="6000" b="1" dirty="0"/>
          </a:p>
          <a:p>
            <a:pPr>
              <a:lnSpc>
                <a:spcPct val="120000"/>
              </a:lnSpc>
            </a:pPr>
            <a:r>
              <a:rPr lang="cs-CZ" sz="6400" b="1" dirty="0"/>
              <a:t>SKŘIVAN, Aleš, </a:t>
            </a:r>
            <a:r>
              <a:rPr lang="cs-CZ" sz="6400" b="1" i="1" dirty="0"/>
              <a:t>Evropská politika, 1648-1914</a:t>
            </a:r>
            <a:r>
              <a:rPr lang="cs-CZ" sz="6400" dirty="0"/>
              <a:t>. </a:t>
            </a:r>
            <a:r>
              <a:rPr lang="cs-CZ" sz="6400" dirty="0" smtClean="0"/>
              <a:t>Praha 1999.</a:t>
            </a:r>
            <a:endParaRPr lang="cs-CZ" sz="6400" b="1" dirty="0"/>
          </a:p>
          <a:p>
            <a:pPr>
              <a:lnSpc>
                <a:spcPct val="120000"/>
              </a:lnSpc>
            </a:pPr>
            <a:r>
              <a:rPr lang="cs-CZ" sz="6000" b="1" dirty="0"/>
              <a:t>DRŠKA, Václav, Aleš SKŘIVAN a František STELLNER. </a:t>
            </a:r>
            <a:r>
              <a:rPr lang="cs-CZ" sz="6000" b="1" i="1" dirty="0"/>
              <a:t>Kapitoly z dějin mezinárodních vztahů </a:t>
            </a:r>
            <a:r>
              <a:rPr lang="cs-CZ" sz="6000" b="1" i="1" dirty="0" smtClean="0"/>
              <a:t>1648-1914. </a:t>
            </a:r>
            <a:r>
              <a:rPr lang="cs-CZ" sz="6000" dirty="0" smtClean="0"/>
              <a:t>Praha 1995.</a:t>
            </a:r>
            <a:endParaRPr lang="cs-CZ" sz="6000" dirty="0"/>
          </a:p>
          <a:p>
            <a:pPr>
              <a:lnSpc>
                <a:spcPct val="120000"/>
              </a:lnSpc>
            </a:pPr>
            <a:r>
              <a:rPr lang="cs-CZ" sz="6400" b="1" dirty="0"/>
              <a:t>FRIEDELL, Egon. </a:t>
            </a:r>
            <a:r>
              <a:rPr lang="cs-CZ" sz="6400" b="1" i="1" dirty="0"/>
              <a:t>Kulturní dějiny novověku II. </a:t>
            </a:r>
            <a:r>
              <a:rPr lang="cs-CZ" sz="6400" dirty="0"/>
              <a:t>Praha 2006.</a:t>
            </a:r>
            <a:endParaRPr lang="cs-CZ" sz="6400" b="1" i="1" dirty="0"/>
          </a:p>
          <a:p>
            <a:pPr lvl="0">
              <a:lnSpc>
                <a:spcPct val="120000"/>
              </a:lnSpc>
            </a:pPr>
            <a:r>
              <a:rPr lang="cs-CZ" sz="6400" b="1" dirty="0" smtClean="0"/>
              <a:t>DAVIES</a:t>
            </a:r>
            <a:r>
              <a:rPr lang="cs-CZ" sz="6400" b="1" dirty="0"/>
              <a:t>, Norman. </a:t>
            </a:r>
            <a:r>
              <a:rPr lang="cs-CZ" sz="6400" b="1" i="1" dirty="0" smtClean="0"/>
              <a:t>Evropa: </a:t>
            </a:r>
            <a:r>
              <a:rPr lang="cs-CZ" sz="6400" b="1" i="1" dirty="0"/>
              <a:t>dějiny jednoho </a:t>
            </a:r>
            <a:r>
              <a:rPr lang="cs-CZ" sz="6400" b="1" i="1" dirty="0" smtClean="0"/>
              <a:t>kontinentu</a:t>
            </a:r>
            <a:r>
              <a:rPr lang="cs-CZ" sz="6400" b="1" dirty="0" smtClean="0"/>
              <a:t>. </a:t>
            </a:r>
            <a:r>
              <a:rPr lang="cs-CZ" sz="6400" dirty="0" smtClean="0"/>
              <a:t>Praha 2000</a:t>
            </a:r>
            <a:r>
              <a:rPr lang="cs-CZ" sz="6400" b="1" dirty="0" smtClean="0"/>
              <a:t>.</a:t>
            </a:r>
            <a:endParaRPr lang="cs-CZ" sz="6400" b="1" dirty="0"/>
          </a:p>
          <a:p>
            <a:r>
              <a:rPr lang="cs-CZ" sz="6600" b="1" dirty="0" smtClean="0"/>
              <a:t>GILBERT</a:t>
            </a:r>
            <a:r>
              <a:rPr lang="cs-CZ" sz="6600" b="1" dirty="0"/>
              <a:t>, Martin. </a:t>
            </a:r>
            <a:r>
              <a:rPr lang="cs-CZ" sz="6600" b="1" i="1" dirty="0"/>
              <a:t>Dějiny dvacátého </a:t>
            </a:r>
            <a:r>
              <a:rPr lang="cs-CZ" sz="6600" b="1" i="1" dirty="0" smtClean="0"/>
              <a:t>století I. (1900–1933)</a:t>
            </a:r>
            <a:r>
              <a:rPr lang="cs-CZ" sz="6600" dirty="0" smtClean="0"/>
              <a:t>. Praha 2005.</a:t>
            </a:r>
            <a:endParaRPr lang="cs-CZ" sz="6600" b="1" dirty="0"/>
          </a:p>
          <a:p>
            <a:pPr lvl="0"/>
            <a:r>
              <a:rPr lang="cs-CZ" sz="6400" b="1" dirty="0" smtClean="0"/>
              <a:t>ROBERTS, J. M. </a:t>
            </a:r>
            <a:r>
              <a:rPr lang="cs-CZ" sz="6400" b="1" i="1" dirty="0" smtClean="0"/>
              <a:t>Dvacáté století. Dějiny světa od roku 1901 do současnosti. </a:t>
            </a:r>
            <a:r>
              <a:rPr lang="cs-CZ" sz="6400" dirty="0" smtClean="0"/>
              <a:t>Praha – Plzeň 2004</a:t>
            </a:r>
            <a:r>
              <a:rPr lang="cs-CZ" sz="6400" dirty="0" smtClean="0"/>
              <a:t>.</a:t>
            </a:r>
          </a:p>
          <a:p>
            <a:pPr lvl="0"/>
            <a:endParaRPr lang="cs-CZ" sz="6400" b="1" dirty="0" smtClean="0"/>
          </a:p>
          <a:p>
            <a:pPr lvl="0"/>
            <a:r>
              <a:rPr lang="cs-CZ" sz="6400" b="1" dirty="0" smtClean="0"/>
              <a:t>ŠTAIF, Jiří, </a:t>
            </a:r>
            <a:r>
              <a:rPr lang="cs-CZ" sz="6400" b="1" i="1" dirty="0" smtClean="0"/>
              <a:t>Modernizace na pokračování. Společnost v českých zemích (1770 – 1918)</a:t>
            </a:r>
            <a:r>
              <a:rPr lang="cs-CZ" sz="6400" dirty="0" smtClean="0"/>
              <a:t>. Praha, Argo 2020</a:t>
            </a:r>
            <a:endParaRPr lang="cs-CZ" sz="6400" b="1" dirty="0" smtClean="0"/>
          </a:p>
          <a:p>
            <a:pPr lvl="0"/>
            <a:endParaRPr lang="cs-CZ" sz="6600" b="1" dirty="0" smtClean="0"/>
          </a:p>
          <a:p>
            <a:pPr lvl="0"/>
            <a:endParaRPr lang="cs-CZ" sz="6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Doporučená literatura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b="1" dirty="0"/>
              <a:t>KULHÁNEK. Ivan. </a:t>
            </a:r>
            <a:r>
              <a:rPr lang="cs-CZ" b="1" i="1" dirty="0"/>
              <a:t>Klopýtání přes budoucnost. Dějiny Evropy od Vídeňského kongresu 1815 do roku 2005. </a:t>
            </a:r>
            <a:r>
              <a:rPr lang="cs-CZ" dirty="0"/>
              <a:t>Praha 2008.</a:t>
            </a:r>
            <a:endParaRPr lang="cs-CZ" b="1" dirty="0"/>
          </a:p>
          <a:p>
            <a:pPr lvl="0"/>
            <a:r>
              <a:rPr lang="cs-CZ" b="1" dirty="0"/>
              <a:t>SKŘIVAN, Aleš. </a:t>
            </a:r>
            <a:r>
              <a:rPr lang="cs-CZ" b="1" i="1" dirty="0"/>
              <a:t>Lexikon světových dějin: 1492-1914. </a:t>
            </a:r>
            <a:r>
              <a:rPr lang="cs-CZ" dirty="0"/>
              <a:t>Praha 2004</a:t>
            </a:r>
            <a:endParaRPr lang="cs-CZ" b="1" dirty="0"/>
          </a:p>
          <a:p>
            <a:r>
              <a:rPr lang="cs-CZ" b="1" dirty="0"/>
              <a:t>VACULÍK, Jaroslav. </a:t>
            </a:r>
            <a:r>
              <a:rPr lang="cs-CZ" b="1" i="1" dirty="0"/>
              <a:t>Obecné dějiny novověku IV. (1789-1918</a:t>
            </a:r>
            <a:r>
              <a:rPr lang="cs-CZ" i="1" dirty="0" smtClean="0"/>
              <a:t>).</a:t>
            </a:r>
          </a:p>
          <a:p>
            <a:r>
              <a:rPr lang="cs-CZ" b="1" dirty="0" smtClean="0"/>
              <a:t>TEPLÍK, Tomáš.</a:t>
            </a:r>
            <a:r>
              <a:rPr lang="cs-CZ" b="1" i="1" dirty="0" smtClean="0"/>
              <a:t> Evropská diplomacie v historických souvislostech od počátků do vypuknutí první světové války.</a:t>
            </a:r>
            <a:r>
              <a:rPr lang="cs-CZ" i="1" dirty="0" smtClean="0"/>
              <a:t> Praha 2008.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325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008112"/>
          </a:xfrm>
        </p:spPr>
        <p:txBody>
          <a:bodyPr/>
          <a:lstStyle/>
          <a:p>
            <a:r>
              <a:rPr lang="cs-CZ" dirty="0" smtClean="0"/>
              <a:t>Doporučená literatura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68760"/>
            <a:ext cx="9252520" cy="558924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dirty="0"/>
              <a:t>CHARLE, Christophe. </a:t>
            </a:r>
            <a:r>
              <a:rPr lang="cs-CZ" i="1" dirty="0"/>
              <a:t>Intelektuálové v Evropě 19. století: historickosrovnávací esej s novým původním doslovem autora</a:t>
            </a:r>
            <a:r>
              <a:rPr lang="cs-CZ" dirty="0"/>
              <a:t>. </a:t>
            </a:r>
          </a:p>
          <a:p>
            <a:pPr lvl="0"/>
            <a:r>
              <a:rPr lang="cs-CZ" dirty="0"/>
              <a:t>HLAVAČKA, Milan </a:t>
            </a:r>
            <a:r>
              <a:rPr lang="cs-CZ" dirty="0" smtClean="0"/>
              <a:t>– PEČENKA, Marek. </a:t>
            </a:r>
            <a:r>
              <a:rPr lang="cs-CZ" i="1" dirty="0"/>
              <a:t>Trojspolek: německá, rakousko-uherská a italská zahraniční politika před první světovou válkou</a:t>
            </a:r>
            <a:endParaRPr lang="cs-CZ" dirty="0"/>
          </a:p>
          <a:p>
            <a:pPr lvl="0"/>
            <a:r>
              <a:rPr lang="cs-CZ" dirty="0" smtClean="0"/>
              <a:t>HOBSBAWM</a:t>
            </a:r>
            <a:r>
              <a:rPr lang="cs-CZ" dirty="0"/>
              <a:t>, </a:t>
            </a:r>
            <a:r>
              <a:rPr lang="cs-CZ" dirty="0" err="1"/>
              <a:t>Eric</a:t>
            </a:r>
            <a:r>
              <a:rPr lang="cs-CZ" dirty="0"/>
              <a:t> J. </a:t>
            </a:r>
            <a:r>
              <a:rPr lang="cs-CZ" i="1" dirty="0"/>
              <a:t>Národy a nacionalismus od roku 1780: program, mýtus, realita</a:t>
            </a:r>
            <a:endParaRPr lang="cs-CZ" dirty="0"/>
          </a:p>
          <a:p>
            <a:r>
              <a:rPr lang="cs-CZ" dirty="0" err="1"/>
              <a:t>Thiesse</a:t>
            </a:r>
            <a:r>
              <a:rPr lang="cs-CZ" dirty="0"/>
              <a:t> Anne-Marie (</a:t>
            </a:r>
            <a:r>
              <a:rPr lang="cs-CZ" dirty="0" err="1"/>
              <a:t>ed</a:t>
            </a:r>
            <a:r>
              <a:rPr lang="cs-CZ" dirty="0"/>
              <a:t>.), </a:t>
            </a:r>
            <a:r>
              <a:rPr lang="cs-CZ" i="1" dirty="0"/>
              <a:t>Vytváření národních identit v Evropě 18. až 20. století</a:t>
            </a:r>
            <a:r>
              <a:rPr lang="cs-CZ" dirty="0"/>
              <a:t>. </a:t>
            </a:r>
          </a:p>
          <a:p>
            <a:r>
              <a:rPr lang="cs-CZ" dirty="0"/>
              <a:t>SCHULZE, </a:t>
            </a:r>
            <a:r>
              <a:rPr lang="cs-CZ" dirty="0" err="1"/>
              <a:t>Hagen</a:t>
            </a:r>
            <a:r>
              <a:rPr lang="cs-CZ" dirty="0"/>
              <a:t>. </a:t>
            </a:r>
            <a:r>
              <a:rPr lang="cs-CZ" i="1" dirty="0"/>
              <a:t>Stát a národ v evropských dějinách</a:t>
            </a:r>
            <a:endParaRPr lang="cs-CZ" dirty="0"/>
          </a:p>
          <a:p>
            <a:pPr lvl="0"/>
            <a:r>
              <a:rPr lang="cs-CZ" dirty="0" smtClean="0"/>
              <a:t>DAVIES</a:t>
            </a:r>
            <a:r>
              <a:rPr lang="cs-CZ" dirty="0"/>
              <a:t>, Norman. </a:t>
            </a:r>
            <a:r>
              <a:rPr lang="cs-CZ" i="1" dirty="0"/>
              <a:t>Polsko: dějiny národa ve středu Evropy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6974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cs-CZ" sz="2800" dirty="0" smtClean="0"/>
              <a:t>Doporučená literatura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908720"/>
            <a:ext cx="9036496" cy="594928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cs-CZ" dirty="0"/>
              <a:t>WHEEN, Francis. </a:t>
            </a:r>
            <a:r>
              <a:rPr lang="cs-CZ" i="1" dirty="0"/>
              <a:t>Karel Marx</a:t>
            </a:r>
            <a:endParaRPr lang="cs-CZ" dirty="0"/>
          </a:p>
          <a:p>
            <a:pPr lvl="0"/>
            <a:r>
              <a:rPr lang="cs-CZ" dirty="0"/>
              <a:t>FIGES, Orlando. </a:t>
            </a:r>
            <a:r>
              <a:rPr lang="cs-CZ" i="1" dirty="0"/>
              <a:t>Natašin tanec. Kulturní dějiny Ruska</a:t>
            </a:r>
          </a:p>
          <a:p>
            <a:pPr lvl="0"/>
            <a:r>
              <a:rPr lang="cs-CZ" dirty="0"/>
              <a:t>FIGES, Orlando. </a:t>
            </a:r>
            <a:r>
              <a:rPr lang="cs-CZ" i="1" dirty="0"/>
              <a:t>Lidská tragédie: ruská revoluce, </a:t>
            </a:r>
            <a:r>
              <a:rPr lang="cs-CZ" i="1" dirty="0" smtClean="0"/>
              <a:t>1891-1924</a:t>
            </a:r>
          </a:p>
          <a:p>
            <a:pPr lvl="0"/>
            <a:r>
              <a:rPr lang="cs-CZ" dirty="0" smtClean="0"/>
              <a:t>PIPES</a:t>
            </a:r>
            <a:r>
              <a:rPr lang="cs-CZ" dirty="0"/>
              <a:t>, Richard. </a:t>
            </a:r>
            <a:r>
              <a:rPr lang="cs-CZ" i="1" dirty="0"/>
              <a:t>Dějiny ruské </a:t>
            </a:r>
            <a:r>
              <a:rPr lang="cs-CZ" i="1" dirty="0" smtClean="0"/>
              <a:t>revoluce</a:t>
            </a:r>
          </a:p>
          <a:p>
            <a:pPr lvl="0"/>
            <a:r>
              <a:rPr lang="cs-CZ" i="1" dirty="0" err="1" smtClean="0"/>
              <a:t>McNAMARA</a:t>
            </a:r>
            <a:r>
              <a:rPr lang="cs-CZ" i="1" dirty="0" smtClean="0"/>
              <a:t>, Kevin. Velký sen dvou malých národů. Československé legie v Rusku a vznik první republiky</a:t>
            </a:r>
            <a:endParaRPr lang="cs-CZ" dirty="0"/>
          </a:p>
          <a:p>
            <a:pPr lvl="0"/>
            <a:r>
              <a:rPr lang="cs-CZ" dirty="0"/>
              <a:t>PALMER, Alan. </a:t>
            </a:r>
            <a:r>
              <a:rPr lang="cs-CZ" i="1" dirty="0"/>
              <a:t>Úpadek a pád Osmanské říše</a:t>
            </a:r>
            <a:endParaRPr lang="cs-CZ" dirty="0"/>
          </a:p>
          <a:p>
            <a:pPr lvl="0"/>
            <a:r>
              <a:rPr lang="cs-CZ" dirty="0"/>
              <a:t>HERRE, Franz. </a:t>
            </a:r>
            <a:r>
              <a:rPr lang="cs-CZ" i="1" dirty="0"/>
              <a:t>Než se začalo psát 1900. V obavách ze zániku i s vírou v pokrok</a:t>
            </a:r>
            <a:endParaRPr lang="cs-CZ" dirty="0"/>
          </a:p>
          <a:p>
            <a:pPr lvl="0"/>
            <a:r>
              <a:rPr lang="cs-CZ" dirty="0" smtClean="0"/>
              <a:t>ŠESTÁK</a:t>
            </a:r>
            <a:r>
              <a:rPr lang="cs-CZ" dirty="0"/>
              <a:t>, Miroslav. </a:t>
            </a:r>
            <a:r>
              <a:rPr lang="cs-CZ" i="1" dirty="0"/>
              <a:t>Dějiny jihoslovanských zemí</a:t>
            </a:r>
            <a:endParaRPr lang="cs-CZ" dirty="0"/>
          </a:p>
          <a:p>
            <a:pPr lvl="0"/>
            <a:r>
              <a:rPr lang="cs-CZ" dirty="0"/>
              <a:t>PIPES, </a:t>
            </a:r>
            <a:r>
              <a:rPr lang="cs-CZ" dirty="0" smtClean="0"/>
              <a:t>Richard. </a:t>
            </a:r>
            <a:r>
              <a:rPr lang="cs-CZ" i="1" dirty="0"/>
              <a:t>Rusko za starého režimu</a:t>
            </a:r>
            <a:endParaRPr lang="cs-CZ" dirty="0"/>
          </a:p>
          <a:p>
            <a:pPr lvl="0"/>
            <a:r>
              <a:rPr lang="cs-CZ" dirty="0"/>
              <a:t>GILBERT, Felix a David </a:t>
            </a:r>
            <a:r>
              <a:rPr lang="cs-CZ" dirty="0" err="1"/>
              <a:t>Clay</a:t>
            </a:r>
            <a:r>
              <a:rPr lang="cs-CZ" dirty="0"/>
              <a:t> LARGE. </a:t>
            </a:r>
            <a:r>
              <a:rPr lang="cs-CZ" i="1" dirty="0"/>
              <a:t>Konec evropské éry: dějiny Evropy 1890-1990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737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 anchor="t">
            <a:normAutofit/>
          </a:bodyPr>
          <a:lstStyle/>
          <a:p>
            <a:r>
              <a:rPr lang="cs-CZ" sz="2400" dirty="0" smtClean="0"/>
              <a:t>Vybraná doporučená literatura :</a:t>
            </a:r>
            <a:endParaRPr lang="cs-CZ" sz="2400" dirty="0"/>
          </a:p>
        </p:txBody>
      </p:sp>
      <p:pic>
        <p:nvPicPr>
          <p:cNvPr id="4" name="Zástupný symbol pro obsah 3" descr="Davi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052736"/>
            <a:ext cx="1512168" cy="2160240"/>
          </a:xfrm>
        </p:spPr>
      </p:pic>
      <p:pic>
        <p:nvPicPr>
          <p:cNvPr id="5" name="Obrázek 4" descr="Rappo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284984"/>
            <a:ext cx="2066925" cy="3333750"/>
          </a:xfrm>
          <a:prstGeom prst="rect">
            <a:avLst/>
          </a:prstGeom>
        </p:spPr>
      </p:pic>
      <p:pic>
        <p:nvPicPr>
          <p:cNvPr id="6" name="Obrázek 5" descr="Skřiva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4293096"/>
            <a:ext cx="1440160" cy="2088232"/>
          </a:xfrm>
          <a:prstGeom prst="rect">
            <a:avLst/>
          </a:prstGeom>
        </p:spPr>
      </p:pic>
      <p:pic>
        <p:nvPicPr>
          <p:cNvPr id="7" name="Obrázek 6" descr="teplík - map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1" y="1124744"/>
            <a:ext cx="1944216" cy="2901702"/>
          </a:xfrm>
          <a:prstGeom prst="rect">
            <a:avLst/>
          </a:prstGeom>
        </p:spPr>
      </p:pic>
      <p:pic>
        <p:nvPicPr>
          <p:cNvPr id="8" name="Obrázek 7" descr="teplí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1" y="1052736"/>
            <a:ext cx="2016224" cy="2952328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6300192" y="5445224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Aleš Skřivan</a:t>
            </a:r>
            <a:r>
              <a:rPr lang="cs-CZ" sz="2000" i="1" dirty="0" smtClean="0"/>
              <a:t>: Lexikon světových dějin 1492-1914</a:t>
            </a:r>
            <a:endParaRPr lang="cs-CZ" sz="2000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372200" y="4221088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Tomáš </a:t>
            </a:r>
            <a:r>
              <a:rPr lang="cs-CZ" sz="2000" dirty="0" err="1" smtClean="0"/>
              <a:t>Teplík</a:t>
            </a:r>
            <a:r>
              <a:rPr lang="cs-CZ" sz="2000" dirty="0" smtClean="0"/>
              <a:t>: </a:t>
            </a:r>
            <a:r>
              <a:rPr lang="cs-CZ" sz="2000" i="1" dirty="0" smtClean="0"/>
              <a:t>Evropská diplomacie</a:t>
            </a:r>
            <a:endParaRPr lang="cs-CZ" sz="2000" i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699792" y="4941168"/>
            <a:ext cx="17281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Michael </a:t>
            </a:r>
            <a:r>
              <a:rPr lang="cs-CZ" sz="2000" dirty="0" err="1" smtClean="0"/>
              <a:t>Rapport</a:t>
            </a:r>
            <a:r>
              <a:rPr lang="cs-CZ" sz="2000" dirty="0" smtClean="0"/>
              <a:t>: </a:t>
            </a:r>
            <a:r>
              <a:rPr lang="cs-CZ" sz="2000" i="1" dirty="0" smtClean="0"/>
              <a:t>Evropa devatenáctého století</a:t>
            </a:r>
            <a:endParaRPr lang="cs-CZ" sz="2000" i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5536" y="1196752"/>
            <a:ext cx="2304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Jaroslav Vaculík: </a:t>
            </a:r>
            <a:r>
              <a:rPr lang="cs-CZ" sz="2000" i="1" dirty="0" smtClean="0"/>
              <a:t>Obecné dějiny novověku IV. (1789-1914)</a:t>
            </a:r>
            <a:endParaRPr lang="cs-CZ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680</Words>
  <Application>Microsoft Office PowerPoint</Application>
  <PresentationFormat>Předvádění na obrazovce (4:3)</PresentationFormat>
  <Paragraphs>88</Paragraphs>
  <Slides>13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Motiv sady Office</vt:lpstr>
      <vt:lpstr>Acrobat Document</vt:lpstr>
      <vt:lpstr>  Dějiny kultury a civilizace (1789–1918).   </vt:lpstr>
      <vt:lpstr>Cíl</vt:lpstr>
      <vt:lpstr>Jak se učit?</vt:lpstr>
      <vt:lpstr>Tematické okruhy seminářů:</vt:lpstr>
      <vt:lpstr>Z čeho se učit? - doporučená literatura :</vt:lpstr>
      <vt:lpstr>Doporučená literatura</vt:lpstr>
      <vt:lpstr>Doporučená literatura</vt:lpstr>
      <vt:lpstr>Doporučená literatura</vt:lpstr>
      <vt:lpstr>Vybraná doporučená literatura :</vt:lpstr>
      <vt:lpstr>Vybraná doporučená literatura</vt:lpstr>
      <vt:lpstr>ŠVANKMAJER, Milan a kol. Dějiny Ruska. Praha 1995–2010 VYDRA, Zbyněk a kol. Dějiny Ruska. Praha 2017. </vt:lpstr>
      <vt:lpstr>Dějiny Ruska</vt:lpstr>
      <vt:lpstr>Prameny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Obecné dějiny 19. století – východ  studijní materiály a doporučená literatura k souborné zkoušce na webu katedry historie FF:  http://www.phil.muni.cz/wuhi/home/studium/materialy/19stol</dc:title>
  <dc:creator>User</dc:creator>
  <cp:lastModifiedBy>Radek</cp:lastModifiedBy>
  <cp:revision>32</cp:revision>
  <dcterms:created xsi:type="dcterms:W3CDTF">2013-09-17T09:43:09Z</dcterms:created>
  <dcterms:modified xsi:type="dcterms:W3CDTF">2022-02-11T11:46:48Z</dcterms:modified>
</cp:coreProperties>
</file>