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5" r:id="rId4"/>
    <p:sldId id="296" r:id="rId5"/>
    <p:sldId id="297" r:id="rId6"/>
    <p:sldId id="300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AC4BC-EF59-4484-B3B0-6A773E109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399A26-307F-4977-87DF-CE05B5E95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7045EA-1EF8-4244-A85F-417B7471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76858A-A4D6-485A-B822-3A143768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7B2779-BE71-427F-A341-22976B1B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3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1D1FE-1EE8-4473-BF29-9F3EACA2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38B809-6CC2-4074-B431-CAD4D99B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23E287-7645-422B-96E2-9A642D4E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0E19C8-42D4-4DED-B1ED-7474026A4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6AD5C7-967B-46A6-9E42-CB5A3AE5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95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3FE574-00AC-4CB9-8A70-F10161A50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EE199F-1C3E-4387-8503-03410E686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6EF576-D05C-4953-A55F-74889BF75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B7027C-FE6C-4BBE-A4AC-2154F248F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239E41-63F2-4893-AEE1-DD23691F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83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F34BF-AAAC-4443-B7BE-99F3A3EB0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351FC-9F62-44EA-80FA-7E9E4FD7E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D02FF-CBF1-4CE0-8C70-D4942A69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39217C-A576-4A5B-836C-E2A45C723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67BB2C-F1C3-4A4A-8D6A-FF4F508B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86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8E70B-BE9E-4D77-AB2D-04A258E49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C56199-B72D-4422-A175-A23CAC59A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6A568E-CF8D-4644-AABB-58E22B75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6A4C4B-EB55-4C7F-9A2B-6B29F39D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9161F7-9A47-451C-828B-578931FB7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32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E94B68-27B2-4389-A152-A5E455D98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B075C-5F1E-404E-B23A-BB821202B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0EE216-D5CD-4D66-B909-732993E06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31E7D1-5583-4C69-85A7-AB430CC39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45D197-55AC-41AA-9698-61B23244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9C1436-2F12-4074-BC0F-8F7C5F28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1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CA0C3-057D-45CB-8B5D-043E1AC2D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65B289-F7D6-4FF7-A9AA-CCD1FF79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F10FF3-507C-4FA7-85C2-0DC0C3843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2B9898-F075-4F5D-A722-158F53D50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D77426-10C8-407F-8F6D-F6244AF39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27D675-7DB5-433C-958B-8B9021EC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E05EE14-67E4-4905-A864-F30F93BB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C013BA-78F3-42FB-9F12-AB1E8A2F3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35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831E1-0E21-47B6-BA9D-EF40CB0B8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29A974-23F7-4670-B755-C44954999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38D92B-DA96-47B1-AD88-06C68A91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F5359C-A842-4A80-8D11-4C43EE203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18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6084AE-9728-415F-9033-4CC2C4B1C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66906C-A1D4-42CB-819E-FCBBB8E0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689FE7-6BE1-455D-AA23-7F835A15C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94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188C8-9CDB-4C77-99F8-B6F3DFB9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958620-A96D-45D7-98A7-92ECAE5AB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9B5DCE-E385-4287-B545-AF43907D1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05A9D0-8BE0-4169-9CC4-DBEC667B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E64B16-505A-4C81-8F49-5ECFD11A9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0C783A-C965-4952-985A-C312C843C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2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31B43-4311-4586-8889-2C3FB0C0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E709B21-ED78-4F5D-BF78-99F99696F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076C53-C1D8-485A-86F4-5C251F3E3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4A4504-6929-40D1-9E93-2904D3E3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F62DBA-02E4-4677-A755-2FF7AEAF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92F449-81B5-4FA5-BC0B-9C8F771C8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08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22ADDF-F9C2-416C-80B1-7299D1475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3BEA82-946B-4FE5-9166-749310056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C68CB6-7491-4B15-A5EC-04D49DF3CD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BFC71-DFAC-4AC3-B455-D1881EA2EEDB}" type="datetimeFigureOut">
              <a:rPr lang="cs-CZ" smtClean="0"/>
              <a:t>19.04.2020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4320B0-ECD5-40CB-A57D-6287A5877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8B2A3-5C08-47BA-8C98-C7ED33816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F0D3-B1AE-47F4-96E6-046A25184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1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ienkunstnetz.de/works/das-grosse-missverstaendnis/" TargetMode="External"/><Relationship Id="rId3" Type="http://schemas.openxmlformats.org/officeDocument/2006/relationships/hyperlink" Target="http://www.youtube.com/watch?v=VnE08JzPlJM" TargetMode="External"/><Relationship Id="rId7" Type="http://schemas.openxmlformats.org/officeDocument/2006/relationships/hyperlink" Target="http://www.medienkunstnetz.de/works/tausend-kusse/" TargetMode="External"/><Relationship Id="rId2" Type="http://schemas.openxmlformats.org/officeDocument/2006/relationships/hyperlink" Target="http://www.medienkunstnetz.de/works/picture-window-pie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bu.com/film/bruch_schleyer.html" TargetMode="External"/><Relationship Id="rId5" Type="http://schemas.openxmlformats.org/officeDocument/2006/relationships/hyperlink" Target="http://www.youtube.com/watch?v=HhMG-QCJVsE&amp;feature=related" TargetMode="External"/><Relationship Id="rId4" Type="http://schemas.openxmlformats.org/officeDocument/2006/relationships/hyperlink" Target="http://www.medienkunstnetz.de/works/technology-transformation/" TargetMode="External"/><Relationship Id="rId9" Type="http://schemas.openxmlformats.org/officeDocument/2006/relationships/hyperlink" Target="http://www.medienkunstnetz.de/works/bei-laune-halten/images/2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RG-gORVWOt8&amp;list=PL5sKx7Xua5tuKGyyHkmhmRuDRKCun45vz" TargetMode="External"/><Relationship Id="rId3" Type="http://schemas.openxmlformats.org/officeDocument/2006/relationships/hyperlink" Target="http://www.medienkunstnetz.de/works/video-50/" TargetMode="External"/><Relationship Id="rId7" Type="http://schemas.openxmlformats.org/officeDocument/2006/relationships/hyperlink" Target="https://www.youtube.com/watch?v=ZDem_3xr_3M" TargetMode="External"/><Relationship Id="rId2" Type="http://schemas.openxmlformats.org/officeDocument/2006/relationships/hyperlink" Target="https://www.youtube.com/watch?v=KvOoR8m0oms&amp;index=1&amp;list=RDKvOoR8m0o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enkunstnetz.de/works/nowa-ksiazka/" TargetMode="External"/><Relationship Id="rId5" Type="http://schemas.openxmlformats.org/officeDocument/2006/relationships/hyperlink" Target="https://www.youtube.com/watch?v=B451MC-t-Xc" TargetMode="External"/><Relationship Id="rId4" Type="http://schemas.openxmlformats.org/officeDocument/2006/relationships/hyperlink" Target="https://www.youtube.com/watch?v=tGMURCdySM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unhcwSvil8&amp;list=PL34A7380938AB79D4&amp;index=14" TargetMode="External"/><Relationship Id="rId2" Type="http://schemas.openxmlformats.org/officeDocument/2006/relationships/hyperlink" Target="http://www.medienkunstnetz.de/works/man-with-a-video-camer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WwMYAAoZW-M" TargetMode="External"/><Relationship Id="rId4" Type="http://schemas.openxmlformats.org/officeDocument/2006/relationships/hyperlink" Target="http://www.medienkunstnetz.de/works/kanal-x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-fhUb9wWmE" TargetMode="External"/><Relationship Id="rId7" Type="http://schemas.openxmlformats.org/officeDocument/2006/relationships/hyperlink" Target="https://www.youtube.com/watch?v=Td3BCNRElPA" TargetMode="External"/><Relationship Id="rId2" Type="http://schemas.openxmlformats.org/officeDocument/2006/relationships/hyperlink" Target="http://www.medienkunstnetz.de/works/last-9-minut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enkunstnetz.de/works/rede-in-der/" TargetMode="External"/><Relationship Id="rId5" Type="http://schemas.openxmlformats.org/officeDocument/2006/relationships/hyperlink" Target="https://www.youtube.com/watch?v=g7svN0xJCCQ" TargetMode="External"/><Relationship Id="rId4" Type="http://schemas.openxmlformats.org/officeDocument/2006/relationships/hyperlink" Target="http://www.medienkunstnetz.de/works/documenta-performanc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rOCct0dmXM&amp;feature=relmfu" TargetMode="External"/><Relationship Id="rId2" Type="http://schemas.openxmlformats.org/officeDocument/2006/relationships/hyperlink" Target="http://www.medienkunstnetz.de/works/piazza-virtua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n-51Vn3s5OY&amp;list=UU4778qnRB2MO6qC_OFYddCg&amp;index=10&amp;feature=plc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70C6181-8E58-4B48-B42D-FF7F1F018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/>
              <a:t>Umění – TV: Post-utopické strategie / </a:t>
            </a:r>
            <a:r>
              <a:rPr lang="cs-CZ" altLang="cs-CZ" sz="3200" b="1" dirty="0">
                <a:highlight>
                  <a:srgbClr val="FFFF00"/>
                </a:highlight>
              </a:rPr>
              <a:t>4. dekáda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0535CC3-3BFC-439B-BF0E-CFA3ACB65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cs-CZ" altLang="cs-CZ" sz="1800" b="1" dirty="0"/>
          </a:p>
          <a:p>
            <a:pPr eaLnBrk="1" hangingPunct="1"/>
            <a:r>
              <a:rPr lang="cs-CZ" altLang="cs-CZ" sz="1600" b="1" dirty="0"/>
              <a:t>A) Analytická dekonstrukce masmédia využívající prostředky umění:</a:t>
            </a:r>
            <a:r>
              <a:rPr lang="cs-CZ" altLang="cs-CZ" sz="1600" dirty="0"/>
              <a:t> D. Graham, D. </a:t>
            </a:r>
            <a:r>
              <a:rPr lang="cs-CZ" altLang="cs-CZ" sz="1600" dirty="0" err="1"/>
              <a:t>Birnbaum</a:t>
            </a:r>
            <a:r>
              <a:rPr lang="cs-CZ" altLang="cs-CZ" sz="1600" dirty="0"/>
              <a:t>, K. </a:t>
            </a:r>
            <a:r>
              <a:rPr lang="cs-CZ" altLang="cs-CZ" sz="1600" dirty="0" err="1"/>
              <a:t>vom</a:t>
            </a:r>
            <a:r>
              <a:rPr lang="cs-CZ" altLang="cs-CZ" sz="1600" dirty="0"/>
              <a:t> </a:t>
            </a:r>
            <a:r>
              <a:rPr lang="cs-CZ" altLang="cs-CZ" sz="1600" dirty="0" err="1"/>
              <a:t>Bruch</a:t>
            </a:r>
            <a:r>
              <a:rPr lang="cs-CZ" altLang="cs-CZ" sz="1600" dirty="0"/>
              <a:t>, M. </a:t>
            </a:r>
            <a:r>
              <a:rPr lang="cs-CZ" altLang="cs-CZ" sz="1600" dirty="0" err="1"/>
              <a:t>Odenbach</a:t>
            </a:r>
            <a:r>
              <a:rPr lang="cs-CZ" altLang="cs-CZ" sz="1600" dirty="0"/>
              <a:t>.</a:t>
            </a:r>
          </a:p>
          <a:p>
            <a:pPr eaLnBrk="1" hangingPunct="1"/>
            <a:r>
              <a:rPr lang="cs-CZ" altLang="cs-CZ" sz="1600" b="1" dirty="0"/>
              <a:t>B) Přístup k televizi, který opouští exkluzivitu uměleckého purismu:</a:t>
            </a:r>
            <a:r>
              <a:rPr lang="cs-CZ" altLang="cs-CZ" sz="1600" dirty="0"/>
              <a:t> L. Anderson, J. </a:t>
            </a:r>
            <a:r>
              <a:rPr lang="cs-CZ" altLang="cs-CZ" sz="1600" dirty="0" err="1"/>
              <a:t>Sanborn</a:t>
            </a:r>
            <a:r>
              <a:rPr lang="cs-CZ" altLang="cs-CZ" sz="1600" dirty="0"/>
              <a:t>, R. Wilson, Z. </a:t>
            </a:r>
            <a:r>
              <a:rPr lang="cs-CZ" altLang="cs-CZ" sz="1600" dirty="0" err="1"/>
              <a:t>Rybczynski</a:t>
            </a:r>
            <a:r>
              <a:rPr lang="cs-CZ" altLang="cs-CZ" sz="1600" dirty="0"/>
              <a:t>.</a:t>
            </a:r>
          </a:p>
          <a:p>
            <a:pPr eaLnBrk="1" hangingPunct="1"/>
            <a:r>
              <a:rPr lang="cs-CZ" altLang="cs-CZ" sz="1600" b="1" dirty="0"/>
              <a:t>C) Subverzní strategie uměleckého obývání určitého místa v expandujícím mediálním světě:</a:t>
            </a:r>
            <a:r>
              <a:rPr lang="cs-CZ" altLang="cs-CZ" sz="1600" dirty="0"/>
              <a:t> </a:t>
            </a:r>
            <a:r>
              <a:rPr lang="cs-CZ" altLang="cs-CZ" sz="1600" dirty="0" err="1"/>
              <a:t>Rabotnik</a:t>
            </a:r>
            <a:r>
              <a:rPr lang="cs-CZ" altLang="cs-CZ" sz="1600" dirty="0"/>
              <a:t> TV, P. </a:t>
            </a:r>
            <a:r>
              <a:rPr lang="cs-CZ" altLang="cs-CZ" sz="1600" dirty="0" err="1"/>
              <a:t>Garrin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Kanal</a:t>
            </a:r>
            <a:r>
              <a:rPr lang="cs-CZ" altLang="cs-CZ" sz="1600" dirty="0"/>
              <a:t> X, B. </a:t>
            </a:r>
            <a:r>
              <a:rPr lang="cs-CZ" altLang="cs-CZ" sz="1600" dirty="0" err="1"/>
              <a:t>Springer</a:t>
            </a:r>
            <a:r>
              <a:rPr lang="cs-CZ" altLang="cs-CZ" sz="1600" dirty="0"/>
              <a:t>.</a:t>
            </a:r>
          </a:p>
          <a:p>
            <a:pPr eaLnBrk="1" hangingPunct="1"/>
            <a:r>
              <a:rPr lang="cs-CZ" altLang="cs-CZ" sz="1600" b="1" dirty="0"/>
              <a:t>D) Přímá spolupráce s TV na vývoji inovativních mediálních technik:</a:t>
            </a:r>
            <a:r>
              <a:rPr lang="cs-CZ" altLang="cs-CZ" sz="1600" dirty="0"/>
              <a:t> D. Davis, Ponton/Van </a:t>
            </a:r>
            <a:r>
              <a:rPr lang="cs-CZ" altLang="cs-CZ" sz="1600" dirty="0" err="1"/>
              <a:t>Gogh</a:t>
            </a:r>
            <a:r>
              <a:rPr lang="cs-CZ" altLang="cs-CZ" sz="1600" dirty="0"/>
              <a:t> TV.</a:t>
            </a:r>
          </a:p>
          <a:p>
            <a:pPr lvl="1" eaLnBrk="1" hangingPunct="1">
              <a:buFontTx/>
              <a:buNone/>
            </a:pPr>
            <a:endParaRPr lang="cs-CZ" altLang="cs-CZ" sz="1600" b="1" dirty="0"/>
          </a:p>
          <a:p>
            <a:pPr lvl="1" eaLnBrk="1" hangingPunct="1">
              <a:buFontTx/>
              <a:buNone/>
            </a:pPr>
            <a:endParaRPr lang="cs-CZ" altLang="cs-CZ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B21217F-1BE0-497C-A057-BB9E4C2E7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Post-utopické strategie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4. dekáda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EFEC8D1-DED0-4268-A137-0B7707A52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/>
            <a:r>
              <a:rPr lang="cs-CZ" altLang="cs-CZ" sz="1600" b="1"/>
              <a:t>Ad A) Analytická dekonstrukce masmédia využívající prostředky umění:</a:t>
            </a:r>
            <a:r>
              <a:rPr lang="cs-CZ" altLang="cs-CZ" sz="1600"/>
              <a:t> </a:t>
            </a:r>
          </a:p>
          <a:p>
            <a:pPr eaLnBrk="1" hangingPunct="1"/>
            <a:r>
              <a:rPr lang="cs-CZ" altLang="cs-CZ" sz="1200" b="1"/>
              <a:t>D. Graham:</a:t>
            </a:r>
            <a:r>
              <a:rPr lang="cs-CZ" altLang="cs-CZ" sz="1200"/>
              <a:t> </a:t>
            </a:r>
            <a:r>
              <a:rPr lang="cs-CZ" altLang="cs-CZ" sz="1200" i="1"/>
              <a:t>Picture Window Piece</a:t>
            </a:r>
            <a:r>
              <a:rPr lang="cs-CZ" altLang="cs-CZ" sz="1200"/>
              <a:t>, 1974.</a:t>
            </a:r>
          </a:p>
          <a:p>
            <a:pPr eaLnBrk="1" hangingPunct="1"/>
            <a:r>
              <a:rPr lang="cs-CZ" altLang="cs-CZ" sz="1200">
                <a:hlinkClick r:id="rId2"/>
              </a:rPr>
              <a:t>http://www.medienkunstnetz.de/works/picture-window-piece/</a:t>
            </a:r>
            <a:endParaRPr lang="cs-CZ" altLang="cs-CZ" sz="1200"/>
          </a:p>
          <a:p>
            <a:pPr eaLnBrk="1" hangingPunct="1"/>
            <a:r>
              <a:rPr lang="cs-CZ" altLang="cs-CZ" sz="1200">
                <a:hlinkClick r:id="rId3"/>
              </a:rPr>
              <a:t>http://www.youtube.com/watch?v=VnE08JzPlJM</a:t>
            </a:r>
            <a:endParaRPr lang="cs-CZ" altLang="cs-CZ" sz="1200"/>
          </a:p>
          <a:p>
            <a:pPr eaLnBrk="1" hangingPunct="1"/>
            <a:r>
              <a:rPr lang="cs-CZ" altLang="cs-CZ" sz="1200" b="1" i="1"/>
              <a:t>D. Birnbaum</a:t>
            </a:r>
            <a:r>
              <a:rPr lang="cs-CZ" altLang="cs-CZ" sz="1200" i="1"/>
              <a:t>:</a:t>
            </a:r>
            <a:r>
              <a:rPr lang="cs-CZ" altLang="cs-CZ" sz="1200"/>
              <a:t> </a:t>
            </a:r>
            <a:r>
              <a:rPr lang="de-DE" altLang="cs-CZ" sz="1200" i="1"/>
              <a:t>Technology / Transformation: Wonder Woman</a:t>
            </a:r>
            <a:r>
              <a:rPr lang="cs-CZ" altLang="cs-CZ" sz="1200"/>
              <a:t>, 1976.</a:t>
            </a:r>
          </a:p>
          <a:p>
            <a:pPr eaLnBrk="1" hangingPunct="1"/>
            <a:r>
              <a:rPr lang="cs-CZ" altLang="cs-CZ" sz="1200">
                <a:hlinkClick r:id="rId4"/>
              </a:rPr>
              <a:t>http://www.medienkunstnetz.de/works/technology-transformation/</a:t>
            </a:r>
            <a:endParaRPr lang="cs-CZ" altLang="cs-CZ" sz="1200"/>
          </a:p>
          <a:p>
            <a:pPr eaLnBrk="1" hangingPunct="1"/>
            <a:r>
              <a:rPr lang="cs-CZ" altLang="cs-CZ" sz="1200">
                <a:hlinkClick r:id="rId5"/>
              </a:rPr>
              <a:t>http://www.youtube.com/watch?v=HhMG-QCJVsE&amp;feature=related</a:t>
            </a:r>
            <a:endParaRPr lang="cs-CZ" altLang="cs-CZ" sz="1200"/>
          </a:p>
          <a:p>
            <a:pPr eaLnBrk="1" hangingPunct="1"/>
            <a:r>
              <a:rPr lang="cs-CZ" altLang="cs-CZ" sz="1200" b="1"/>
              <a:t>K. vom Bruch</a:t>
            </a:r>
            <a:r>
              <a:rPr lang="cs-CZ" altLang="cs-CZ" sz="1200"/>
              <a:t>: </a:t>
            </a:r>
          </a:p>
          <a:p>
            <a:pPr eaLnBrk="1" hangingPunct="1"/>
            <a:r>
              <a:rPr lang="cs-CZ" altLang="cs-CZ" sz="1200" i="1"/>
              <a:t>The Schleyer Tape, 1977 – 1978.</a:t>
            </a:r>
          </a:p>
          <a:p>
            <a:pPr eaLnBrk="1" hangingPunct="1"/>
            <a:r>
              <a:rPr lang="cs-CZ" altLang="cs-CZ" sz="1200">
                <a:hlinkClick r:id="rId6"/>
              </a:rPr>
              <a:t>http://www.ubu.com/film/bruch_schleyer.html</a:t>
            </a:r>
            <a:endParaRPr lang="cs-CZ" altLang="cs-CZ" sz="1200"/>
          </a:p>
          <a:p>
            <a:pPr eaLnBrk="1" hangingPunct="1"/>
            <a:r>
              <a:rPr lang="cs-CZ" altLang="cs-CZ" sz="1200" i="1"/>
              <a:t>A Thousand Kisses</a:t>
            </a:r>
            <a:r>
              <a:rPr lang="cs-CZ" altLang="cs-CZ" sz="1200"/>
              <a:t>, 1983.</a:t>
            </a:r>
          </a:p>
          <a:p>
            <a:pPr eaLnBrk="1" hangingPunct="1"/>
            <a:r>
              <a:rPr lang="cs-CZ" altLang="cs-CZ" sz="1200">
                <a:hlinkClick r:id="rId7"/>
              </a:rPr>
              <a:t>http://www.medienkunstnetz.de/works/tausend-kusse/</a:t>
            </a:r>
            <a:endParaRPr lang="cs-CZ" altLang="cs-CZ" sz="1200"/>
          </a:p>
          <a:p>
            <a:pPr eaLnBrk="1" hangingPunct="1"/>
            <a:r>
              <a:rPr lang="cs-CZ" altLang="cs-CZ" sz="1200" b="1"/>
              <a:t>M. Odenbach:</a:t>
            </a:r>
          </a:p>
          <a:p>
            <a:pPr eaLnBrk="1" hangingPunct="1"/>
            <a:r>
              <a:rPr lang="cs-CZ" altLang="cs-CZ" sz="1200" i="1"/>
              <a:t>The Great Misunderstanding, </a:t>
            </a:r>
            <a:r>
              <a:rPr lang="cs-CZ" altLang="cs-CZ" sz="1200"/>
              <a:t>1978.</a:t>
            </a:r>
          </a:p>
          <a:p>
            <a:pPr eaLnBrk="1" hangingPunct="1"/>
            <a:r>
              <a:rPr lang="cs-CZ" altLang="cs-CZ" sz="1200">
                <a:hlinkClick r:id="rId8"/>
              </a:rPr>
              <a:t>http://www.medienkunstnetz.de/works/das-grosse-missverstaendnis/</a:t>
            </a:r>
            <a:endParaRPr lang="cs-CZ" altLang="cs-CZ" sz="1200"/>
          </a:p>
          <a:p>
            <a:pPr eaLnBrk="1" hangingPunct="1"/>
            <a:r>
              <a:rPr lang="cs-CZ" altLang="cs-CZ" sz="1200" i="1"/>
              <a:t>Keep Your Chin Up!, </a:t>
            </a:r>
            <a:r>
              <a:rPr lang="cs-CZ" altLang="cs-CZ" sz="1200"/>
              <a:t>1978.</a:t>
            </a:r>
          </a:p>
          <a:p>
            <a:pPr eaLnBrk="1" hangingPunct="1"/>
            <a:r>
              <a:rPr lang="cs-CZ" altLang="cs-CZ" sz="1200">
                <a:hlinkClick r:id="rId9"/>
              </a:rPr>
              <a:t>http://www.medienkunstnetz.de/works/bei-laune-halten/images/2/</a:t>
            </a: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24960F6-4BAB-42B7-823D-36677E11F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Post-utopické strategie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4. dekáda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6A3360DC-1E3A-430C-B2F6-FB310AE2B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1" eaLnBrk="1" hangingPunct="1">
              <a:buFontTx/>
              <a:buNone/>
              <a:defRPr/>
            </a:pPr>
            <a:endParaRPr lang="cs-CZ" altLang="cs-CZ" sz="1800" b="1" dirty="0"/>
          </a:p>
          <a:p>
            <a:pPr eaLnBrk="1" hangingPunct="1">
              <a:defRPr/>
            </a:pPr>
            <a:r>
              <a:rPr lang="cs-CZ" altLang="cs-CZ" sz="1600" b="1" dirty="0"/>
              <a:t>Ad B) Přístup k televizi, který opouští exkluzivitu uměleckého purismu:</a:t>
            </a:r>
            <a:r>
              <a:rPr lang="cs-CZ" altLang="cs-CZ" sz="1600" dirty="0"/>
              <a:t> </a:t>
            </a:r>
          </a:p>
          <a:p>
            <a:pPr eaLnBrk="1" hangingPunct="1">
              <a:defRPr/>
            </a:pPr>
            <a:r>
              <a:rPr lang="cs-CZ" altLang="cs-CZ" sz="1200" b="1" dirty="0"/>
              <a:t>L. Anderson: </a:t>
            </a:r>
            <a:r>
              <a:rPr lang="cs-CZ" altLang="cs-CZ" sz="1200" b="1" i="1" dirty="0" err="1"/>
              <a:t>Home</a:t>
            </a:r>
            <a:r>
              <a:rPr lang="cs-CZ" altLang="cs-CZ" sz="1200" b="1" i="1" dirty="0"/>
              <a:t> </a:t>
            </a:r>
            <a:r>
              <a:rPr lang="cs-CZ" altLang="cs-CZ" sz="1200" b="1" i="1" dirty="0" err="1"/>
              <a:t>of</a:t>
            </a:r>
            <a:r>
              <a:rPr lang="cs-CZ" altLang="cs-CZ" sz="1200" b="1" i="1" dirty="0"/>
              <a:t> </a:t>
            </a:r>
            <a:r>
              <a:rPr lang="cs-CZ" altLang="cs-CZ" sz="1200" b="1" i="1" dirty="0" err="1"/>
              <a:t>the</a:t>
            </a:r>
            <a:r>
              <a:rPr lang="cs-CZ" altLang="cs-CZ" sz="1200" b="1" i="1" dirty="0"/>
              <a:t> Brave</a:t>
            </a:r>
            <a:r>
              <a:rPr lang="cs-CZ" altLang="cs-CZ" sz="1200" b="1" dirty="0"/>
              <a:t>, 1983.</a:t>
            </a:r>
          </a:p>
          <a:p>
            <a:pPr eaLnBrk="1" hangingPunct="1">
              <a:defRPr/>
            </a:pPr>
            <a:r>
              <a:rPr lang="cs-CZ" altLang="cs-CZ" sz="1200" b="1" dirty="0" err="1"/>
              <a:t>Langugae</a:t>
            </a:r>
            <a:r>
              <a:rPr lang="cs-CZ" altLang="cs-CZ" sz="1200" b="1" dirty="0"/>
              <a:t> </a:t>
            </a:r>
            <a:r>
              <a:rPr lang="cs-CZ" altLang="cs-CZ" sz="1200" b="1" dirty="0" err="1"/>
              <a:t>is</a:t>
            </a:r>
            <a:r>
              <a:rPr lang="cs-CZ" altLang="cs-CZ" sz="1200" b="1" dirty="0"/>
              <a:t> a Virus </a:t>
            </a:r>
          </a:p>
          <a:p>
            <a:pPr eaLnBrk="1" hangingPunct="1">
              <a:defRPr/>
            </a:pPr>
            <a:r>
              <a:rPr lang="cs-CZ" altLang="cs-CZ" sz="1200" dirty="0">
                <a:hlinkClick r:id="rId2"/>
              </a:rPr>
              <a:t>https://</a:t>
            </a:r>
            <a:r>
              <a:rPr lang="cs-CZ" altLang="cs-CZ" sz="1200" dirty="0" err="1">
                <a:hlinkClick r:id="rId2"/>
              </a:rPr>
              <a:t>www.youtube.com</a:t>
            </a:r>
            <a:r>
              <a:rPr lang="cs-CZ" altLang="cs-CZ" sz="1200" dirty="0">
                <a:hlinkClick r:id="rId2"/>
              </a:rPr>
              <a:t>/</a:t>
            </a:r>
            <a:r>
              <a:rPr lang="cs-CZ" altLang="cs-CZ" sz="1200" dirty="0" err="1">
                <a:hlinkClick r:id="rId2"/>
              </a:rPr>
              <a:t>watch?v</a:t>
            </a:r>
            <a:r>
              <a:rPr lang="cs-CZ" altLang="cs-CZ" sz="1200" dirty="0">
                <a:hlinkClick r:id="rId2"/>
              </a:rPr>
              <a:t>=</a:t>
            </a:r>
            <a:r>
              <a:rPr lang="cs-CZ" altLang="cs-CZ" sz="1200" dirty="0" err="1">
                <a:hlinkClick r:id="rId2"/>
              </a:rPr>
              <a:t>KvOoR8m0oms&amp;index</a:t>
            </a:r>
            <a:r>
              <a:rPr lang="cs-CZ" altLang="cs-CZ" sz="1200" dirty="0">
                <a:hlinkClick r:id="rId2"/>
              </a:rPr>
              <a:t>=</a:t>
            </a:r>
            <a:r>
              <a:rPr lang="cs-CZ" altLang="cs-CZ" sz="1200" dirty="0" err="1">
                <a:hlinkClick r:id="rId2"/>
              </a:rPr>
              <a:t>1&amp;list</a:t>
            </a:r>
            <a:r>
              <a:rPr lang="cs-CZ" altLang="cs-CZ" sz="1200" dirty="0">
                <a:hlinkClick r:id="rId2"/>
              </a:rPr>
              <a:t>=</a:t>
            </a:r>
            <a:r>
              <a:rPr lang="cs-CZ" altLang="cs-CZ" sz="1200" dirty="0" err="1">
                <a:hlinkClick r:id="rId2"/>
              </a:rPr>
              <a:t>RDKvOoR8m0oms</a:t>
            </a:r>
            <a:endParaRPr lang="cs-CZ" altLang="cs-CZ" sz="1200" dirty="0"/>
          </a:p>
          <a:p>
            <a:pPr eaLnBrk="1" hangingPunct="1">
              <a:defRPr/>
            </a:pPr>
            <a:endParaRPr lang="cs-CZ" altLang="cs-CZ" sz="1200" dirty="0"/>
          </a:p>
          <a:p>
            <a:pPr eaLnBrk="1" hangingPunct="1">
              <a:defRPr/>
            </a:pPr>
            <a:r>
              <a:rPr lang="cs-CZ" altLang="cs-CZ" sz="1200" b="1" dirty="0"/>
              <a:t>R. Wilson: </a:t>
            </a:r>
            <a:r>
              <a:rPr lang="cs-CZ" altLang="cs-CZ" sz="1200" b="1" i="1" dirty="0"/>
              <a:t>Video 50</a:t>
            </a:r>
            <a:r>
              <a:rPr lang="cs-CZ" altLang="cs-CZ" sz="1200" b="1" dirty="0"/>
              <a:t>, 1978.</a:t>
            </a:r>
          </a:p>
          <a:p>
            <a:pPr eaLnBrk="1" hangingPunct="1">
              <a:defRPr/>
            </a:pPr>
            <a:r>
              <a:rPr lang="cs-CZ" altLang="cs-CZ" sz="1200" dirty="0">
                <a:hlinkClick r:id="rId3"/>
              </a:rPr>
              <a:t>http://</a:t>
            </a:r>
            <a:r>
              <a:rPr lang="cs-CZ" altLang="cs-CZ" sz="1200" dirty="0" err="1">
                <a:hlinkClick r:id="rId3"/>
              </a:rPr>
              <a:t>www.medienkunstnetz.de</a:t>
            </a:r>
            <a:r>
              <a:rPr lang="cs-CZ" altLang="cs-CZ" sz="1200" dirty="0">
                <a:hlinkClick r:id="rId3"/>
              </a:rPr>
              <a:t>/</a:t>
            </a:r>
            <a:r>
              <a:rPr lang="cs-CZ" altLang="cs-CZ" sz="1200" dirty="0" err="1">
                <a:hlinkClick r:id="rId3"/>
              </a:rPr>
              <a:t>works</a:t>
            </a:r>
            <a:r>
              <a:rPr lang="cs-CZ" altLang="cs-CZ" sz="1200" dirty="0">
                <a:hlinkClick r:id="rId3"/>
              </a:rPr>
              <a:t>/video-50/</a:t>
            </a:r>
            <a:endParaRPr lang="cs-CZ" altLang="cs-CZ" sz="1200" dirty="0"/>
          </a:p>
          <a:p>
            <a:pPr eaLnBrk="1" hangingPunct="1">
              <a:buFontTx/>
              <a:buNone/>
              <a:defRPr/>
            </a:pPr>
            <a:r>
              <a:rPr lang="cs-CZ" altLang="cs-CZ" sz="1200" dirty="0"/>
              <a:t>Video 50 (excerpt): </a:t>
            </a:r>
            <a:r>
              <a:rPr lang="cs-CZ" altLang="cs-CZ" sz="1200" dirty="0">
                <a:hlinkClick r:id="rId4"/>
              </a:rPr>
              <a:t>https://</a:t>
            </a:r>
            <a:r>
              <a:rPr lang="cs-CZ" altLang="cs-CZ" sz="1200" dirty="0" err="1">
                <a:hlinkClick r:id="rId4"/>
              </a:rPr>
              <a:t>www.youtube.com</a:t>
            </a:r>
            <a:r>
              <a:rPr lang="cs-CZ" altLang="cs-CZ" sz="1200" dirty="0">
                <a:hlinkClick r:id="rId4"/>
              </a:rPr>
              <a:t>/</a:t>
            </a:r>
            <a:r>
              <a:rPr lang="cs-CZ" altLang="cs-CZ" sz="1200" dirty="0" err="1">
                <a:hlinkClick r:id="rId4"/>
              </a:rPr>
              <a:t>watch?v</a:t>
            </a:r>
            <a:r>
              <a:rPr lang="cs-CZ" altLang="cs-CZ" sz="1200" dirty="0">
                <a:hlinkClick r:id="rId4"/>
              </a:rPr>
              <a:t>=</a:t>
            </a:r>
            <a:r>
              <a:rPr lang="cs-CZ" altLang="cs-CZ" sz="1200" dirty="0" err="1">
                <a:hlinkClick r:id="rId4"/>
              </a:rPr>
              <a:t>tGMURCdySMM</a:t>
            </a:r>
            <a:endParaRPr lang="cs-CZ" altLang="cs-CZ" sz="1200" dirty="0"/>
          </a:p>
          <a:p>
            <a:pPr eaLnBrk="1" hangingPunct="1">
              <a:buFontTx/>
              <a:buNone/>
              <a:defRPr/>
            </a:pPr>
            <a:r>
              <a:rPr lang="cs-CZ" altLang="cs-CZ" sz="1200" dirty="0"/>
              <a:t>…………………… : </a:t>
            </a:r>
            <a:r>
              <a:rPr lang="cs-CZ" altLang="cs-CZ" sz="1200" dirty="0">
                <a:hlinkClick r:id="rId5"/>
              </a:rPr>
              <a:t>https://</a:t>
            </a:r>
            <a:r>
              <a:rPr lang="cs-CZ" altLang="cs-CZ" sz="1200" dirty="0" err="1">
                <a:hlinkClick r:id="rId5"/>
              </a:rPr>
              <a:t>www.youtube.com</a:t>
            </a:r>
            <a:r>
              <a:rPr lang="cs-CZ" altLang="cs-CZ" sz="1200" dirty="0">
                <a:hlinkClick r:id="rId5"/>
              </a:rPr>
              <a:t>/</a:t>
            </a:r>
            <a:r>
              <a:rPr lang="cs-CZ" altLang="cs-CZ" sz="1200" dirty="0" err="1">
                <a:hlinkClick r:id="rId5"/>
              </a:rPr>
              <a:t>watch?v</a:t>
            </a:r>
            <a:r>
              <a:rPr lang="cs-CZ" altLang="cs-CZ" sz="1200" dirty="0">
                <a:hlinkClick r:id="rId5"/>
              </a:rPr>
              <a:t>=</a:t>
            </a:r>
            <a:r>
              <a:rPr lang="cs-CZ" altLang="cs-CZ" sz="1200" dirty="0" err="1">
                <a:hlinkClick r:id="rId5"/>
              </a:rPr>
              <a:t>B451MC</a:t>
            </a:r>
            <a:r>
              <a:rPr lang="cs-CZ" altLang="cs-CZ" sz="1200" dirty="0">
                <a:hlinkClick r:id="rId5"/>
              </a:rPr>
              <a:t>-t-</a:t>
            </a:r>
            <a:r>
              <a:rPr lang="cs-CZ" altLang="cs-CZ" sz="1200" dirty="0" err="1">
                <a:hlinkClick r:id="rId5"/>
              </a:rPr>
              <a:t>Xc</a:t>
            </a:r>
            <a:endParaRPr lang="cs-CZ" altLang="cs-CZ" sz="1200" dirty="0"/>
          </a:p>
          <a:p>
            <a:pPr eaLnBrk="1" hangingPunct="1">
              <a:buFontTx/>
              <a:buNone/>
              <a:defRPr/>
            </a:pPr>
            <a:endParaRPr lang="cs-CZ" altLang="cs-CZ" sz="1200" dirty="0"/>
          </a:p>
          <a:p>
            <a:pPr eaLnBrk="1" hangingPunct="1">
              <a:defRPr/>
            </a:pPr>
            <a:r>
              <a:rPr lang="cs-CZ" altLang="cs-CZ" sz="1200" b="1" dirty="0"/>
              <a:t>Z. </a:t>
            </a:r>
            <a:r>
              <a:rPr lang="cs-CZ" altLang="cs-CZ" sz="1200" b="1" dirty="0" err="1"/>
              <a:t>Rybczynski</a:t>
            </a:r>
            <a:r>
              <a:rPr lang="cs-CZ" altLang="cs-CZ" sz="1200" b="1" dirty="0"/>
              <a:t>:</a:t>
            </a:r>
          </a:p>
          <a:p>
            <a:pPr eaLnBrk="1" hangingPunct="1">
              <a:defRPr/>
            </a:pPr>
            <a:r>
              <a:rPr lang="cs-CZ" altLang="cs-CZ" sz="1200" i="1" dirty="0"/>
              <a:t>New </a:t>
            </a:r>
            <a:r>
              <a:rPr lang="cs-CZ" altLang="cs-CZ" sz="1200" i="1" dirty="0" err="1"/>
              <a:t>Book</a:t>
            </a:r>
            <a:r>
              <a:rPr lang="cs-CZ" altLang="cs-CZ" sz="1200" dirty="0"/>
              <a:t>, 1975.</a:t>
            </a:r>
          </a:p>
          <a:p>
            <a:pPr eaLnBrk="1" hangingPunct="1">
              <a:defRPr/>
            </a:pPr>
            <a:r>
              <a:rPr lang="cs-CZ" altLang="cs-CZ" sz="1200" dirty="0">
                <a:hlinkClick r:id="rId6"/>
              </a:rPr>
              <a:t>http://</a:t>
            </a:r>
            <a:r>
              <a:rPr lang="cs-CZ" altLang="cs-CZ" sz="1200" dirty="0" err="1">
                <a:hlinkClick r:id="rId6"/>
              </a:rPr>
              <a:t>www.medienkunstnetz.de</a:t>
            </a:r>
            <a:r>
              <a:rPr lang="cs-CZ" altLang="cs-CZ" sz="1200" dirty="0">
                <a:hlinkClick r:id="rId6"/>
              </a:rPr>
              <a:t>/</a:t>
            </a:r>
            <a:r>
              <a:rPr lang="cs-CZ" altLang="cs-CZ" sz="1200" dirty="0" err="1">
                <a:hlinkClick r:id="rId6"/>
              </a:rPr>
              <a:t>works</a:t>
            </a:r>
            <a:r>
              <a:rPr lang="cs-CZ" altLang="cs-CZ" sz="1200" dirty="0">
                <a:hlinkClick r:id="rId6"/>
              </a:rPr>
              <a:t>/</a:t>
            </a:r>
            <a:r>
              <a:rPr lang="cs-CZ" altLang="cs-CZ" sz="1200" dirty="0" err="1">
                <a:hlinkClick r:id="rId6"/>
              </a:rPr>
              <a:t>nowa-ksiazka</a:t>
            </a:r>
            <a:r>
              <a:rPr lang="cs-CZ" altLang="cs-CZ" sz="1200" dirty="0">
                <a:hlinkClick r:id="rId6"/>
              </a:rPr>
              <a:t>/</a:t>
            </a:r>
            <a:endParaRPr lang="cs-CZ" altLang="cs-CZ" sz="1200" dirty="0"/>
          </a:p>
          <a:p>
            <a:pPr eaLnBrk="1" hangingPunct="1">
              <a:defRPr/>
            </a:pPr>
            <a:r>
              <a:rPr lang="cs-CZ" altLang="cs-CZ" sz="1200" dirty="0"/>
              <a:t>/ukázka Nová kniha, 1:47/</a:t>
            </a:r>
          </a:p>
          <a:p>
            <a:pPr eaLnBrk="1" hangingPunct="1">
              <a:defRPr/>
            </a:pPr>
            <a:r>
              <a:rPr lang="cs-CZ" altLang="cs-CZ" sz="1200" dirty="0">
                <a:hlinkClick r:id="rId7"/>
              </a:rPr>
              <a:t>https://</a:t>
            </a:r>
            <a:r>
              <a:rPr lang="cs-CZ" altLang="cs-CZ" sz="1200" dirty="0" err="1">
                <a:hlinkClick r:id="rId7"/>
              </a:rPr>
              <a:t>www.youtube.com</a:t>
            </a:r>
            <a:r>
              <a:rPr lang="cs-CZ" altLang="cs-CZ" sz="1200" dirty="0">
                <a:hlinkClick r:id="rId7"/>
              </a:rPr>
              <a:t>/</a:t>
            </a:r>
            <a:r>
              <a:rPr lang="cs-CZ" altLang="cs-CZ" sz="1200" dirty="0" err="1">
                <a:hlinkClick r:id="rId7"/>
              </a:rPr>
              <a:t>watch?v</a:t>
            </a:r>
            <a:r>
              <a:rPr lang="cs-CZ" altLang="cs-CZ" sz="1200" dirty="0">
                <a:hlinkClick r:id="rId7"/>
              </a:rPr>
              <a:t>=</a:t>
            </a:r>
            <a:r>
              <a:rPr lang="cs-CZ" altLang="cs-CZ" sz="1200" dirty="0" err="1">
                <a:hlinkClick r:id="rId7"/>
              </a:rPr>
              <a:t>ZDem_3xr_3M</a:t>
            </a:r>
            <a:endParaRPr lang="cs-CZ" altLang="cs-CZ" sz="1200" dirty="0"/>
          </a:p>
          <a:p>
            <a:pPr eaLnBrk="1" hangingPunct="1">
              <a:defRPr/>
            </a:pPr>
            <a:r>
              <a:rPr lang="cs-CZ" altLang="cs-CZ" sz="1200" i="1" dirty="0" err="1"/>
              <a:t>Imagine</a:t>
            </a:r>
            <a:r>
              <a:rPr lang="cs-CZ" altLang="cs-CZ" sz="1200" dirty="0"/>
              <a:t>, 1986.</a:t>
            </a:r>
          </a:p>
          <a:p>
            <a:pPr eaLnBrk="1" hangingPunct="1">
              <a:defRPr/>
            </a:pPr>
            <a:r>
              <a:rPr lang="cs-CZ" altLang="cs-CZ" sz="1200" dirty="0">
                <a:hlinkClick r:id="rId8"/>
              </a:rPr>
              <a:t>https://</a:t>
            </a:r>
            <a:r>
              <a:rPr lang="cs-CZ" altLang="cs-CZ" sz="1200" dirty="0" err="1">
                <a:hlinkClick r:id="rId8"/>
              </a:rPr>
              <a:t>www.youtube.com</a:t>
            </a:r>
            <a:r>
              <a:rPr lang="cs-CZ" altLang="cs-CZ" sz="1200" dirty="0">
                <a:hlinkClick r:id="rId8"/>
              </a:rPr>
              <a:t>/</a:t>
            </a:r>
            <a:r>
              <a:rPr lang="cs-CZ" altLang="cs-CZ" sz="1200" dirty="0" err="1">
                <a:hlinkClick r:id="rId8"/>
              </a:rPr>
              <a:t>watch?v</a:t>
            </a:r>
            <a:r>
              <a:rPr lang="cs-CZ" altLang="cs-CZ" sz="1200" dirty="0">
                <a:hlinkClick r:id="rId8"/>
              </a:rPr>
              <a:t>=</a:t>
            </a:r>
            <a:r>
              <a:rPr lang="cs-CZ" altLang="cs-CZ" sz="1200" dirty="0" err="1">
                <a:hlinkClick r:id="rId8"/>
              </a:rPr>
              <a:t>RG-gORVWOt8&amp;list</a:t>
            </a:r>
            <a:r>
              <a:rPr lang="cs-CZ" altLang="cs-CZ" sz="1200" dirty="0">
                <a:hlinkClick r:id="rId8"/>
              </a:rPr>
              <a:t>=</a:t>
            </a:r>
            <a:r>
              <a:rPr lang="cs-CZ" altLang="cs-CZ" sz="1200" dirty="0" err="1">
                <a:hlinkClick r:id="rId8"/>
              </a:rPr>
              <a:t>PL5sKx7Xua5tuKGyyHkmhmRuDRKCun45vz</a:t>
            </a:r>
            <a:endParaRPr lang="cs-CZ" altLang="cs-CZ" sz="1200" dirty="0"/>
          </a:p>
          <a:p>
            <a:pPr marL="0" indent="0">
              <a:buNone/>
              <a:defRPr/>
            </a:pPr>
            <a:endParaRPr lang="cs-CZ" altLang="cs-CZ" sz="1200" dirty="0"/>
          </a:p>
          <a:p>
            <a:pPr lvl="1" eaLnBrk="1" hangingPunct="1">
              <a:buFontTx/>
              <a:buNone/>
              <a:defRPr/>
            </a:pPr>
            <a:endParaRPr lang="cs-CZ" altLang="cs-CZ" sz="1200" dirty="0"/>
          </a:p>
          <a:p>
            <a:pPr lvl="1" eaLnBrk="1" hangingPunct="1">
              <a:buFontTx/>
              <a:buNone/>
              <a:defRPr/>
            </a:pPr>
            <a:endParaRPr lang="cs-CZ" altLang="cs-CZ" sz="1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E66B512-A807-4DC0-8442-8F0263107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Post-utopické strategie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4. dekáda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7D953E9-ACA9-48BA-BFE0-7A4B63DE3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/>
            <a:r>
              <a:rPr lang="cs-CZ" altLang="cs-CZ" sz="1600" b="1"/>
              <a:t>Ad C) Subverzní strategie uměleckého obývání určitého místa v expandujícím mediálním světě:</a:t>
            </a:r>
            <a:r>
              <a:rPr lang="cs-CZ" altLang="cs-CZ" sz="1600"/>
              <a:t> </a:t>
            </a:r>
          </a:p>
          <a:p>
            <a:pPr eaLnBrk="1" hangingPunct="1"/>
            <a:r>
              <a:rPr lang="cs-CZ" altLang="cs-CZ" sz="1200" b="1" i="1"/>
              <a:t>Rabotnik TV</a:t>
            </a:r>
            <a:r>
              <a:rPr lang="cs-CZ" altLang="cs-CZ" sz="1200"/>
              <a:t>, od 1982.</a:t>
            </a:r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r>
              <a:rPr lang="cs-CZ" altLang="cs-CZ" sz="1200" b="1"/>
              <a:t>P. Garrin</a:t>
            </a:r>
            <a:r>
              <a:rPr lang="cs-CZ" altLang="cs-CZ" sz="1200"/>
              <a:t>: </a:t>
            </a:r>
            <a:r>
              <a:rPr lang="cs-CZ" altLang="cs-CZ" sz="1200" b="1" i="1"/>
              <a:t>Man with a Video Camera (Fuck Vertov)</a:t>
            </a:r>
            <a:r>
              <a:rPr lang="cs-CZ" altLang="cs-CZ" sz="1200"/>
              <a:t>, 1989.</a:t>
            </a:r>
          </a:p>
          <a:p>
            <a:pPr eaLnBrk="1" hangingPunct="1"/>
            <a:r>
              <a:rPr lang="cs-CZ" altLang="cs-CZ" sz="1200">
                <a:hlinkClick r:id="rId2"/>
              </a:rPr>
              <a:t>http://www.medienkunstnetz.de/works/man-with-a-video-camera/</a:t>
            </a:r>
            <a:endParaRPr lang="cs-CZ" altLang="cs-CZ" sz="1200"/>
          </a:p>
          <a:p>
            <a:pPr eaLnBrk="1" hangingPunct="1">
              <a:buFontTx/>
              <a:buNone/>
            </a:pPr>
            <a:r>
              <a:rPr lang="cs-CZ" altLang="cs-CZ" sz="1200">
                <a:hlinkClick r:id="rId3"/>
              </a:rPr>
              <a:t>https://www.youtube.com/watch?v=bunhcwSvil8&amp;list=PL34A7380938AB79D4&amp;index=14</a:t>
            </a: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r>
              <a:rPr lang="cs-CZ" altLang="cs-CZ" sz="1200" b="1" i="1"/>
              <a:t>Kanál X</a:t>
            </a:r>
            <a:r>
              <a:rPr lang="cs-CZ" altLang="cs-CZ" sz="1200"/>
              <a:t>: 1990:</a:t>
            </a:r>
          </a:p>
          <a:p>
            <a:pPr eaLnBrk="1" hangingPunct="1"/>
            <a:r>
              <a:rPr lang="cs-CZ" altLang="cs-CZ" sz="1200">
                <a:hlinkClick r:id="rId4"/>
              </a:rPr>
              <a:t>http://www.medienkunstnetz.de/works/kanal-x/</a:t>
            </a: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r>
              <a:rPr lang="cs-CZ" altLang="cs-CZ" sz="1200" b="1"/>
              <a:t>B. Springer: </a:t>
            </a:r>
            <a:r>
              <a:rPr lang="cs-CZ" altLang="cs-CZ" sz="1200" b="1" i="1"/>
              <a:t>Spin</a:t>
            </a:r>
            <a:r>
              <a:rPr lang="cs-CZ" altLang="cs-CZ" sz="1200" i="1"/>
              <a:t>, </a:t>
            </a:r>
            <a:r>
              <a:rPr lang="cs-CZ" altLang="cs-CZ" sz="1200"/>
              <a:t>1992.</a:t>
            </a:r>
          </a:p>
          <a:p>
            <a:pPr eaLnBrk="1" hangingPunct="1"/>
            <a:r>
              <a:rPr lang="cs-CZ" altLang="cs-CZ" sz="1200"/>
              <a:t>Spin 2</a:t>
            </a:r>
          </a:p>
          <a:p>
            <a:pPr eaLnBrk="1" hangingPunct="1"/>
            <a:r>
              <a:rPr lang="cs-CZ" altLang="cs-CZ" sz="1200">
                <a:hlinkClick r:id="rId5"/>
              </a:rPr>
              <a:t>http://www.youtube.com/watch?v=WwMYAAoZW-M</a:t>
            </a: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lvl="1" eaLnBrk="1" hangingPunct="1">
              <a:buFontTx/>
              <a:buNone/>
            </a:pPr>
            <a:endParaRPr lang="cs-CZ" altLang="cs-CZ" sz="1600" b="1"/>
          </a:p>
          <a:p>
            <a:pPr lvl="1" eaLnBrk="1" hangingPunct="1">
              <a:buFontTx/>
              <a:buNone/>
            </a:pPr>
            <a:endParaRPr lang="cs-CZ" altLang="cs-CZ" sz="18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748F03CA-952D-42AF-93EB-A98E88E2A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Post-utopické strategie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4. dekáda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4276590-6F30-43FD-9EB7-E86995D9A6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/>
            <a:r>
              <a:rPr lang="cs-CZ" altLang="cs-CZ" sz="1600" b="1"/>
              <a:t>Ad D) Přímá spolupráce s TV na vývoji inovativních mediálních technik:</a:t>
            </a:r>
            <a:r>
              <a:rPr lang="cs-CZ" altLang="cs-CZ" sz="1600"/>
              <a:t> </a:t>
            </a:r>
          </a:p>
          <a:p>
            <a:pPr eaLnBrk="1" hangingPunct="1">
              <a:buFontTx/>
              <a:buNone/>
            </a:pPr>
            <a:r>
              <a:rPr lang="cs-CZ" altLang="cs-CZ" sz="1600" b="1" i="1"/>
              <a:t>Documenta 6</a:t>
            </a:r>
            <a:r>
              <a:rPr lang="cs-CZ" altLang="cs-CZ" sz="1600"/>
              <a:t>, 24. června 1977: tzv. „mediální dokumenta“ otevřelo satelitní vysílání:</a:t>
            </a:r>
          </a:p>
          <a:p>
            <a:pPr eaLnBrk="1" hangingPunct="1"/>
            <a:r>
              <a:rPr lang="cs-CZ" altLang="cs-CZ" sz="1600"/>
              <a:t>D. Davis: </a:t>
            </a:r>
            <a:r>
              <a:rPr lang="cs-CZ" altLang="cs-CZ" sz="1600" i="1"/>
              <a:t>The Last Nine Minutes</a:t>
            </a:r>
            <a:r>
              <a:rPr lang="cs-CZ" altLang="cs-CZ" sz="1600"/>
              <a:t>: Live performance for international satellite telecast, documenta VI, 1977.</a:t>
            </a:r>
          </a:p>
          <a:p>
            <a:pPr eaLnBrk="1" hangingPunct="1">
              <a:buFontTx/>
              <a:buNone/>
            </a:pPr>
            <a:r>
              <a:rPr lang="cs-CZ" altLang="cs-CZ" sz="1200"/>
              <a:t>	</a:t>
            </a:r>
            <a:r>
              <a:rPr lang="cs-CZ" altLang="cs-CZ" sz="1200">
                <a:hlinkClick r:id="rId2"/>
              </a:rPr>
              <a:t>http://www.medienkunstnetz.de/works/last-9-minutes/</a:t>
            </a:r>
            <a:endParaRPr lang="cs-CZ" altLang="cs-CZ" sz="1200"/>
          </a:p>
          <a:p>
            <a:pPr eaLnBrk="1" hangingPunct="1">
              <a:buFontTx/>
              <a:buNone/>
            </a:pPr>
            <a:r>
              <a:rPr lang="cs-CZ" altLang="cs-CZ" sz="1200">
                <a:hlinkClick r:id="rId3"/>
              </a:rPr>
              <a:t>https://www.youtube.com/watch?v=n-fhUb9wWmE</a:t>
            </a: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r>
              <a:rPr lang="cs-CZ" altLang="cs-CZ" sz="1600"/>
              <a:t>Nam June Paik: </a:t>
            </a:r>
            <a:r>
              <a:rPr lang="cs-CZ" altLang="cs-CZ" sz="1600" i="1"/>
              <a:t>Documenta-performance </a:t>
            </a:r>
            <a:r>
              <a:rPr lang="cs-CZ" altLang="cs-CZ" sz="1600"/>
              <a:t>(spolu s Charlotte Moorman: retrospektiva jeho tvorby)</a:t>
            </a:r>
            <a:endParaRPr lang="cs-CZ" altLang="cs-CZ" sz="1600">
              <a:hlinkClick r:id="rId4"/>
            </a:endParaRPr>
          </a:p>
          <a:p>
            <a:pPr eaLnBrk="1" hangingPunct="1"/>
            <a:r>
              <a:rPr lang="cs-CZ" altLang="cs-CZ" sz="1200">
                <a:hlinkClick r:id="rId4"/>
              </a:rPr>
              <a:t>http://www.medienkunstnetz.de/works/documenta-performance/</a:t>
            </a:r>
            <a:endParaRPr lang="cs-CZ" altLang="cs-CZ" sz="1200"/>
          </a:p>
          <a:p>
            <a:pPr eaLnBrk="1" hangingPunct="1"/>
            <a:r>
              <a:rPr lang="cs-CZ" altLang="cs-CZ" sz="1200">
                <a:hlinkClick r:id="rId5"/>
              </a:rPr>
              <a:t>https://www.youtube.com/watch?v=g7svN0xJCCQ</a:t>
            </a: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/>
            <a:r>
              <a:rPr lang="cs-CZ" altLang="cs-CZ" sz="1600"/>
              <a:t>Joseph Beuys: </a:t>
            </a:r>
            <a:r>
              <a:rPr lang="cs-CZ" altLang="cs-CZ" sz="1600" i="1"/>
              <a:t>Speech made during live satellite telecast of opening of documenta 6</a:t>
            </a:r>
          </a:p>
          <a:p>
            <a:pPr eaLnBrk="1" hangingPunct="1"/>
            <a:r>
              <a:rPr lang="cs-CZ" altLang="cs-CZ" sz="1200"/>
              <a:t> </a:t>
            </a:r>
            <a:r>
              <a:rPr lang="cs-CZ" altLang="cs-CZ" sz="1200">
                <a:hlinkClick r:id="rId6"/>
              </a:rPr>
              <a:t>http://www.medienkunstnetz.de/works/rede-in-der/</a:t>
            </a:r>
            <a:endParaRPr lang="cs-CZ" altLang="cs-CZ" sz="1200"/>
          </a:p>
          <a:p>
            <a:pPr eaLnBrk="1" hangingPunct="1"/>
            <a:r>
              <a:rPr lang="cs-CZ" altLang="cs-CZ" sz="1200">
                <a:hlinkClick r:id="rId7"/>
              </a:rPr>
              <a:t>https://www.youtube.com/watch?v=Td3BCNRElPA</a:t>
            </a:r>
            <a:endParaRPr lang="cs-CZ" altLang="cs-CZ" sz="1200"/>
          </a:p>
          <a:p>
            <a:pPr eaLnBrk="1" hangingPunct="1"/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C06BF77-1444-45F8-A210-44F82E99B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 b="1" dirty="0">
                <a:latin typeface="+mn-lt"/>
              </a:rPr>
              <a:t>Umění – TV: Post-utopické strategie /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4. dekáda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B93D770-D543-4C49-A462-F00020710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buFontTx/>
              <a:buNone/>
            </a:pPr>
            <a:endParaRPr lang="cs-CZ" altLang="cs-CZ" sz="1800" b="1"/>
          </a:p>
          <a:p>
            <a:pPr eaLnBrk="1" hangingPunct="1"/>
            <a:r>
              <a:rPr lang="cs-CZ" altLang="cs-CZ" sz="1600" b="1"/>
              <a:t>Ad D) Přímá spolupráce s TV na vývoji inovativních mediálních technik:</a:t>
            </a:r>
            <a:r>
              <a:rPr lang="cs-CZ" altLang="cs-CZ" sz="1600"/>
              <a:t> </a:t>
            </a:r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/>
            <a:r>
              <a:rPr lang="cs-CZ" altLang="cs-CZ" sz="1600" i="1"/>
              <a:t>Ponton/Van Gogh TV</a:t>
            </a:r>
            <a:r>
              <a:rPr lang="cs-CZ" altLang="cs-CZ" sz="1600"/>
              <a:t>, 1986 </a:t>
            </a:r>
          </a:p>
          <a:p>
            <a:pPr eaLnBrk="1" hangingPunct="1"/>
            <a:r>
              <a:rPr lang="cs-CZ" altLang="cs-CZ" sz="1200">
                <a:hlinkClick r:id="rId2"/>
              </a:rPr>
              <a:t>http://www.medienkunstnetz.de/works/piazza-virtuale/</a:t>
            </a:r>
            <a:endParaRPr lang="cs-CZ" altLang="cs-CZ" sz="1200"/>
          </a:p>
          <a:p>
            <a:pPr eaLnBrk="1" hangingPunct="1"/>
            <a:r>
              <a:rPr lang="cs-CZ" altLang="cs-CZ" sz="1200">
                <a:hlinkClick r:id="rId3"/>
              </a:rPr>
              <a:t>http://www.youtube.com/watch?v=arOCct0dmXM&amp;feature=relmfu</a:t>
            </a:r>
            <a:endParaRPr lang="cs-CZ" altLang="cs-CZ" sz="1200"/>
          </a:p>
          <a:p>
            <a:pPr eaLnBrk="1" hangingPunct="1"/>
            <a:r>
              <a:rPr lang="cs-CZ" altLang="cs-CZ" sz="1200">
                <a:hlinkClick r:id="rId4"/>
              </a:rPr>
              <a:t>http://www.youtube.com/watch?v=n-51Vn3s5OY&amp;list=UU4778qnRB2MO6qC_OFYddCg&amp;index=10&amp;feature=plcp</a:t>
            </a:r>
            <a:endParaRPr lang="cs-CZ" altLang="cs-CZ" sz="1200"/>
          </a:p>
          <a:p>
            <a:pPr eaLnBrk="1" hangingPunct="1"/>
            <a:r>
              <a:rPr lang="cs-CZ" altLang="cs-CZ" sz="1000" b="1"/>
              <a:t>The first live TV broadcasts of VGTV were supported by the Ars Electronica Festival in Linz, and broadcast on ORF2 and 3SAT.</a:t>
            </a:r>
            <a:br>
              <a:rPr lang="cs-CZ" altLang="cs-CZ" sz="1000" b="1"/>
            </a:br>
            <a:br>
              <a:rPr lang="cs-CZ" altLang="cs-CZ" sz="1000" b="1"/>
            </a:br>
            <a:r>
              <a:rPr lang="cs-CZ" altLang="cs-CZ" sz="1000" b="1"/>
              <a:t>1986: Ars Electronica, the media simulation ContainerCity.</a:t>
            </a:r>
            <a:br>
              <a:rPr lang="cs-CZ" altLang="cs-CZ" sz="1000" b="1"/>
            </a:br>
            <a:r>
              <a:rPr lang="cs-CZ" altLang="cs-CZ" sz="1000" b="1"/>
              <a:t>1987: Documenta 8, Kassel: International Radio Syndicate (pirate radio).</a:t>
            </a:r>
            <a:br>
              <a:rPr lang="cs-CZ" altLang="cs-CZ" sz="1000" b="1"/>
            </a:br>
            <a:r>
              <a:rPr lang="cs-CZ" altLang="cs-CZ" sz="1000" b="1"/>
              <a:t>1987: Book Fair, Frankfurt: Mobile Radio.</a:t>
            </a:r>
            <a:br>
              <a:rPr lang="cs-CZ" altLang="cs-CZ" sz="1000" b="1"/>
            </a:br>
            <a:r>
              <a:rPr lang="cs-CZ" altLang="cs-CZ" sz="1000" b="1"/>
              <a:t>1988: Osnabrück: first Van Gogh TV (pirate TV).</a:t>
            </a:r>
            <a:br>
              <a:rPr lang="cs-CZ" altLang="cs-CZ" sz="1000" b="1"/>
            </a:br>
            <a:r>
              <a:rPr lang="cs-CZ" altLang="cs-CZ" sz="1000" b="1"/>
              <a:t>1989: In 1989, VGTV established its first permanent laboratory, the European Media Art Lab on Koppelstraße, in Hamburg's Kunstatelier Werkstatt. With a permanent base, VGTV began high level experimental research into the creative use of public communication systems.</a:t>
            </a:r>
            <a:br>
              <a:rPr lang="cs-CZ" altLang="cs-CZ" sz="1000" b="1"/>
            </a:br>
            <a:r>
              <a:rPr lang="cs-CZ" altLang="cs-CZ" sz="1000" b="1"/>
              <a:t>1989: Ars Electronica: European Mobile Media Art Project.</a:t>
            </a:r>
            <a:br>
              <a:rPr lang="cs-CZ" altLang="cs-CZ" sz="1000" b="1"/>
            </a:br>
            <a:r>
              <a:rPr lang="cs-CZ" altLang="cs-CZ" sz="1000" b="1"/>
              <a:t>1990: Ars Electronica: Hotel Pompino (live television project).</a:t>
            </a:r>
            <a:br>
              <a:rPr lang="cs-CZ" altLang="cs-CZ" sz="1000" b="1"/>
            </a:br>
            <a:r>
              <a:rPr lang="cs-CZ" altLang="cs-CZ" sz="1000" b="1"/>
              <a:t>1992: documenta IX: Piazza Virtuale</a:t>
            </a:r>
            <a:br>
              <a:rPr lang="cs-CZ" altLang="cs-CZ" sz="1000" b="1"/>
            </a:br>
            <a:r>
              <a:rPr lang="cs-CZ" altLang="cs-CZ" sz="1000" b="1"/>
              <a:t>1993: Van Gogh TV begins to develop online systems for the Internet.</a:t>
            </a:r>
            <a:br>
              <a:rPr lang="cs-CZ" altLang="cs-CZ" sz="1000" b="1"/>
            </a:br>
            <a:r>
              <a:rPr lang="cs-CZ" altLang="cs-CZ" sz="1000" b="1"/>
              <a:t>1994: Ars Electronica: Service Area a.i.</a:t>
            </a:r>
            <a:br>
              <a:rPr lang="cs-CZ" altLang="cs-CZ" sz="1000" b="1"/>
            </a:br>
            <a:r>
              <a:rPr lang="cs-CZ" altLang="cs-CZ" sz="1000" b="1"/>
              <a:t>1996: Worlds Within? an on-line 3D multi-user communication environment for the Internet.</a:t>
            </a:r>
            <a:br>
              <a:rPr lang="cs-CZ" altLang="cs-CZ" sz="1000" b="1"/>
            </a:br>
            <a:endParaRPr lang="cs-CZ" altLang="cs-CZ" sz="1000" b="1"/>
          </a:p>
          <a:p>
            <a:pPr lvl="1" eaLnBrk="1" hangingPunct="1">
              <a:buFontTx/>
              <a:buNone/>
            </a:pPr>
            <a:endParaRPr lang="cs-CZ" altLang="cs-CZ" sz="18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1050</Words>
  <Application>Microsoft Office PowerPoint</Application>
  <PresentationFormat>Širokoúhlá obrazovka</PresentationFormat>
  <Paragraphs>89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Umění – TV: Post-utopické strategie / 4. dekáda </vt:lpstr>
      <vt:lpstr>Umění – TV: Post-utopické strategie / 4. dekáda</vt:lpstr>
      <vt:lpstr>Umění – TV: Post-utopické strategie / 4. dekáda</vt:lpstr>
      <vt:lpstr>Umění – TV: Post-utopické strategie / 4. dekáda</vt:lpstr>
      <vt:lpstr>Umění – TV: Post-utopické strategie / 4. dekáda</vt:lpstr>
      <vt:lpstr>Umění – TV: Post-utopické strategie / 4. dekáda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Umění – TV: Post-utopické strategie / 4. dekáda </dc:title>
  <dc:creator>Jana Horáková</dc:creator>
  <cp:lastModifiedBy>Jana Horáková</cp:lastModifiedBy>
  <cp:revision>1</cp:revision>
  <dcterms:created xsi:type="dcterms:W3CDTF">2020-04-19T11:11:52Z</dcterms:created>
  <dcterms:modified xsi:type="dcterms:W3CDTF">2020-04-19T11:12:38Z</dcterms:modified>
</cp:coreProperties>
</file>