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7" r:id="rId6"/>
    <p:sldId id="257" r:id="rId7"/>
    <p:sldId id="278" r:id="rId8"/>
    <p:sldId id="280" r:id="rId9"/>
    <p:sldId id="281" r:id="rId10"/>
    <p:sldId id="268" r:id="rId11"/>
    <p:sldId id="267" r:id="rId12"/>
    <p:sldId id="282" r:id="rId13"/>
    <p:sldId id="284" r:id="rId14"/>
    <p:sldId id="285" r:id="rId15"/>
    <p:sldId id="272" r:id="rId16"/>
    <p:sldId id="275" r:id="rId17"/>
    <p:sldId id="276" r:id="rId18"/>
    <p:sldId id="269" r:id="rId1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69F536-D7CD-4F8A-A0A4-CDD642847898}" type="datetime1">
              <a:rPr lang="cs-CZ" smtClean="0"/>
              <a:pPr algn="r" rtl="0"/>
              <a:t>24.02.2022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0045748-579B-4EFC-AA9E-C7A9A1810BDD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59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7AC80E-4F33-49B8-96A1-28F8ECB3836E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pPr rtl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FCEB6-C909-477C-8514-E6887E5FB50F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124AEF-DB71-4AD3-A5A8-855C1082C53C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08B4D-0BB8-42B8-9C30-99FE75163845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pPr rtl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E4F371-173D-4253-9FF1-D29D037F6AA8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/>
              <a:t>Klepnutím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cs-CZ" sz="1200" i="1" dirty="0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BA094-9792-4EE7-9531-C52506EF5896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pPr rtl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8C8C2F-3EA4-4CEB-B3F9-AC7416FB37B8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D7D809-6C93-4784-91D4-99174E39510A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3E268-DA71-4AF5-895D-EEC063F0AE55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3BC6-6CE3-497B-8934-FF689E7ECD93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47B0D5-F90E-44F1-9E11-BFDEA8D40087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  <a:p>
            <a:pPr lvl="5" rtl="0"/>
            <a:r>
              <a:rPr lang="cs-CZ" dirty="0"/>
              <a:t>Šestá úroveň</a:t>
            </a:r>
          </a:p>
          <a:p>
            <a:pPr lvl="6" rtl="0"/>
            <a:r>
              <a:rPr lang="cs-CZ" dirty="0"/>
              <a:t>Sedmá úroveň</a:t>
            </a:r>
          </a:p>
          <a:p>
            <a:pPr lvl="7" rtl="0"/>
            <a:r>
              <a:rPr lang="cs-CZ" dirty="0"/>
              <a:t>Osmá úroveň</a:t>
            </a:r>
          </a:p>
          <a:p>
            <a:pPr lvl="8" rtl="0"/>
            <a:r>
              <a:rPr lang="cs-CZ" dirty="0"/>
              <a:t>Devátá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3F999F9-9AD6-42E4-9E11-47FF0B058EAB}" type="datetime1">
              <a:rPr lang="cs-CZ" smtClean="0"/>
              <a:pPr/>
              <a:t>24.02.2022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Dějiny českého knihovnictví </a:t>
            </a:r>
            <a:br>
              <a:rPr lang="cs-CZ"/>
            </a:br>
            <a:r>
              <a:rPr lang="cs-CZ"/>
              <a:t>v každodennosti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17. 2., 24. 2. </a:t>
            </a:r>
            <a:r>
              <a:rPr lang="cs-CZ" dirty="0"/>
              <a:t>/ Úvod do předmětu</a:t>
            </a:r>
          </a:p>
          <a:p>
            <a:endParaRPr lang="cs-CZ" dirty="0"/>
          </a:p>
          <a:p>
            <a:r>
              <a:rPr lang="cs-CZ" dirty="0"/>
              <a:t>dr. Pavlína Mazáčová, doc. Jiří Kudrnáč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6" y="291366"/>
            <a:ext cx="51625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98" y="1383187"/>
            <a:ext cx="5105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4" y="373252"/>
            <a:ext cx="487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13" y="1492368"/>
            <a:ext cx="57626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Dějiny knihovnictví v období před masivním vznikem knihoven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181601"/>
          </a:xfrm>
        </p:spPr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1. polovina 19. století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vydáno množství dekretů, které měly zásadní význam pro vznik a vývoj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českého lidového knihovnictví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Dekret vídeňské dvorské komise ze dne 23. srpna 1816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znamenal jisté uvolnění germanizačních snah Habsburské monarchie a tímto byl významným činitelem v procesu vzniku českých lidových knihoven a jejich předchůdců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stanovil, že v českých zemích mají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gymnasijní učitelé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státní úředníci ovládat také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češtinu</a:t>
            </a:r>
          </a:p>
          <a:p>
            <a:pPr lvl="1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Dekret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mocným impulsem dalšímu růstu českého národního života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Mezi nejširší orgány státní správy a učitelstvo se dostali zejména němčinu ovládající Češi a nahradili tímto Němce či zcela germanizované příslušníky českého měšťanstva - významné rozšíření vlasteneckých myšlenek 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Probouzející se české lidové knihovnictví, postupné a nesnadné zakládání a udržování českých lidových knihoven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Dějiny knihovnictví v období před masivním vznikem knihoven (1. pol. 19. stol.)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Probouzející se české lidové knihovnictví, postupné a nesnadné zakládání a udržování českých lidových knihoven</a:t>
            </a:r>
          </a:p>
          <a:p>
            <a:endParaRPr lang="cs-CZ" dirty="0"/>
          </a:p>
          <a:p>
            <a:r>
              <a:rPr lang="cs-CZ" i="1" dirty="0"/>
              <a:t>„Každý vlastenec, jemuž vpravdě o vzdělání a osvícení lidu běželo, přál si a dotíral na to, aby se knihovny zakládaly. Ale za staré vlády měla ta věc hrozné obtíže, neboť ona právě chtěla, aby se žádné osvícení mezi lidem nerozšiřovalo; ona chtěla mít jen dobré, poslušné poddané; jestli jim ale také paprsek pravdy mozkem pronikl, na tom jim nezáleželo, ano to hleděla v mnohých případech zamezit.“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(</a:t>
            </a:r>
            <a:r>
              <a:rPr lang="cs-CZ" b="1" dirty="0"/>
              <a:t>Josef Kajetán Tyl</a:t>
            </a:r>
            <a:r>
              <a:rPr lang="cs-CZ" dirty="0"/>
              <a:t>, článek O knihovnách, dle: KVĚTENSKÝ, Vlastimil. Knihovny </a:t>
            </a:r>
            <a:r>
              <a:rPr lang="cs-CZ" dirty="0" err="1"/>
              <a:t>Náchodska</a:t>
            </a:r>
            <a:r>
              <a:rPr lang="cs-CZ" dirty="0"/>
              <a:t> za obrození. Hradec Králové : Kruh, 1968. s. 24-25.) 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Dějiny knihovnictví v období před masivním vznikem knihoven (1. pol. 19. stol.)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889377"/>
          </a:xfrm>
        </p:spPr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Dosud ne zcela doceněn význam činnosti buditelů při zakládání knihoven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Nebylo podrobně poukázáno na pokrokové tradice knihovnické činnosti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Počátky českých lidových knihoven hledány v církevních a státních nařízeních tehdejší doby. (je to správné hledisko?) 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Jednotlivé dekrety týkající se přímo oblasti knihovnictví se sice týkají rovněž přímo zakládání a udržování knihoven, není však možné spojovat je s počátky českých knihoven lidových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Rok 1816 - dekret 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zřízení knihoven na gymnáziích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Rok 1817 – dekret 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zřízení knihoven na všech hlavních školách s kursy pro učitele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Dekrety neobsahují obrozeneckou myšlenku vzdělávání pro všechny, jež k zakládání českých lidových knihoven vedla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Nemohou být považovány za základní kameny českého lidového knihovnictví (ani z časového hlediska)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Předchůdci lidových knihoven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školní knihovny, knihovny při farnostech a čtenářské spolky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zřizovány již od počátku 19. století a v době vydání dekretů tedy již několik let fungovaly 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České lidové knihovny – podmínky vzniku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079380"/>
          </a:xfrm>
        </p:spPr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Ohled na vzdělanostní a jazykovou vybavenost lidu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Nejdůležitější podmínka pro použití názvu „česká lidová knihovna“ = nejširší společenské vrstvy českého lidu, jež ji navštěvují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Období národního obrození 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Nově vznikající a vycházející česká díla a rovněž české překlady významných děl cizojazyčných</a:t>
            </a:r>
          </a:p>
          <a:p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„Zřizování školních a městských veřejných knihoven považujeme za nejdůležitější a nejlepší prostředek ke vzdělání lidu – totiž z prostředků takových, které v naší vlastní soukromé moci jsou. Školy atd. reformovati jest jenom v rukou vlády, a protož zůstane nám vždy jenom zřizování </a:t>
            </a: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bibliothek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 co hlavní základ budoucího pokroku. 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Neboť knihovna jest také škola a sice škola pro mládež i pro dorostlé – škola všestranná, v které učí mnoho moudrých učitelů a k tomu bez hole, bez metly, bez černé tabulky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.“ 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(Dle: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HAVLÍČEK BOROVSKÝ, Karel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Karla Havlíčka Borovského Politické spisy : Pražské noviny (1846 – 1848). Praha : Jan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Laichter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1900. s. 280.) </a:t>
            </a:r>
          </a:p>
          <a:p>
            <a:endParaRPr lang="cs-CZ" dirty="0"/>
          </a:p>
          <a:p>
            <a:pPr lvl="1"/>
            <a:endParaRPr lang="cs-CZ" i="1" dirty="0"/>
          </a:p>
          <a:p>
            <a:endParaRPr lang="cs-CZ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Cíle předmětu z pohledu studenta </a:t>
            </a:r>
            <a:r>
              <a:rPr lang="cs-CZ" b="1" dirty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itchFamily="34" charset="0"/>
              </a:rPr>
              <a:t>Získat vhled do literárně-kulturního a společenského kontextu novější historie českého knihovnictví</a:t>
            </a:r>
          </a:p>
          <a:p>
            <a:pPr lvl="0"/>
            <a:r>
              <a:rPr lang="cs-CZ" sz="2400" dirty="0">
                <a:latin typeface="Calibri" pitchFamily="34" charset="0"/>
              </a:rPr>
              <a:t>Chápat novější dějinný vývoj českého knihovnictví v zrcadle každodennosti </a:t>
            </a:r>
          </a:p>
          <a:p>
            <a:pPr lvl="0"/>
            <a:r>
              <a:rPr lang="cs-CZ" sz="2400" dirty="0">
                <a:latin typeface="Calibri" pitchFamily="34" charset="0"/>
              </a:rPr>
              <a:t>Získat přehled o významných meznících a osobnostech novější historie českého knihovnictví</a:t>
            </a:r>
          </a:p>
          <a:p>
            <a:pPr lvl="0"/>
            <a:r>
              <a:rPr lang="cs-CZ" sz="2400" dirty="0">
                <a:latin typeface="Calibri" pitchFamily="34" charset="0"/>
              </a:rPr>
              <a:t>Mít dovednost kriticky číst a interpretovat literární i institucionální dokumenty vztahující se k jednotlivým etapám vývoje českého knihovnictví od poloviny   19. století do současnosti</a:t>
            </a:r>
          </a:p>
          <a:p>
            <a:pPr lvl="0"/>
            <a:r>
              <a:rPr lang="cs-CZ" sz="2400" dirty="0">
                <a:latin typeface="Calibri" pitchFamily="34" charset="0"/>
              </a:rPr>
              <a:t>Získat schopnost písemnou formou kriticky reflektovat téma, které se vztahuje k novějším dějinám českého knihovnictví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solidFill>
                  <a:srgbClr val="00B0F0"/>
                </a:solidFill>
              </a:rPr>
              <a:t>Základní obsahový rámec předmětu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068229"/>
          </a:xfrm>
        </p:spPr>
        <p:txBody>
          <a:bodyPr rtlCol="0">
            <a:noAutofit/>
          </a:bodyPr>
          <a:lstStyle/>
          <a:p>
            <a:r>
              <a:rPr lang="cs-CZ" sz="1600" dirty="0">
                <a:latin typeface="Calibri" pitchFamily="34" charset="0"/>
              </a:rPr>
              <a:t>1. a 2. hodina (17. 2. / 24. 2.): </a:t>
            </a:r>
          </a:p>
          <a:p>
            <a:pPr lvl="1"/>
            <a:r>
              <a:rPr lang="cs-CZ" dirty="0">
                <a:latin typeface="Calibri" pitchFamily="34" charset="0"/>
              </a:rPr>
              <a:t>Úvod do předmětu; organizace; zadání průběžných úkolů; úvodní tematické přednášky a diskuse</a:t>
            </a:r>
          </a:p>
          <a:p>
            <a:r>
              <a:rPr lang="cs-CZ" sz="1600" dirty="0">
                <a:latin typeface="Calibri" pitchFamily="34" charset="0"/>
              </a:rPr>
              <a:t>3. hodina (3. 3.):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1845-1870</a:t>
            </a:r>
          </a:p>
          <a:p>
            <a:pPr lvl="1"/>
            <a:r>
              <a:rPr lang="cs-CZ" dirty="0">
                <a:latin typeface="Calibri" pitchFamily="34" charset="0"/>
              </a:rPr>
              <a:t>Rozmach časopisectví i na lokální úrovni, časopisy pro literaturu, humor, pro ženy, osobnosti Neruda, Hálek, Sládek, Krásnohorská; časopisy vztahující se ke knihovnám a spolkům, rozrůzněnost typů publikací, vztah ke čtení v kontextu školství aj.</a:t>
            </a:r>
          </a:p>
          <a:p>
            <a:r>
              <a:rPr lang="cs-CZ" sz="1600" dirty="0">
                <a:latin typeface="Calibri" pitchFamily="34" charset="0"/>
              </a:rPr>
              <a:t>4. hodina (10. 3.): </a:t>
            </a:r>
            <a:r>
              <a:rPr lang="cs-CZ" sz="1600" b="1" dirty="0">
                <a:latin typeface="Calibri" pitchFamily="34" charset="0"/>
              </a:rPr>
              <a:t>1871-1890	</a:t>
            </a:r>
          </a:p>
          <a:p>
            <a:pPr lvl="1"/>
            <a:r>
              <a:rPr lang="cs-CZ" dirty="0">
                <a:latin typeface="Calibri" pitchFamily="34" charset="0"/>
              </a:rPr>
              <a:t>Rozmach časopisectví i na lokální úrovni, časopisy pro literaturu, humor, pro ženy, osobnosti Neruda, Hálek, Sládek, Krásnohorská; časopisy vztahující se ke knihovnám a spolkům, rozrůzněnost typů publikací, vztah ke čtení v kontextu školství aj.</a:t>
            </a:r>
          </a:p>
          <a:p>
            <a:r>
              <a:rPr lang="cs-CZ" sz="1600" dirty="0">
                <a:latin typeface="Calibri" pitchFamily="34" charset="0"/>
              </a:rPr>
              <a:t>5. hodina (17. 3.): </a:t>
            </a:r>
            <a:r>
              <a:rPr lang="cs-CZ" sz="1600" b="1" dirty="0">
                <a:latin typeface="Calibri" pitchFamily="34" charset="0"/>
              </a:rPr>
              <a:t>1891-1914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Bibliofilie, kultura a styl psaní, moderna, čtenářské publikum, osobnosti Březina, Arnošt Procházka, Šalda, knihovnická činnost pro nevidomé aj.</a:t>
            </a:r>
          </a:p>
          <a:p>
            <a:r>
              <a:rPr lang="cs-CZ" sz="1600" dirty="0">
                <a:latin typeface="Calibri" pitchFamily="34" charset="0"/>
              </a:rPr>
              <a:t>6. hodina (24. 3.): </a:t>
            </a:r>
            <a:r>
              <a:rPr lang="cs-CZ" sz="1600" b="1" dirty="0">
                <a:latin typeface="Calibri" pitchFamily="34" charset="0"/>
              </a:rPr>
              <a:t>1915-1945 A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Vývoj samostatného státu, názorová pluralita; knihovny a kontext republiky a protektorátu, první knihovní zákon, významní autoři Masaryk, Čapek, Mahen, Deml, Lidové noviny, dopad Prvního knihovního zákona, česko-německý kontext historie oboru aj.</a:t>
            </a:r>
          </a:p>
          <a:p>
            <a:pPr lvl="1"/>
            <a:endParaRPr lang="cs-CZ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Základní obsahový rámec předmětu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967868"/>
          </a:xfrm>
        </p:spPr>
        <p:txBody>
          <a:bodyPr>
            <a:normAutofit fontScale="92500" lnSpcReduction="10000"/>
          </a:bodyPr>
          <a:lstStyle/>
          <a:p>
            <a:r>
              <a:rPr lang="cs-CZ" sz="1700" dirty="0">
                <a:latin typeface="Calibri" pitchFamily="34" charset="0"/>
              </a:rPr>
              <a:t>7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. hodina (31. 3.): </a:t>
            </a:r>
            <a:r>
              <a:rPr lang="cs-CZ" sz="1700" b="1" dirty="0">
                <a:latin typeface="Calibri" pitchFamily="34" charset="0"/>
                <a:cs typeface="Calibri" panose="020F0502020204030204" pitchFamily="34" charset="0"/>
              </a:rPr>
              <a:t>1921-1945 B</a:t>
            </a:r>
          </a:p>
          <a:p>
            <a:pPr lvl="1"/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Vývoj samostatného státu, názorová pluralita; knihovny a kontext republiky a protektorátu, první knihovní zákon, významní autoři Masaryk, Čapek, Mahen, Deml, Lidové noviny, dopad Prvního knihovního zákona, česko-německý kontext historie oboru aj.</a:t>
            </a:r>
          </a:p>
          <a:p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8. hodina (7. 4.): </a:t>
            </a:r>
            <a:r>
              <a:rPr lang="cs-CZ" sz="1700" b="1" dirty="0">
                <a:latin typeface="Calibri" pitchFamily="34" charset="0"/>
                <a:cs typeface="Calibri" panose="020F0502020204030204" pitchFamily="34" charset="0"/>
              </a:rPr>
              <a:t>1946-1960</a:t>
            </a:r>
          </a:p>
          <a:p>
            <a:pPr lvl="1"/>
            <a:r>
              <a:rPr lang="cs-CZ" sz="1700" dirty="0">
                <a:latin typeface="Calibri" pitchFamily="34" charset="0"/>
                <a:cs typeface="Calibri" panose="020F0502020204030204" pitchFamily="34" charset="0"/>
              </a:rPr>
              <a:t>Ideologie a její vliv na vývoj, funkci a postavení knihoven, důležité sjezdy spisovatelů a jejich závěry v kontextu literární historie, procesy se spisovateli, problémy intelektuálů, Václav Černý, Knihovnický zákon 1959 a jeho vliv na každodennost  knihoven</a:t>
            </a:r>
          </a:p>
          <a:p>
            <a:r>
              <a:rPr lang="cs-CZ" sz="1700" dirty="0">
                <a:latin typeface="Calibri" pitchFamily="34" charset="0"/>
                <a:cs typeface="Calibri" panose="020F0502020204030204" pitchFamily="34" charset="0"/>
              </a:rPr>
              <a:t>9. hodina (14. 4.): </a:t>
            </a:r>
            <a:r>
              <a:rPr lang="cs-CZ" sz="1700" b="1" dirty="0">
                <a:latin typeface="Calibri" pitchFamily="34" charset="0"/>
                <a:cs typeface="Calibri" panose="020F0502020204030204" pitchFamily="34" charset="0"/>
              </a:rPr>
              <a:t>1961-1989</a:t>
            </a:r>
          </a:p>
          <a:p>
            <a:pPr lvl="1"/>
            <a:r>
              <a:rPr lang="cs-CZ" sz="1700" dirty="0">
                <a:latin typeface="Calibri" pitchFamily="34" charset="0"/>
                <a:cs typeface="Calibri" panose="020F0502020204030204" pitchFamily="34" charset="0"/>
              </a:rPr>
              <a:t>Ideologie a její vliv na fungování knihovnictví v českých zemích, samizdat, exilová a samizdatová nakladatelství, názorově liberální časopisy, autoři Škvorecký, Hrabal, Šotola, každodennost knihoven – výroční zprávy, cenzura, literatura pro děti a mládež, překladová literatura a knižní kultura jako únik před politickým tlakem</a:t>
            </a:r>
          </a:p>
          <a:p>
            <a:r>
              <a:rPr lang="cs-CZ" sz="1700" dirty="0">
                <a:latin typeface="Calibri" pitchFamily="34" charset="0"/>
                <a:cs typeface="Calibri" panose="020F0502020204030204" pitchFamily="34" charset="0"/>
              </a:rPr>
              <a:t>10. hodina (21. 4.): </a:t>
            </a:r>
            <a:r>
              <a:rPr lang="cs-CZ" sz="1700" b="1" dirty="0">
                <a:latin typeface="Calibri" pitchFamily="34" charset="0"/>
                <a:cs typeface="Calibri" panose="020F0502020204030204" pitchFamily="34" charset="0"/>
              </a:rPr>
              <a:t>1990-současnost </a:t>
            </a:r>
          </a:p>
          <a:p>
            <a:pPr lvl="1"/>
            <a:r>
              <a:rPr lang="cs-CZ" sz="1700" dirty="0">
                <a:latin typeface="Calibri" pitchFamily="34" charset="0"/>
                <a:cs typeface="Calibri" panose="020F0502020204030204" pitchFamily="34" charset="0"/>
              </a:rPr>
              <a:t>Porevoluční kontext, transformace nakladatelského podnikání, internet, digitalizace, osobnosti Havel, Vaculík, Kundera, nový knihovní zákon 2001, změna pojetí knihovnické práce</a:t>
            </a:r>
          </a:p>
          <a:p>
            <a:r>
              <a:rPr lang="cs-CZ" sz="1700" dirty="0">
                <a:latin typeface="Calibri" pitchFamily="34" charset="0"/>
                <a:cs typeface="Calibri" panose="020F0502020204030204" pitchFamily="34" charset="0"/>
              </a:rPr>
              <a:t>11. a 12. hodina (28. 4. a 5. 5.): </a:t>
            </a:r>
          </a:p>
          <a:p>
            <a:pPr lvl="1"/>
            <a:r>
              <a:rPr lang="cs-CZ" sz="1700" dirty="0">
                <a:latin typeface="Calibri" pitchFamily="34" charset="0"/>
                <a:cs typeface="Calibri" panose="020F0502020204030204" pitchFamily="34" charset="0"/>
              </a:rPr>
              <a:t>závěrečné syntézy a společné reflexe předmětu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Organizace předmětu a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Docházka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Studenti prezenční  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Studenti kombinovaní</a:t>
            </a: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Průběžné činnosti a hodnocení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1. Odborný esej + jeho ústní prezentace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2. Analytická badatelská zpráva o konkrétním dokumentu (zadání viz IS) + její ústní prezentace 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3. Recenzní příspěvky (1x každý student)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Průběžná aktivní práce v hodinách  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Zápočtová rozprava – aktivní účast , individuální výstupy</a:t>
            </a:r>
          </a:p>
        </p:txBody>
      </p:sp>
    </p:spTree>
    <p:extLst>
      <p:ext uri="{BB962C8B-B14F-4D97-AF65-F5344CB8AC3E}">
        <p14:creationId xmlns:p14="http://schemas.microsoft.com/office/powerpoint/2010/main" val="20091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1159727"/>
            <a:ext cx="9980682" cy="1226633"/>
          </a:xfrm>
        </p:spPr>
        <p:txBody>
          <a:bodyPr>
            <a:noAutofit/>
          </a:bodyPr>
          <a:lstStyle/>
          <a:p>
            <a:pPr algn="ctr"/>
            <a:br>
              <a:rPr lang="cs-CZ" b="1" dirty="0">
                <a:solidFill>
                  <a:srgbClr val="00B0F0"/>
                </a:solidFill>
              </a:rPr>
            </a:br>
            <a:br>
              <a:rPr lang="cs-CZ" b="1" dirty="0">
                <a:solidFill>
                  <a:srgbClr val="00B0F0"/>
                </a:solidFill>
              </a:rPr>
            </a:b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 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Každodennost – co znamená / jak a proč ji zkoumat?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2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Vědecký zájem o každodennost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„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Každodenní život se skládá z maličkostí, kterých si v prostoru a čase jen sotva povšimneme. Tyto maličkosti o společnosti vše prozrazují. Způsob, jakým v jednotlivých společenských vrstvách lidé jedí, oblékají se či bydlí není vůbec lhostejný.“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Braudel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Cíl: zachytit přesně skutečnost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Historikové každodennosti popisují a analyzují dějiny „zdola" a „zevnitř„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Každodennost - kultura pojímaná v určitém sociálně geografickém časovém rámci jako vzorek lidského jednání a chování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Každodennost - odpověď dané společnosti na podmínky jejího životního prostředí 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Každodennost - vlastní životní styl společnosti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Koncept / zkoumání každodennosti: vede k pochopení jakéhosi „přízemí" naší civilizace: proč a jak mohou lidé žít, tak jak žijí, jaké podoby má jejich reflexe této žité reality 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Dějiny každodennosti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vedle světa věcí a způsobu jejich využití také dějiny postojů zaujímaných k předmětům, jevům, k technologiím apod.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Alfred </a:t>
            </a:r>
            <a:r>
              <a:rPr lang="cs-CZ" b="1" dirty="0" err="1">
                <a:solidFill>
                  <a:srgbClr val="FFC000"/>
                </a:solidFill>
              </a:rPr>
              <a:t>Schütz</a:t>
            </a:r>
            <a:r>
              <a:rPr lang="cs-CZ" b="1" dirty="0">
                <a:solidFill>
                  <a:srgbClr val="FFC000"/>
                </a:solidFill>
              </a:rPr>
              <a:t> – zakladatel fenomenologické sociologie (každodennost)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9515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Dějiny každodennosti jako dějiny kultury v nejširším slova smyslu - tedy včetně problematiky spojené s kolektivní psychologií našich více či méně vzdálených předků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Dějiny každodennosti jako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mikrokosmos životního prostředí lidí, jejich profesí a rolí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Historické děje nejsou popisovány z nějaké ideologické pozice, nýbrž je nutno porozumět jim na základě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sociálního kontextu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Dějiny každodennosti se neptají po významu událostí a procesů pro společnost, ale pro konkrétního člověka. 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Jednal svobodně? Volil mezi více možnostmi? Co při své volbě požíval?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Každé lidské jednání je rozporuplné, je třeba se soustředit právě na tyto rozpory a nesrovnalosti.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Nelze posuzovat minulé z hlediska dnešních hodnotových představ, je třeba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interpretativního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porozumění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(každá doba a každá kultura má své vlastní představy o životě a vlastní zákony, které je třeba akceptovat)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Historická antropologie - charakterizována zálibou v malých prostorech, sociálních skupinách a malých, transparentních jednotkách  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Životní svět je světem každodennosti, jedná se 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subjektivní svět aktérů, který tvoří primární realitu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Co tvoří knihovnickou každodennost</a:t>
            </a:r>
            <a:br>
              <a:rPr lang="cs-CZ" dirty="0">
                <a:solidFill>
                  <a:srgbClr val="00B0F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Každodenní, běžné činnosti knihovníků – dokumentace činností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Mikro historie místa, dané knihovny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Postoje knihovníků k dějinným událostem – cenzura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Postoje čtenářů k dějinným událostem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3417" y="2190536"/>
            <a:ext cx="26574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0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80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2_TF03431380_TF03431380.potx" id="{FC8ED493-DAFA-4BB0-BAEB-20F759C85AAA}" vid="{D0665444-A03D-43BD-AD0D-D262B007E499}"/>
    </a:ext>
  </a:extLst>
</a:theme>
</file>

<file path=ppt/theme/theme2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1612</Words>
  <Application>Microsoft Office PowerPoint</Application>
  <PresentationFormat>Širokoúhlá obrazovka</PresentationFormat>
  <Paragraphs>104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Euphemia</vt:lpstr>
      <vt:lpstr>Plantagenet Cherokee</vt:lpstr>
      <vt:lpstr>Wingdings</vt:lpstr>
      <vt:lpstr>tf03431380</vt:lpstr>
      <vt:lpstr>Dějiny českého knihovnictví  v každodennosti</vt:lpstr>
      <vt:lpstr>Cíle předmětu z pohledu studenta </vt:lpstr>
      <vt:lpstr>Základní obsahový rámec předmětu</vt:lpstr>
      <vt:lpstr>Základní obsahový rámec předmětu</vt:lpstr>
      <vt:lpstr>Organizace předmětu a hodnocení</vt:lpstr>
      <vt:lpstr>     Každodennost – co znamená / jak a proč ji zkoumat? </vt:lpstr>
      <vt:lpstr>Vědecký zájem o každodennost</vt:lpstr>
      <vt:lpstr>Alfred Schütz – zakladatel fenomenologické sociologie (každodennost)</vt:lpstr>
      <vt:lpstr>Co tvoří knihovnickou každodennost </vt:lpstr>
      <vt:lpstr>Prezentace aplikace PowerPoint</vt:lpstr>
      <vt:lpstr>Prezentace aplikace PowerPoint</vt:lpstr>
      <vt:lpstr>Dějiny knihovnictví v období před masivním vznikem knihoven </vt:lpstr>
      <vt:lpstr>Dějiny knihovnictví v období před masivním vznikem knihoven (1. pol. 19. stol.)</vt:lpstr>
      <vt:lpstr>Dějiny knihovnictví v období před masivním vznikem knihoven (1. pol. 19. stol.)</vt:lpstr>
      <vt:lpstr>České lidové knihovny – podmínky vzniku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2017-02-20T20:40:51Z</dcterms:created>
  <dcterms:modified xsi:type="dcterms:W3CDTF">2022-02-24T10:48:16Z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