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D8C64-FD22-C566-5CBD-7415D95DD31A}" v="1" dt="2022-02-25T11:01:25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S::268947@muni.cz::47f2631e-daed-4119-b393-426e990e8c21" providerId="AD" clId="Web-{403D8C64-FD22-C566-5CBD-7415D95DD31A}"/>
    <pc:docChg chg="modSld">
      <pc:chgData name="Michal Černý" userId="S::268947@muni.cz::47f2631e-daed-4119-b393-426e990e8c21" providerId="AD" clId="Web-{403D8C64-FD22-C566-5CBD-7415D95DD31A}" dt="2022-02-25T11:01:25.279" v="0" actId="20577"/>
      <pc:docMkLst>
        <pc:docMk/>
      </pc:docMkLst>
      <pc:sldChg chg="modSp">
        <pc:chgData name="Michal Černý" userId="S::268947@muni.cz::47f2631e-daed-4119-b393-426e990e8c21" providerId="AD" clId="Web-{403D8C64-FD22-C566-5CBD-7415D95DD31A}" dt="2022-02-25T11:01:25.279" v="0" actId="20577"/>
        <pc:sldMkLst>
          <pc:docMk/>
          <pc:sldMk cId="4176362606" sldId="256"/>
        </pc:sldMkLst>
        <pc:spChg chg="mod">
          <ac:chgData name="Michal Černý" userId="S::268947@muni.cz::47f2631e-daed-4119-b393-426e990e8c21" providerId="AD" clId="Web-{403D8C64-FD22-C566-5CBD-7415D95DD31A}" dt="2022-02-25T11:01:25.279" v="0" actId="20577"/>
          <ac:spMkLst>
            <pc:docMk/>
            <pc:sldMk cId="4176362606" sldId="256"/>
            <ac:spMk id="3" creationId="{963BBE0D-8C67-468C-BDF4-E99223280E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85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1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53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73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31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05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19778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67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76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48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3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328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66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2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41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08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0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0902BC9-99BE-4A9C-AC7D-F0D0756CA2F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69963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B7C7-DE5B-4323-9957-500B056B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a vývoj univerzitního vzdělávání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3BBE0D-8C67-468C-BDF4-E99223280E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Učící se společnost 2022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36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2A72B-2AC4-4A15-9D1B-661D906A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 dávnými časy…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22756-AB38-457B-B6B7-82B35F83C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 vzdělanost v současném slova smyslu je ve starověkém Řecku (rozchod náboženství a řemeslné zkušenosti a vědy)</a:t>
            </a:r>
          </a:p>
          <a:p>
            <a:r>
              <a:rPr lang="cs-CZ" dirty="0"/>
              <a:t>Platónova akademie 387 př. n. l.</a:t>
            </a:r>
          </a:p>
          <a:p>
            <a:r>
              <a:rPr lang="cs-CZ" dirty="0"/>
              <a:t>Alexandrijská knihovna – 3. století</a:t>
            </a:r>
          </a:p>
          <a:p>
            <a:r>
              <a:rPr lang="cs-CZ" dirty="0"/>
              <a:t>Zrod moderní vzdělanosti je ale křesťanský:</a:t>
            </a:r>
          </a:p>
          <a:p>
            <a:pPr lvl="1"/>
            <a:r>
              <a:rPr lang="cs-CZ" dirty="0"/>
              <a:t>6.-12. katedrální školy: gramatika, rétorika, dialektika – aritmetika, geometrie, astronomie a hudba.</a:t>
            </a:r>
          </a:p>
          <a:p>
            <a:pPr lvl="1"/>
            <a:r>
              <a:rPr lang="cs-CZ" dirty="0"/>
              <a:t>Školy klášterního typu</a:t>
            </a:r>
          </a:p>
          <a:p>
            <a:pPr lvl="1"/>
            <a:r>
              <a:rPr lang="cs-CZ" dirty="0"/>
              <a:t>Od 10. století vznik univerzit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13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44118-7207-4A00-BF91-B8E87CF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univerzity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09AD0D-02EA-46E2-A316-D968A1402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/>
              <a:t>962 Parma</a:t>
            </a:r>
          </a:p>
          <a:p>
            <a:r>
              <a:rPr lang="cs-CZ" dirty="0"/>
              <a:t>1088 Bologna</a:t>
            </a:r>
          </a:p>
          <a:p>
            <a:r>
              <a:rPr lang="cs-CZ" dirty="0"/>
              <a:t>1150 Paříž</a:t>
            </a:r>
          </a:p>
          <a:p>
            <a:r>
              <a:rPr lang="cs-CZ" dirty="0"/>
              <a:t>1167 Oxford</a:t>
            </a:r>
          </a:p>
          <a:p>
            <a:r>
              <a:rPr lang="cs-CZ" dirty="0"/>
              <a:t>1175 </a:t>
            </a:r>
            <a:r>
              <a:rPr lang="cs-CZ" dirty="0" err="1"/>
              <a:t>Modena</a:t>
            </a:r>
            <a:r>
              <a:rPr lang="cs-CZ" dirty="0"/>
              <a:t> (do roku 1338; pak opět až 1772)</a:t>
            </a:r>
          </a:p>
          <a:p>
            <a:r>
              <a:rPr lang="cs-CZ" dirty="0"/>
              <a:t>1204 </a:t>
            </a:r>
            <a:r>
              <a:rPr lang="cs-CZ" dirty="0" err="1"/>
              <a:t>Vicenza</a:t>
            </a:r>
            <a:r>
              <a:rPr lang="cs-CZ" dirty="0"/>
              <a:t> (do roku 1209)</a:t>
            </a:r>
          </a:p>
          <a:p>
            <a:r>
              <a:rPr lang="cs-CZ" dirty="0"/>
              <a:t>1208 </a:t>
            </a:r>
            <a:r>
              <a:rPr lang="cs-CZ" dirty="0" err="1"/>
              <a:t>Palencia</a:t>
            </a:r>
            <a:r>
              <a:rPr lang="cs-CZ" dirty="0"/>
              <a:t> (do 1250)</a:t>
            </a:r>
          </a:p>
          <a:p>
            <a:r>
              <a:rPr lang="cs-CZ" dirty="0"/>
              <a:t>1209 Cambridge</a:t>
            </a:r>
          </a:p>
          <a:p>
            <a:r>
              <a:rPr lang="cs-CZ" dirty="0"/>
              <a:t>1212 Valladolid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1348 Praha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96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D3512-E011-4CF6-B6A5-AC5B7749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9313E-CB9E-4B1B-B76D-CFD2D0AA9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Studium není třeba ukončit</a:t>
            </a:r>
          </a:p>
          <a:p>
            <a:r>
              <a:rPr lang="cs-CZ" dirty="0"/>
              <a:t>Studium má vždy mezinárodní charakter (viz rok 1409 a DK)</a:t>
            </a:r>
          </a:p>
          <a:p>
            <a:r>
              <a:rPr lang="cs-CZ" dirty="0"/>
              <a:t>Mluví se latinsky, ale i dalšími jazyky</a:t>
            </a:r>
          </a:p>
          <a:p>
            <a:r>
              <a:rPr lang="cs-CZ" dirty="0"/>
              <a:t>Složitá je otázka neevropských či nekatolických univerzit</a:t>
            </a:r>
          </a:p>
          <a:p>
            <a:r>
              <a:rPr lang="cs-CZ" dirty="0"/>
              <a:t>Studium má velice volný charakter</a:t>
            </a:r>
          </a:p>
          <a:p>
            <a:r>
              <a:rPr lang="cs-CZ" dirty="0"/>
              <a:t>Cílem univerzity je vždy určitá universalita</a:t>
            </a:r>
          </a:p>
          <a:p>
            <a:r>
              <a:rPr lang="cs-CZ" dirty="0"/>
              <a:t>Bakalář je typicky ze svobodných umění, magistr (mistr) se již profiluje (medicína, teologie, právo,…), doktor</a:t>
            </a:r>
          </a:p>
          <a:p>
            <a:r>
              <a:rPr lang="cs-CZ" dirty="0"/>
              <a:t>Silné spojení s církví – bula od papeže, církevní hodnosti (rektor, děkan, …), sliby (dnes promoce), kanonické mise, …</a:t>
            </a:r>
          </a:p>
          <a:p>
            <a:r>
              <a:rPr lang="cs-CZ" dirty="0"/>
              <a:t>Specifické právní postavení</a:t>
            </a:r>
          </a:p>
        </p:txBody>
      </p:sp>
    </p:spTree>
    <p:extLst>
      <p:ext uri="{BB962C8B-B14F-4D97-AF65-F5344CB8AC3E}">
        <p14:creationId xmlns:p14="http://schemas.microsoft.com/office/powerpoint/2010/main" val="414071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81EEB-C9E3-4729-8404-737B20C3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nám univerzitní studium?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A2DA5-938D-48F9-9ABF-0DAD98D98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Důvody personálně – sociální (Keller):</a:t>
            </a:r>
          </a:p>
          <a:p>
            <a:pPr lvl="1"/>
            <a:r>
              <a:rPr lang="cs-CZ" dirty="0"/>
              <a:t>Vzdělání jako chrám</a:t>
            </a:r>
          </a:p>
          <a:p>
            <a:pPr lvl="1"/>
            <a:r>
              <a:rPr lang="cs-CZ" dirty="0"/>
              <a:t>Vzdělání jako výtah</a:t>
            </a:r>
          </a:p>
          <a:p>
            <a:pPr lvl="1"/>
            <a:r>
              <a:rPr lang="cs-CZ" dirty="0"/>
              <a:t>Vzdělání jako pojišťovna</a:t>
            </a:r>
          </a:p>
          <a:p>
            <a:r>
              <a:rPr lang="cs-CZ" dirty="0"/>
              <a:t>Důvody politické:</a:t>
            </a:r>
          </a:p>
          <a:p>
            <a:pPr lvl="1"/>
            <a:r>
              <a:rPr lang="cs-CZ" dirty="0"/>
              <a:t>Zemská správa</a:t>
            </a:r>
          </a:p>
          <a:p>
            <a:pPr lvl="1"/>
            <a:r>
              <a:rPr lang="cs-CZ" dirty="0"/>
              <a:t>Ekonomický rozvoj</a:t>
            </a:r>
          </a:p>
          <a:p>
            <a:pPr lvl="1"/>
            <a:r>
              <a:rPr lang="cs-CZ" dirty="0"/>
              <a:t>Nástroj politické emancipace</a:t>
            </a:r>
          </a:p>
          <a:p>
            <a:r>
              <a:rPr lang="cs-CZ" dirty="0"/>
              <a:t>Pro koho:</a:t>
            </a:r>
          </a:p>
          <a:p>
            <a:pPr lvl="1"/>
            <a:r>
              <a:rPr lang="cs-CZ" dirty="0"/>
              <a:t>Pro nemnohé</a:t>
            </a:r>
          </a:p>
          <a:p>
            <a:pPr lvl="1"/>
            <a:r>
              <a:rPr lang="cs-CZ" dirty="0"/>
              <a:t>Pro širší vrstvy</a:t>
            </a:r>
          </a:p>
          <a:p>
            <a:pPr lvl="1"/>
            <a:r>
              <a:rPr lang="cs-CZ" dirty="0"/>
              <a:t>Pro téměř všechny</a:t>
            </a:r>
          </a:p>
        </p:txBody>
      </p:sp>
    </p:spTree>
    <p:extLst>
      <p:ext uri="{BB962C8B-B14F-4D97-AF65-F5344CB8AC3E}">
        <p14:creationId xmlns:p14="http://schemas.microsoft.com/office/powerpoint/2010/main" val="188440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0DD58-988A-4B2E-A578-C82BB416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struktura univerzity v dlouhém století v R-U monarchii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4AD15-2D75-47B0-AD41-95CF263B6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3000"/>
              </a:lnSpc>
            </a:pPr>
            <a:r>
              <a:rPr lang="cs-CZ" dirty="0"/>
              <a:t>Katedra = docent nebo profesor</a:t>
            </a:r>
          </a:p>
          <a:p>
            <a:pPr>
              <a:lnSpc>
                <a:spcPct val="123000"/>
              </a:lnSpc>
            </a:pPr>
            <a:r>
              <a:rPr lang="cs-CZ" dirty="0"/>
              <a:t>Velice omezený počet studentů – řádově stovky na fakultu</a:t>
            </a:r>
          </a:p>
          <a:p>
            <a:pPr>
              <a:lnSpc>
                <a:spcPct val="123000"/>
              </a:lnSpc>
            </a:pPr>
            <a:r>
              <a:rPr lang="cs-CZ" dirty="0"/>
              <a:t>Institut řádného a mimořádného docenta</a:t>
            </a:r>
          </a:p>
          <a:p>
            <a:pPr>
              <a:lnSpc>
                <a:spcPct val="123000"/>
              </a:lnSpc>
            </a:pPr>
            <a:r>
              <a:rPr lang="cs-CZ" dirty="0"/>
              <a:t>Výrazná centralizace</a:t>
            </a:r>
          </a:p>
          <a:p>
            <a:pPr>
              <a:lnSpc>
                <a:spcPct val="123000"/>
              </a:lnSpc>
            </a:pPr>
            <a:r>
              <a:rPr lang="cs-CZ" dirty="0"/>
              <a:t>Výrazná snaha o nepřítomnost národnostního </a:t>
            </a:r>
            <a:r>
              <a:rPr lang="cs-CZ" dirty="0" err="1"/>
              <a:t>etosu</a:t>
            </a:r>
            <a:r>
              <a:rPr lang="cs-CZ" dirty="0"/>
              <a:t> (neúspěšná)</a:t>
            </a:r>
          </a:p>
          <a:p>
            <a:pPr>
              <a:lnSpc>
                <a:spcPct val="123000"/>
              </a:lnSpc>
            </a:pPr>
            <a:r>
              <a:rPr lang="cs-CZ" dirty="0"/>
              <a:t>Postupný rozpad privilegia jasné univerzitní pozice – vysoká učení technická, spolková činnost, …</a:t>
            </a:r>
          </a:p>
          <a:p>
            <a:pPr>
              <a:lnSpc>
                <a:spcPct val="123000"/>
              </a:lnSpc>
            </a:pPr>
            <a:r>
              <a:rPr lang="cs-CZ" dirty="0"/>
              <a:t>Vzdělávání je stále velice výběrové</a:t>
            </a:r>
          </a:p>
          <a:p>
            <a:pPr>
              <a:lnSpc>
                <a:spcPct val="123000"/>
              </a:lnSpc>
            </a:pPr>
            <a:r>
              <a:rPr lang="cs-CZ" dirty="0"/>
              <a:t>Profesory jmenuje panovník</a:t>
            </a:r>
          </a:p>
          <a:p>
            <a:pPr>
              <a:lnSpc>
                <a:spcPct val="123000"/>
              </a:lnSpc>
            </a:pPr>
            <a:r>
              <a:rPr lang="cs-CZ" dirty="0"/>
              <a:t>Problémy s financováním škol a akademiků (řeší to ministerstvo)</a:t>
            </a:r>
          </a:p>
          <a:p>
            <a:pPr>
              <a:lnSpc>
                <a:spcPct val="123000"/>
              </a:lnSpc>
            </a:pPr>
            <a:r>
              <a:rPr lang="cs-CZ" dirty="0"/>
              <a:t>Klesá význam a role církve</a:t>
            </a:r>
          </a:p>
          <a:p>
            <a:pPr>
              <a:lnSpc>
                <a:spcPct val="123000"/>
              </a:lnSpc>
            </a:pPr>
            <a:r>
              <a:rPr lang="cs-CZ" dirty="0"/>
              <a:t>V USA je ale už situace úplně jiná!</a:t>
            </a:r>
          </a:p>
        </p:txBody>
      </p:sp>
    </p:spTree>
    <p:extLst>
      <p:ext uri="{BB962C8B-B14F-4D97-AF65-F5344CB8AC3E}">
        <p14:creationId xmlns:p14="http://schemas.microsoft.com/office/powerpoint/2010/main" val="1409436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C6483-88D0-4434-8079-B0D5BEED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Socialistické školství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5B3AC5-C843-4A12-A451-0B1E57389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3000"/>
              </a:lnSpc>
            </a:pPr>
            <a:r>
              <a:rPr lang="cs-CZ" dirty="0"/>
              <a:t>Typickými rysy je přijetí sovětského modelu vzdělávání a akademické struktury (kandidát věd), extrémně malá internacionalizace a kádrové profily</a:t>
            </a:r>
          </a:p>
          <a:p>
            <a:pPr>
              <a:lnSpc>
                <a:spcPct val="123000"/>
              </a:lnSpc>
            </a:pPr>
            <a:r>
              <a:rPr lang="cs-CZ" dirty="0"/>
              <a:t>Vznikají vojenské katedry</a:t>
            </a:r>
          </a:p>
          <a:p>
            <a:pPr>
              <a:lnSpc>
                <a:spcPct val="123000"/>
              </a:lnSpc>
            </a:pPr>
            <a:r>
              <a:rPr lang="cs-CZ" dirty="0"/>
              <a:t>Jedinou přijatelnou filosofií je Marxismus – leninismus (nikoli komunismus!), která se učí všude</a:t>
            </a:r>
          </a:p>
          <a:p>
            <a:pPr>
              <a:lnSpc>
                <a:spcPct val="123000"/>
              </a:lnSpc>
            </a:pPr>
            <a:r>
              <a:rPr lang="cs-CZ" dirty="0"/>
              <a:t>Velký důraz na centralitu a řízení (od osnov po univerzity)</a:t>
            </a:r>
          </a:p>
          <a:p>
            <a:pPr>
              <a:lnSpc>
                <a:spcPct val="123000"/>
              </a:lnSpc>
            </a:pPr>
            <a:r>
              <a:rPr lang="cs-CZ" dirty="0"/>
              <a:t>Odstranění akademického étosu – často roční právnické kurzy pro dělníky atp.</a:t>
            </a:r>
          </a:p>
          <a:p>
            <a:pPr>
              <a:lnSpc>
                <a:spcPct val="123000"/>
              </a:lnSpc>
            </a:pPr>
            <a:r>
              <a:rPr lang="cs-CZ" dirty="0"/>
              <a:t>Církev ze vzdělávání mizí a je nahrazena vědeckým světonázorem, k tomu směřují i reformy kurikula a kádrové posudky</a:t>
            </a:r>
          </a:p>
          <a:p>
            <a:pPr>
              <a:lnSpc>
                <a:spcPct val="123000"/>
              </a:lnSpc>
            </a:pPr>
            <a:r>
              <a:rPr lang="cs-CZ" dirty="0"/>
              <a:t>Vzdělávání v teologii je zásadně deformováno a kontrolováno (když církev nemůžeme zničit, tak si ji indoktrinujeme zevnitř)</a:t>
            </a:r>
          </a:p>
          <a:p>
            <a:pPr>
              <a:lnSpc>
                <a:spcPct val="123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58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7800F-677F-4198-A0FF-F7279A8F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roce 1989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E5D57-5298-4BCE-87B8-EAC4B3524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Dvojí systém habilitací a problémy s ním</a:t>
            </a:r>
          </a:p>
          <a:p>
            <a:r>
              <a:rPr lang="cs-CZ" dirty="0"/>
              <a:t>Nárůst internacionalizace</a:t>
            </a:r>
          </a:p>
          <a:p>
            <a:r>
              <a:rPr lang="cs-CZ" dirty="0"/>
              <a:t>Extrémní a dramatický růst kvality vzdělávání a vědy</a:t>
            </a:r>
          </a:p>
          <a:p>
            <a:r>
              <a:rPr lang="cs-CZ" dirty="0"/>
              <a:t>Významná modernizace a přítomnost soutěže s dalšími univerzitami</a:t>
            </a:r>
          </a:p>
          <a:p>
            <a:r>
              <a:rPr lang="cs-CZ" dirty="0" err="1"/>
              <a:t>Masifikace</a:t>
            </a:r>
            <a:r>
              <a:rPr lang="cs-CZ" dirty="0"/>
              <a:t> vzdělávání</a:t>
            </a:r>
          </a:p>
          <a:p>
            <a:r>
              <a:rPr lang="cs-CZ" dirty="0"/>
              <a:t>Decentralizace vzdělávání (konec osnov na ZŠ a SŠ, institucionální akreditace)</a:t>
            </a:r>
          </a:p>
          <a:p>
            <a:r>
              <a:rPr lang="cs-CZ" dirty="0"/>
              <a:t>Bolognský proces – tři stupně studia</a:t>
            </a:r>
          </a:p>
          <a:p>
            <a:r>
              <a:rPr lang="cs-CZ" dirty="0"/>
              <a:t>Vzniká mnoho nových vysokých škol, univerzit,…</a:t>
            </a:r>
          </a:p>
          <a:p>
            <a:r>
              <a:rPr lang="cs-CZ" dirty="0"/>
              <a:t>Dnes cca 40 % populačního ročníku začne studovat VŠ, což odpovídá průměru OECD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2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5FB69-0622-4E10-B126-870DD180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Stále se jen blížíme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F6AF2-54BE-41D8-81EE-F01838153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Chybí nám spolková činnost</a:t>
            </a:r>
          </a:p>
          <a:p>
            <a:r>
              <a:rPr lang="cs-CZ" dirty="0"/>
              <a:t>Stále velice zastaralý model fakultní zprávy</a:t>
            </a:r>
          </a:p>
          <a:p>
            <a:r>
              <a:rPr lang="cs-CZ" dirty="0"/>
              <a:t>Nefunkční kariérní řád (titul jako šlechtický titul)</a:t>
            </a:r>
          </a:p>
          <a:p>
            <a:r>
              <a:rPr lang="cs-CZ" dirty="0"/>
              <a:t>Vysoká míra studijní neúspěšnosti</a:t>
            </a:r>
          </a:p>
          <a:p>
            <a:r>
              <a:rPr lang="cs-CZ" dirty="0"/>
              <a:t>Chybí rozdělení na různé směry – vědecký x profesní</a:t>
            </a:r>
          </a:p>
          <a:p>
            <a:r>
              <a:rPr lang="cs-CZ" dirty="0"/>
              <a:t>Vysoká rigidita systému</a:t>
            </a:r>
          </a:p>
          <a:p>
            <a:r>
              <a:rPr lang="cs-CZ" dirty="0"/>
              <a:t>Nízká míra internacionalizace</a:t>
            </a:r>
          </a:p>
          <a:p>
            <a:r>
              <a:rPr lang="cs-CZ" dirty="0"/>
              <a:t>Příliš učíme česky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390096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581</Words>
  <Application>Microsoft Office PowerPoint</Application>
  <PresentationFormat>Širokoúhlá obrazovka</PresentationFormat>
  <Paragraphs>86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Proměna a vývoj univerzitního vzdělávání</vt:lpstr>
      <vt:lpstr>Před dávnými časy…</vt:lpstr>
      <vt:lpstr>První univerzity</vt:lpstr>
      <vt:lpstr>Základní body</vt:lpstr>
      <vt:lpstr>K čemu je nám univerzitní studium?</vt:lpstr>
      <vt:lpstr>Základní struktura univerzity v dlouhém století v R-U monarchii</vt:lpstr>
      <vt:lpstr>Socialistické školství</vt:lpstr>
      <vt:lpstr>Po roce 1989</vt:lpstr>
      <vt:lpstr>Stále se jen blížíme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Proměna a vývoj univerzitního vzdělávání</dc:title>
  <dc:creator>Michal Černý</dc:creator>
  <cp:lastModifiedBy>Michal Černý</cp:lastModifiedBy>
  <cp:revision>3</cp:revision>
  <dcterms:created xsi:type="dcterms:W3CDTF">2022-02-25T07:19:52Z</dcterms:created>
  <dcterms:modified xsi:type="dcterms:W3CDTF">2022-02-25T11:01:35Z</dcterms:modified>
</cp:coreProperties>
</file>