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81" r:id="rId3"/>
    <p:sldId id="257" r:id="rId4"/>
    <p:sldId id="258" r:id="rId5"/>
    <p:sldId id="259" r:id="rId6"/>
    <p:sldId id="260" r:id="rId7"/>
    <p:sldId id="261" r:id="rId8"/>
    <p:sldId id="262" r:id="rId9"/>
    <p:sldId id="263" r:id="rId10"/>
    <p:sldId id="282" r:id="rId11"/>
    <p:sldId id="264" r:id="rId12"/>
    <p:sldId id="265" r:id="rId13"/>
    <p:sldId id="266" r:id="rId14"/>
    <p:sldId id="267" r:id="rId15"/>
    <p:sldId id="268" r:id="rId16"/>
    <p:sldId id="269" r:id="rId17"/>
    <p:sldId id="271" r:id="rId18"/>
    <p:sldId id="272" r:id="rId19"/>
    <p:sldId id="273" r:id="rId20"/>
    <p:sldId id="274" r:id="rId21"/>
    <p:sldId id="280" r:id="rId22"/>
    <p:sldId id="275" r:id="rId23"/>
    <p:sldId id="276" r:id="rId24"/>
    <p:sldId id="283" r:id="rId25"/>
    <p:sldId id="277" r:id="rId26"/>
    <p:sldId id="278" r:id="rId27"/>
    <p:sldId id="284" r:id="rId28"/>
    <p:sldId id="285" r:id="rId29"/>
    <p:sldId id="287" r:id="rId30"/>
    <p:sldId id="288" r:id="rId31"/>
    <p:sldId id="289" r:id="rId32"/>
    <p:sldId id="291" r:id="rId33"/>
    <p:sldId id="279"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108" d="100"/>
          <a:sy n="108" d="100"/>
        </p:scale>
        <p:origin x="725"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362163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5673740d8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5673740d8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42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5673740d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5673740d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7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5673740d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5673740d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428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5673740d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5673740d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77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5673740d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5673740d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0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5673740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5673740d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80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5673740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5673740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497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5673740d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5673740d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292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5673740d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5673740d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55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5673740d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5673740d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51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5673740d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5673740d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93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5673740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5673740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257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5673740d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5673740d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586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5673740d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5673740d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522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5673740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5673740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35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5673740d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5673740d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8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5673740d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5673740d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49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5673740d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5673740d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68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55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5673740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5673740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80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567374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567374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93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5673740d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5673740d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2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dx.doi.org/10.5817/PedOr2012-3-387"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dx.doi.org/10.5817/PedOr2012-3-387"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cs-CZ" dirty="0">
                <a:solidFill>
                  <a:srgbClr val="0070C0"/>
                </a:solidFill>
              </a:rPr>
              <a:t>Pedagogická komunikace</a:t>
            </a:r>
            <a:endParaRPr dirty="0">
              <a:solidFill>
                <a:srgbClr val="0070C0"/>
              </a:solidFill>
            </a:endParaRPr>
          </a:p>
        </p:txBody>
      </p:sp>
      <p:sp>
        <p:nvSpPr>
          <p:cNvPr id="55" name="Google Shape;55;p13"/>
          <p:cNvSpPr txBox="1">
            <a:spLocks noGrp="1"/>
          </p:cNvSpPr>
          <p:nvPr>
            <p:ph type="subTitle" idx="1"/>
          </p:nvPr>
        </p:nvSpPr>
        <p:spPr>
          <a:xfrm>
            <a:off x="311700" y="2834125"/>
            <a:ext cx="8520600" cy="1270042"/>
          </a:xfrm>
          <a:prstGeom prst="rect">
            <a:avLst/>
          </a:prstGeom>
        </p:spPr>
        <p:txBody>
          <a:bodyPr spcFirstLastPara="1" wrap="square" lIns="91425" tIns="91425" rIns="91425" bIns="91425" anchor="t" anchorCtr="0">
            <a:noAutofit/>
          </a:bodyPr>
          <a:lstStyle/>
          <a:p>
            <a:r>
              <a:rPr lang="cs-CZ" sz="2400" dirty="0"/>
              <a:t>Design vzdělávacího procesu</a:t>
            </a:r>
          </a:p>
          <a:p>
            <a:r>
              <a:rPr lang="cs-CZ" sz="2400" dirty="0"/>
              <a:t>Obecná a oborová didaktika</a:t>
            </a:r>
          </a:p>
          <a:p>
            <a:endParaRPr lang="cs-CZ" sz="1800" dirty="0"/>
          </a:p>
          <a:p>
            <a:pPr marL="0" lvl="0" indent="0" algn="ctr" rtl="0">
              <a:spcBef>
                <a:spcPts val="0"/>
              </a:spcBef>
              <a:spcAft>
                <a:spcPts val="0"/>
              </a:spcAft>
              <a:buNone/>
            </a:pP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20632D9-78BC-4C8E-8972-56DE9383164C}"/>
              </a:ext>
            </a:extLst>
          </p:cNvPr>
          <p:cNvPicPr>
            <a:picLocks noChangeAspect="1"/>
          </p:cNvPicPr>
          <p:nvPr/>
        </p:nvPicPr>
        <p:blipFill>
          <a:blip r:embed="rId2"/>
          <a:stretch>
            <a:fillRect/>
          </a:stretch>
        </p:blipFill>
        <p:spPr>
          <a:xfrm>
            <a:off x="2289544" y="161814"/>
            <a:ext cx="5517744" cy="2260495"/>
          </a:xfrm>
          <a:prstGeom prst="rect">
            <a:avLst/>
          </a:prstGeom>
        </p:spPr>
      </p:pic>
      <p:pic>
        <p:nvPicPr>
          <p:cNvPr id="5" name="Obrázek 4">
            <a:extLst>
              <a:ext uri="{FF2B5EF4-FFF2-40B4-BE49-F238E27FC236}">
                <a16:creationId xmlns:a16="http://schemas.microsoft.com/office/drawing/2014/main" id="{4B6D1CA5-70BE-419B-B287-2AAF697AF841}"/>
              </a:ext>
            </a:extLst>
          </p:cNvPr>
          <p:cNvPicPr>
            <a:picLocks noChangeAspect="1"/>
          </p:cNvPicPr>
          <p:nvPr/>
        </p:nvPicPr>
        <p:blipFill>
          <a:blip r:embed="rId3"/>
          <a:stretch>
            <a:fillRect/>
          </a:stretch>
        </p:blipFill>
        <p:spPr>
          <a:xfrm>
            <a:off x="1828800" y="2812664"/>
            <a:ext cx="6197396" cy="1985256"/>
          </a:xfrm>
          <a:prstGeom prst="rect">
            <a:avLst/>
          </a:prstGeom>
        </p:spPr>
      </p:pic>
      <p:sp>
        <p:nvSpPr>
          <p:cNvPr id="6" name="TextovéPole 5">
            <a:extLst>
              <a:ext uri="{FF2B5EF4-FFF2-40B4-BE49-F238E27FC236}">
                <a16:creationId xmlns:a16="http://schemas.microsoft.com/office/drawing/2014/main" id="{72F9E2F3-C58D-48EF-A6FD-81FFD8F15B80}"/>
              </a:ext>
            </a:extLst>
          </p:cNvPr>
          <p:cNvSpPr txBox="1"/>
          <p:nvPr/>
        </p:nvSpPr>
        <p:spPr>
          <a:xfrm>
            <a:off x="347331" y="878958"/>
            <a:ext cx="914400" cy="430887"/>
          </a:xfrm>
          <a:prstGeom prst="rect">
            <a:avLst/>
          </a:prstGeom>
          <a:noFill/>
        </p:spPr>
        <p:txBody>
          <a:bodyPr wrap="square" rtlCol="0">
            <a:spAutoFit/>
          </a:bodyPr>
          <a:lstStyle/>
          <a:p>
            <a:r>
              <a:rPr lang="cs-CZ" sz="1100" dirty="0"/>
              <a:t>Př. 2.15 (</a:t>
            </a:r>
            <a:r>
              <a:rPr lang="cs-CZ" sz="1100" dirty="0" err="1"/>
              <a:t>Cangelosi</a:t>
            </a:r>
            <a:r>
              <a:rPr lang="cs-CZ" sz="1100" dirty="0"/>
              <a:t>)</a:t>
            </a:r>
          </a:p>
        </p:txBody>
      </p:sp>
      <p:sp>
        <p:nvSpPr>
          <p:cNvPr id="7" name="TextovéPole 6">
            <a:extLst>
              <a:ext uri="{FF2B5EF4-FFF2-40B4-BE49-F238E27FC236}">
                <a16:creationId xmlns:a16="http://schemas.microsoft.com/office/drawing/2014/main" id="{74B93A9B-D6A1-42C1-9694-79DA992690A2}"/>
              </a:ext>
            </a:extLst>
          </p:cNvPr>
          <p:cNvSpPr txBox="1"/>
          <p:nvPr/>
        </p:nvSpPr>
        <p:spPr>
          <a:xfrm>
            <a:off x="504660" y="3398875"/>
            <a:ext cx="914399" cy="430887"/>
          </a:xfrm>
          <a:prstGeom prst="rect">
            <a:avLst/>
          </a:prstGeom>
          <a:noFill/>
        </p:spPr>
        <p:txBody>
          <a:bodyPr wrap="square" rtlCol="0">
            <a:spAutoFit/>
          </a:bodyPr>
          <a:lstStyle/>
          <a:p>
            <a:r>
              <a:rPr lang="cs-CZ" sz="1100" dirty="0"/>
              <a:t>Př. 4.1</a:t>
            </a:r>
          </a:p>
          <a:p>
            <a:r>
              <a:rPr lang="cs-CZ" sz="1100" dirty="0"/>
              <a:t>(</a:t>
            </a:r>
            <a:r>
              <a:rPr lang="cs-CZ" sz="1100" dirty="0" err="1"/>
              <a:t>Cangelosi</a:t>
            </a:r>
            <a:r>
              <a:rPr lang="cs-CZ" sz="1100" dirty="0"/>
              <a:t>)</a:t>
            </a:r>
          </a:p>
        </p:txBody>
      </p:sp>
    </p:spTree>
    <p:extLst>
      <p:ext uri="{BB962C8B-B14F-4D97-AF65-F5344CB8AC3E}">
        <p14:creationId xmlns:p14="http://schemas.microsoft.com/office/powerpoint/2010/main" val="263219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0000FF"/>
                </a:solidFill>
              </a:rPr>
              <a:t>Profesionální důvěra a práva žáků</a:t>
            </a:r>
            <a:endParaRPr b="1">
              <a:solidFill>
                <a:srgbClr val="0000FF"/>
              </a:solidFill>
            </a:endParaRPr>
          </a:p>
        </p:txBody>
      </p:sp>
      <p:sp>
        <p:nvSpPr>
          <p:cNvPr id="103" name="Google Shape;103;p21"/>
          <p:cNvSpPr txBox="1">
            <a:spLocks noGrp="1"/>
          </p:cNvSpPr>
          <p:nvPr>
            <p:ph type="body" idx="1"/>
          </p:nvPr>
        </p:nvSpPr>
        <p:spPr>
          <a:xfrm>
            <a:off x="311700" y="1152475"/>
            <a:ext cx="8520600" cy="375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dirty="0"/>
              <a:t>Vadí vám něco na chování učitelů v příkladech níže?</a:t>
            </a:r>
            <a:endParaRPr dirty="0"/>
          </a:p>
          <a:p>
            <a:pPr marL="0" lvl="0" indent="0" algn="l" rtl="0">
              <a:spcBef>
                <a:spcPts val="1600"/>
              </a:spcBef>
              <a:spcAft>
                <a:spcPts val="0"/>
              </a:spcAft>
              <a:buNone/>
            </a:pPr>
            <a:r>
              <a:rPr lang="cs" b="1" dirty="0"/>
              <a:t>Př. 1</a:t>
            </a:r>
            <a:r>
              <a:rPr lang="cs" dirty="0"/>
              <a:t>: Dva učitelé, pan Barák a paní Sádková, spolu rozmlouvají ve sborovně. </a:t>
            </a:r>
            <a:r>
              <a:rPr lang="cs-CZ" dirty="0"/>
              <a:t>P</a:t>
            </a:r>
            <a:r>
              <a:rPr lang="cs" dirty="0"/>
              <a:t>an Barák: “Tak jak to jde?” Paní Sádková: “Dneska snad musí být úplněk! Děcka jsou jak praštěná. Můžete jen doufat, že nikdy nebudete učit Andreu Novákovou. Není schopná sledovat vyučování, tak se baví tím, že mě otravuje. Proč zrovna já musím dostat všechny retardované?”</a:t>
            </a:r>
            <a:endParaRPr dirty="0"/>
          </a:p>
          <a:p>
            <a:pPr marL="0" lvl="0" indent="0" algn="l" rtl="0">
              <a:spcBef>
                <a:spcPts val="1600"/>
              </a:spcBef>
              <a:spcAft>
                <a:spcPts val="1600"/>
              </a:spcAft>
              <a:buNone/>
            </a:pPr>
            <a:r>
              <a:rPr lang="cs" b="1" dirty="0"/>
              <a:t>Př. 2</a:t>
            </a:r>
            <a:r>
              <a:rPr lang="cs" dirty="0"/>
              <a:t>: Učitelka Mandelová na třídní schůzce s rodiči říká otci Petra Matáska: “Petr si vede velmi dobře. Přála bych si, aby všichni moji žáci byli jako on. Kdyby se mi podařilo přimět Evžena Tomaštíka, aby spolupracoval jako Petr, skákala bych radostí!”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cs" b="1">
                <a:solidFill>
                  <a:srgbClr val="0000FF"/>
                </a:solidFill>
              </a:rPr>
              <a:t>Profesionální důvěra a práva žáků</a:t>
            </a:r>
            <a:endParaRPr/>
          </a:p>
        </p:txBody>
      </p:sp>
      <p:sp>
        <p:nvSpPr>
          <p:cNvPr id="109" name="Google Shape;1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solidFill>
                  <a:srgbClr val="000000"/>
                </a:solidFill>
              </a:rPr>
              <a:t>Důvěra mezi učitelem a žákem - důležitá složka vytváření klimatu podporujícího spolupráci, spolupracující chování žáků, zapojení do učebních činností</a:t>
            </a:r>
            <a:endParaRPr>
              <a:solidFill>
                <a:srgbClr val="000000"/>
              </a:solidFill>
            </a:endParaRPr>
          </a:p>
          <a:p>
            <a:pPr marL="457200" lvl="0" indent="-342900" algn="l" rtl="0">
              <a:spcBef>
                <a:spcPts val="1600"/>
              </a:spcBef>
              <a:spcAft>
                <a:spcPts val="0"/>
              </a:spcAft>
              <a:buClr>
                <a:srgbClr val="000000"/>
              </a:buClr>
              <a:buSzPts val="1800"/>
              <a:buChar char="-"/>
            </a:pPr>
            <a:r>
              <a:rPr lang="cs">
                <a:solidFill>
                  <a:srgbClr val="000000"/>
                </a:solidFill>
              </a:rPr>
              <a:t>“drby” učitelů ve sborovně o žácích</a:t>
            </a:r>
            <a:endParaRPr>
              <a:solidFill>
                <a:srgbClr val="000000"/>
              </a:solidFill>
            </a:endParaRPr>
          </a:p>
          <a:p>
            <a:pPr marL="457200" lvl="0" indent="-342900" algn="l" rtl="0">
              <a:spcBef>
                <a:spcPts val="0"/>
              </a:spcBef>
              <a:spcAft>
                <a:spcPts val="0"/>
              </a:spcAft>
              <a:buClr>
                <a:srgbClr val="000000"/>
              </a:buClr>
              <a:buSzPts val="1800"/>
              <a:buChar char="-"/>
            </a:pPr>
            <a:r>
              <a:rPr lang="cs">
                <a:solidFill>
                  <a:srgbClr val="000000"/>
                </a:solidFill>
              </a:rPr>
              <a:t>vynášení informací o žácích mimo školní prostředí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p:nvPr/>
        </p:nvSpPr>
        <p:spPr>
          <a:xfrm>
            <a:off x="0" y="0"/>
            <a:ext cx="8872500" cy="49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cs" sz="1800" b="1" dirty="0">
              <a:solidFill>
                <a:schemeClr val="dk1"/>
              </a:solidFill>
              <a:highlight>
                <a:srgbClr val="FFFFFF"/>
              </a:highlight>
            </a:endParaRPr>
          </a:p>
          <a:p>
            <a:pPr lvl="0"/>
            <a:r>
              <a:rPr lang="cs" sz="2400" b="1" dirty="0">
                <a:solidFill>
                  <a:srgbClr val="0000FF"/>
                </a:solidFill>
                <a:highlight>
                  <a:srgbClr val="FFFFFF"/>
                </a:highlight>
              </a:rPr>
              <a:t>Nálepkování, poruchy učení a klima třídy</a:t>
            </a:r>
          </a:p>
          <a:p>
            <a:pPr lvl="0"/>
            <a:endParaRPr lang="cs" sz="1800" b="1" dirty="0">
              <a:solidFill>
                <a:schemeClr val="dk1"/>
              </a:solidFill>
              <a:highlight>
                <a:srgbClr val="FFFFFF"/>
              </a:highlight>
            </a:endParaRPr>
          </a:p>
          <a:p>
            <a:pPr marL="0" lvl="0" indent="0" algn="l" rtl="0">
              <a:spcBef>
                <a:spcPts val="0"/>
              </a:spcBef>
              <a:spcAft>
                <a:spcPts val="0"/>
              </a:spcAft>
              <a:buNone/>
            </a:pPr>
            <a:r>
              <a:rPr lang="cs" sz="1800" b="1" dirty="0">
                <a:solidFill>
                  <a:schemeClr val="dk1"/>
                </a:solidFill>
                <a:highlight>
                  <a:srgbClr val="FFFFFF"/>
                </a:highlight>
              </a:rPr>
              <a:t>Prožitky žáků s SPUCH, které se vztahují k problematice sociálních vztahů ve třídě podmíněných jejich problémy v učení: </a:t>
            </a:r>
            <a:endParaRPr sz="1800" b="1" dirty="0">
              <a:solidFill>
                <a:schemeClr val="dk1"/>
              </a:solidFill>
              <a:highlight>
                <a:srgbClr val="FFFFFF"/>
              </a:highlight>
            </a:endParaRPr>
          </a:p>
          <a:p>
            <a:pPr marL="0" lvl="0" indent="0" algn="l" rtl="0">
              <a:spcBef>
                <a:spcPts val="0"/>
              </a:spcBef>
              <a:spcAft>
                <a:spcPts val="0"/>
              </a:spcAft>
              <a:buNone/>
            </a:pPr>
            <a:endParaRPr sz="1800" b="1" dirty="0">
              <a:solidFill>
                <a:schemeClr val="dk1"/>
              </a:solidFill>
              <a:highlight>
                <a:srgbClr val="FFFFFF"/>
              </a:highlight>
            </a:endParaRPr>
          </a:p>
          <a:p>
            <a:pPr marL="0" lvl="0" indent="0" algn="l" rtl="0">
              <a:spcBef>
                <a:spcPts val="0"/>
              </a:spcBef>
              <a:spcAft>
                <a:spcPts val="0"/>
              </a:spcAft>
              <a:buNone/>
            </a:pPr>
            <a:r>
              <a:rPr lang="cs" sz="1800" dirty="0">
                <a:solidFill>
                  <a:schemeClr val="dk1"/>
                </a:solidFill>
                <a:highlight>
                  <a:srgbClr val="FFFFFF"/>
                </a:highlight>
              </a:rPr>
              <a:t>„</a:t>
            </a:r>
            <a:r>
              <a:rPr lang="cs" sz="1800" i="1" dirty="0">
                <a:solidFill>
                  <a:schemeClr val="dk1"/>
                </a:solidFill>
                <a:highlight>
                  <a:srgbClr val="FFFFFF"/>
                </a:highlight>
              </a:rPr>
              <a:t>Nikdy jsem nebyl problematické dítě. Všechno začalo, když jsem přišel do školy. Zjistil jsem totiž, že číst jsem se učil mnohem pomaleji než moji spolužáci. Začal jsem se proto vyhýbat knížkám. Rukopis jsem měl děsný, ať jsem se snažil sebevíc. Opisování z tabule mi trvalo celou věčnost a nikdy jsem to nezvládnul bez chyby. A pravopis? To byla a je moje noční můra. Ve školní tašce jsem měl vždycky hrozný nepořádek. A než jsem něco našel, no to byla doba! Ve třídě mě šikanovali. Možná proto, že jsem nebyl dost dobrý. Pokynům učitele jsem ale často nerozuměl a styděl jsem se zeptat, abych zase nebyl hloupější než ostatní. Rychle jsem ztrácel pozornost a školu jsem nesnášel. Někteří učitelé se „šťourali“ v maličkostech a dávali mě za příklad lenocha a pitomce.”</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p:nvPr/>
        </p:nvSpPr>
        <p:spPr>
          <a:xfrm>
            <a:off x="0" y="0"/>
            <a:ext cx="9012300" cy="50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1800" b="1" dirty="0">
                <a:solidFill>
                  <a:schemeClr val="dk1"/>
                </a:solidFill>
                <a:highlight>
                  <a:srgbClr val="FFFFFF"/>
                </a:highlight>
              </a:rPr>
              <a:t> </a:t>
            </a:r>
            <a:r>
              <a:rPr lang="cs-CZ" sz="2000" b="1" dirty="0">
                <a:solidFill>
                  <a:schemeClr val="dk1"/>
                </a:solidFill>
                <a:highlight>
                  <a:srgbClr val="FFFFFF"/>
                </a:highlight>
              </a:rPr>
              <a:t>Školní kazuistika a  teorie</a:t>
            </a:r>
            <a:endParaRPr sz="2000" b="1" dirty="0">
              <a:solidFill>
                <a:schemeClr val="dk1"/>
              </a:solidFill>
              <a:highlight>
                <a:srgbClr val="FFFFFF"/>
              </a:highlight>
            </a:endParaRPr>
          </a:p>
          <a:p>
            <a:pPr marL="0" lvl="0" indent="0" algn="l" rtl="0">
              <a:spcBef>
                <a:spcPts val="0"/>
              </a:spcBef>
              <a:spcAft>
                <a:spcPts val="0"/>
              </a:spcAft>
              <a:buNone/>
            </a:pPr>
            <a:endParaRPr sz="1800" dirty="0">
              <a:solidFill>
                <a:schemeClr val="dk1"/>
              </a:solidFill>
              <a:highlight>
                <a:srgbClr val="FFFFFF"/>
              </a:highlight>
            </a:endParaRPr>
          </a:p>
          <a:p>
            <a:pPr marL="0" lvl="0" indent="0" algn="l" rtl="0">
              <a:spcBef>
                <a:spcPts val="0"/>
              </a:spcBef>
              <a:spcAft>
                <a:spcPts val="0"/>
              </a:spcAft>
              <a:buNone/>
            </a:pPr>
            <a:r>
              <a:rPr lang="cs" sz="1800" dirty="0">
                <a:solidFill>
                  <a:schemeClr val="dk1"/>
                </a:solidFill>
                <a:highlight>
                  <a:srgbClr val="FFFFFF"/>
                </a:highlight>
              </a:rPr>
              <a:t>Svými projevy každý žák ovlivňuje to, jak se na něho pedagogové a spolužáci dívají, což vede i k tomu, jaký status mu přisuzují. V případě žáků s poruchami chování bývá takový status reprezentován i označením (etiketou, nálepkou) „problémový žák“, „třídní provokatér“ apod . Metodická nejistota pedagogů ústí v jejich rezignaci na snahy podpořit žáka v jeho procesu učení, což je patrnější na výkonnostně orientovaných školách s pevně stanovenými pravidly hodnocení žáků. </a:t>
            </a:r>
            <a:endParaRPr sz="1800" dirty="0">
              <a:solidFill>
                <a:schemeClr val="dk1"/>
              </a:solidFill>
              <a:highlight>
                <a:srgbClr val="FFFFFF"/>
              </a:highlight>
            </a:endParaRPr>
          </a:p>
          <a:p>
            <a:pPr marL="0" lvl="0" indent="0" algn="l" rtl="0">
              <a:spcBef>
                <a:spcPts val="0"/>
              </a:spcBef>
              <a:spcAft>
                <a:spcPts val="0"/>
              </a:spcAft>
              <a:buNone/>
            </a:pPr>
            <a:r>
              <a:rPr lang="cs" sz="1800" dirty="0">
                <a:solidFill>
                  <a:schemeClr val="dk1"/>
                </a:solidFill>
                <a:highlight>
                  <a:srgbClr val="FFFFFF"/>
                </a:highlight>
              </a:rPr>
              <a:t>Vnější úroveň procesu utváření identity jedince s poruchami chování ilustruje příklad, který nabízí Vágnerová, když popisuje situaci, při které učitel přisoudí žákovi roli problémového dítěte, přičemž se toto hodnocení a postoj vůči dítěti časem zafixuje. Následně dochází k vytvoření rigidního stereotypu, který bývá předáván i dalším učitelským autoritám. Tím může označení nabýt povahy stigmatu, které může v důsledku ovlivnit žákovy budoucí výsledky. V důsledku je vytvořen negativní model, „do něhož může být dítě učitelskými postoji manipulováno“. (Vágnerová 1997). Symbolické označení „problémové dítě“ ve svém důsledku, jak upozorňuje Červenka (in Vítková, M., Havel, J. 2010), může vést ke zcela hmatatelným a problematicky vnímaným projevům dítěte.</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311700" y="94125"/>
            <a:ext cx="85206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solidFill>
                  <a:srgbClr val="0000FF"/>
                </a:solidFill>
              </a:rPr>
              <a:t>Nálepkování, poruchy učení a klima třídy</a:t>
            </a:r>
            <a:endParaRPr b="1" dirty="0">
              <a:solidFill>
                <a:srgbClr val="0000FF"/>
              </a:solidFill>
            </a:endParaRPr>
          </a:p>
        </p:txBody>
      </p:sp>
      <p:sp>
        <p:nvSpPr>
          <p:cNvPr id="125" name="Google Shape;125;p25"/>
          <p:cNvSpPr txBox="1">
            <a:spLocks noGrp="1"/>
          </p:cNvSpPr>
          <p:nvPr>
            <p:ph type="body" idx="1"/>
          </p:nvPr>
        </p:nvSpPr>
        <p:spPr>
          <a:xfrm>
            <a:off x="311700" y="801950"/>
            <a:ext cx="8520600" cy="426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dirty="0">
                <a:solidFill>
                  <a:schemeClr val="dk1"/>
                </a:solidFill>
                <a:highlight>
                  <a:srgbClr val="FFFFFF"/>
                </a:highlight>
              </a:rPr>
              <a:t>Prožitky žáků s SPUCH , které se vztahují k problematice sociálních vztahů ve třídě podmíněných jejich problémy v učení</a:t>
            </a:r>
            <a:endParaRPr dirty="0">
              <a:solidFill>
                <a:schemeClr val="dk1"/>
              </a:solidFill>
              <a:highlight>
                <a:srgbClr val="FFFFFF"/>
              </a:highlight>
            </a:endParaRPr>
          </a:p>
          <a:p>
            <a:pPr marL="457200" lvl="0" indent="-342900" algn="l" rtl="0">
              <a:lnSpc>
                <a:spcPct val="100000"/>
              </a:lnSpc>
              <a:spcBef>
                <a:spcPts val="0"/>
              </a:spcBef>
              <a:spcAft>
                <a:spcPts val="0"/>
              </a:spcAft>
              <a:buClr>
                <a:schemeClr val="dk1"/>
              </a:buClr>
              <a:buSzPts val="1800"/>
              <a:buChar char="-"/>
            </a:pPr>
            <a:r>
              <a:rPr lang="cs" b="1" i="1" dirty="0">
                <a:solidFill>
                  <a:schemeClr val="dk1"/>
                </a:solidFill>
                <a:highlight>
                  <a:srgbClr val="FFFFFF"/>
                </a:highlight>
              </a:rPr>
              <a:t>Syndrom neúspěšné osobnosti žáka (</a:t>
            </a:r>
            <a:r>
              <a:rPr lang="cs" sz="1350" dirty="0">
                <a:solidFill>
                  <a:schemeClr val="dk1"/>
                </a:solidFill>
                <a:highlight>
                  <a:srgbClr val="FFFFFF"/>
                </a:highlight>
              </a:rPr>
              <a:t>Helus, Z. 2004)</a:t>
            </a:r>
            <a:endParaRPr b="1" i="1" dirty="0">
              <a:solidFill>
                <a:schemeClr val="dk1"/>
              </a:solidFill>
              <a:highlight>
                <a:srgbClr val="FFFFFF"/>
              </a:highlight>
            </a:endParaRPr>
          </a:p>
          <a:p>
            <a:pPr marL="457200" lvl="0" indent="-342900" algn="l" rtl="0">
              <a:lnSpc>
                <a:spcPct val="100000"/>
              </a:lnSpc>
              <a:spcBef>
                <a:spcPts val="0"/>
              </a:spcBef>
              <a:spcAft>
                <a:spcPts val="0"/>
              </a:spcAft>
              <a:buClr>
                <a:schemeClr val="dk1"/>
              </a:buClr>
              <a:buSzPts val="1800"/>
              <a:buChar char="-"/>
            </a:pPr>
            <a:r>
              <a:rPr lang="cs" b="1" i="1" dirty="0">
                <a:solidFill>
                  <a:schemeClr val="dk1"/>
                </a:solidFill>
                <a:highlight>
                  <a:srgbClr val="FFFFFF"/>
                </a:highlight>
              </a:rPr>
              <a:t>Sociální úzkost</a:t>
            </a:r>
            <a:endParaRPr b="1" i="1" dirty="0">
              <a:solidFill>
                <a:schemeClr val="dk1"/>
              </a:solidFill>
              <a:highlight>
                <a:srgbClr val="FFFFFF"/>
              </a:highlight>
            </a:endParaRPr>
          </a:p>
          <a:p>
            <a:pPr marL="0" lvl="0" indent="0" algn="l" rtl="0">
              <a:lnSpc>
                <a:spcPct val="100000"/>
              </a:lnSpc>
              <a:spcBef>
                <a:spcPts val="0"/>
              </a:spcBef>
              <a:spcAft>
                <a:spcPts val="0"/>
              </a:spcAft>
              <a:buNone/>
            </a:pPr>
            <a:endParaRPr b="1" i="1" dirty="0">
              <a:solidFill>
                <a:schemeClr val="dk1"/>
              </a:solidFill>
              <a:highlight>
                <a:srgbClr val="FFFFFF"/>
              </a:highlight>
            </a:endParaRPr>
          </a:p>
          <a:p>
            <a:pPr marL="0" lvl="0" indent="0" algn="l" rtl="0">
              <a:lnSpc>
                <a:spcPct val="100000"/>
              </a:lnSpc>
              <a:spcBef>
                <a:spcPts val="0"/>
              </a:spcBef>
              <a:spcAft>
                <a:spcPts val="0"/>
              </a:spcAft>
              <a:buNone/>
            </a:pPr>
            <a:r>
              <a:rPr lang="cs" dirty="0">
                <a:solidFill>
                  <a:schemeClr val="dk1"/>
                </a:solidFill>
                <a:highlight>
                  <a:srgbClr val="FFFFFF"/>
                </a:highlight>
              </a:rPr>
              <a:t>Připravenost pedagoga pro vnímání rizik spojených s rozdílností ve školním výkonu žáků</a:t>
            </a:r>
            <a:endParaRPr dirty="0">
              <a:solidFill>
                <a:schemeClr val="dk1"/>
              </a:solidFill>
              <a:highlight>
                <a:srgbClr val="FFFFFF"/>
              </a:highlight>
            </a:endParaRPr>
          </a:p>
          <a:p>
            <a:pPr marL="0" lvl="0" indent="0" algn="l" rtl="0">
              <a:lnSpc>
                <a:spcPct val="100000"/>
              </a:lnSpc>
              <a:spcBef>
                <a:spcPts val="0"/>
              </a:spcBef>
              <a:spcAft>
                <a:spcPts val="0"/>
              </a:spcAft>
              <a:buNone/>
            </a:pPr>
            <a:r>
              <a:rPr lang="cs" dirty="0">
                <a:solidFill>
                  <a:schemeClr val="dk1"/>
                </a:solidFill>
                <a:highlight>
                  <a:srgbClr val="FFFFFF"/>
                </a:highlight>
              </a:rPr>
              <a:t>Připravenost používat metod a forem práce, které přispějí k eliminaci negativních postojů podmíněných rozdílným výkonem ve škole u žáků vůči sobě navzájem </a:t>
            </a:r>
            <a:r>
              <a:rPr lang="cs" sz="1350" dirty="0">
                <a:solidFill>
                  <a:schemeClr val="dk1"/>
                </a:solidFill>
                <a:highlight>
                  <a:srgbClr val="FFFFFF"/>
                </a:highlight>
              </a:rPr>
              <a:t>(Pavlovská, M., Röderová, P. 2010).</a:t>
            </a:r>
            <a:endParaRPr sz="1350" dirty="0">
              <a:solidFill>
                <a:schemeClr val="dk1"/>
              </a:solidFill>
              <a:highlight>
                <a:srgbClr val="FFFFFF"/>
              </a:highlight>
            </a:endParaRPr>
          </a:p>
          <a:p>
            <a:pPr marL="0" lvl="0" indent="0" algn="l" rtl="0">
              <a:lnSpc>
                <a:spcPct val="100000"/>
              </a:lnSpc>
              <a:spcBef>
                <a:spcPts val="0"/>
              </a:spcBef>
              <a:spcAft>
                <a:spcPts val="0"/>
              </a:spcAft>
              <a:buNone/>
            </a:pPr>
            <a:endParaRPr sz="1350" dirty="0">
              <a:solidFill>
                <a:schemeClr val="dk1"/>
              </a:solidFill>
              <a:highlight>
                <a:srgbClr val="FFFFFF"/>
              </a:highlight>
            </a:endParaRPr>
          </a:p>
          <a:p>
            <a:pPr marL="0" lvl="0" indent="0" algn="l" rtl="0">
              <a:lnSpc>
                <a:spcPct val="100000"/>
              </a:lnSpc>
              <a:spcBef>
                <a:spcPts val="0"/>
              </a:spcBef>
              <a:spcAft>
                <a:spcPts val="0"/>
              </a:spcAft>
              <a:buNone/>
            </a:pPr>
            <a:r>
              <a:rPr lang="cs" dirty="0">
                <a:solidFill>
                  <a:schemeClr val="dk1"/>
                </a:solidFill>
                <a:highlight>
                  <a:srgbClr val="FFFFFF"/>
                </a:highlight>
              </a:rPr>
              <a:t>Zdroje - výběr: </a:t>
            </a:r>
            <a:endParaRPr dirty="0">
              <a:solidFill>
                <a:schemeClr val="dk1"/>
              </a:solidFill>
              <a:highlight>
                <a:srgbClr val="FFFFFF"/>
              </a:highlight>
            </a:endParaRPr>
          </a:p>
          <a:p>
            <a:pPr marL="0" lvl="0" indent="0" algn="l" rtl="0">
              <a:lnSpc>
                <a:spcPct val="100000"/>
              </a:lnSpc>
              <a:spcBef>
                <a:spcPts val="0"/>
              </a:spcBef>
              <a:spcAft>
                <a:spcPts val="0"/>
              </a:spcAft>
              <a:buNone/>
            </a:pPr>
            <a:r>
              <a:rPr lang="cs" sz="1350" dirty="0">
                <a:solidFill>
                  <a:schemeClr val="dk1"/>
                </a:solidFill>
                <a:highlight>
                  <a:srgbClr val="FFFFFF"/>
                </a:highlight>
              </a:rPr>
              <a:t>Helus, Z. 2004. Dítě v osobnostním pojetí. Obrat k dítěti jako výzva a úkol pro učitele a rodiče. Praha: Portál</a:t>
            </a:r>
            <a:endParaRPr sz="1350" dirty="0">
              <a:solidFill>
                <a:schemeClr val="dk1"/>
              </a:solidFill>
              <a:highlight>
                <a:srgbClr val="FFFFFF"/>
              </a:highlight>
            </a:endParaRPr>
          </a:p>
          <a:p>
            <a:pPr marL="0" lvl="0" indent="0" algn="l" rtl="0">
              <a:lnSpc>
                <a:spcPct val="100000"/>
              </a:lnSpc>
              <a:spcBef>
                <a:spcPts val="0"/>
              </a:spcBef>
              <a:spcAft>
                <a:spcPts val="0"/>
              </a:spcAft>
              <a:buNone/>
            </a:pPr>
            <a:r>
              <a:rPr lang="cs" sz="1350" dirty="0">
                <a:solidFill>
                  <a:schemeClr val="dk1"/>
                </a:solidFill>
                <a:highlight>
                  <a:srgbClr val="FFFFFF"/>
                </a:highlight>
              </a:rPr>
              <a:t>PAVLOVSKÁ, M., RÖDEROVÁ, P. 2010. </a:t>
            </a:r>
            <a:r>
              <a:rPr lang="cs" sz="1350" i="1" dirty="0">
                <a:solidFill>
                  <a:schemeClr val="dk1"/>
                </a:solidFill>
                <a:highlight>
                  <a:srgbClr val="FFFFFF"/>
                </a:highlight>
              </a:rPr>
              <a:t>Analýza aktuálního stavu práce pedagogů s odlišností v současné škole</a:t>
            </a:r>
            <a:r>
              <a:rPr lang="cs" sz="1350" dirty="0">
                <a:solidFill>
                  <a:schemeClr val="dk1"/>
                </a:solidFill>
                <a:highlight>
                  <a:srgbClr val="FFFFFF"/>
                </a:highlight>
              </a:rPr>
              <a:t>. In: Vítková, M., Havel, J </a:t>
            </a:r>
            <a:r>
              <a:rPr lang="cs" sz="1350" i="1" dirty="0">
                <a:solidFill>
                  <a:schemeClr val="dk1"/>
                </a:solidFill>
                <a:highlight>
                  <a:srgbClr val="FFFFFF"/>
                </a:highlight>
              </a:rPr>
              <a:t>Inkluzivní vzdělávání v primární škole</a:t>
            </a:r>
            <a:r>
              <a:rPr lang="cs" sz="1350" dirty="0">
                <a:solidFill>
                  <a:schemeClr val="dk1"/>
                </a:solidFill>
                <a:highlight>
                  <a:srgbClr val="FFFFFF"/>
                </a:highlight>
              </a:rPr>
              <a:t>. MU Brno, Paido.  ISBN978-80-7315-199-7</a:t>
            </a:r>
            <a:endParaRPr dirty="0">
              <a:solidFill>
                <a:schemeClr val="dk1"/>
              </a:solidFill>
              <a:highlight>
                <a:srgbClr val="FFFFFF"/>
              </a:highlight>
            </a:endParaRPr>
          </a:p>
          <a:p>
            <a:pPr marL="0" lvl="0" indent="0" algn="l" rtl="0">
              <a:lnSpc>
                <a:spcPct val="100000"/>
              </a:lnSpc>
              <a:spcBef>
                <a:spcPts val="0"/>
              </a:spcBef>
              <a:spcAft>
                <a:spcPts val="0"/>
              </a:spcAft>
              <a:buNone/>
            </a:pP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highlight>
                <a:srgbClr val="FFFFFF"/>
              </a:highlight>
            </a:endParaRPr>
          </a:p>
          <a:p>
            <a:pPr marL="0" lvl="0" indent="0" algn="l" rtl="0">
              <a:spcBef>
                <a:spcPts val="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0000FF"/>
                </a:solidFill>
              </a:rPr>
              <a:t>Čí řeč poskytuje žákům více informací?</a:t>
            </a:r>
            <a:endParaRPr b="1">
              <a:solidFill>
                <a:srgbClr val="0000FF"/>
              </a:solidFill>
            </a:endParaRPr>
          </a:p>
        </p:txBody>
      </p:sp>
      <p:sp>
        <p:nvSpPr>
          <p:cNvPr id="131" name="Google Shape;131;p26"/>
          <p:cNvSpPr txBox="1">
            <a:spLocks noGrp="1"/>
          </p:cNvSpPr>
          <p:nvPr>
            <p:ph type="body" idx="1"/>
          </p:nvPr>
        </p:nvSpPr>
        <p:spPr>
          <a:xfrm>
            <a:off x="311700" y="1152475"/>
            <a:ext cx="3999900" cy="377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sz="1800" dirty="0">
                <a:solidFill>
                  <a:schemeClr val="tx1"/>
                </a:solidFill>
              </a:rPr>
              <a:t>Pan učitel Alexa se s žáky své třídy právě vrátil do učebny ze školního dvora, kde prováděli pokus na erozi. Pan Alexa žákům říká: “Trvalo nám pouze čtyři minuty, než jsme po dokončení pokusu sklidili náčiní a vrátili se na svá místa v učebně. Během toho jsme nerušii žáky v jiných učebnách. Zítra půjdeme ven znovu a provedeme další pokus s vodou.”  </a:t>
            </a:r>
            <a:endParaRPr sz="1800" dirty="0">
              <a:solidFill>
                <a:schemeClr val="tx1"/>
              </a:solidFill>
            </a:endParaRPr>
          </a:p>
        </p:txBody>
      </p:sp>
      <p:sp>
        <p:nvSpPr>
          <p:cNvPr id="132" name="Google Shape;132;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 sz="1800" dirty="0">
                <a:solidFill>
                  <a:schemeClr val="tx1"/>
                </a:solidFill>
              </a:rPr>
              <a:t>Paní učitelka Marešová a její druháci se právě vrátili do učebny ze školního dvora, kde prováděli experiment, týkající se eroze. Učitelka žákůmm říká: “Vy jste takoví dobří, chlapci a děvčata! Jsem na vás hrdá! Příště uděláme něco podobného, vím, že budete spolupracovat stejně dobře jako dnes.”</a:t>
            </a:r>
            <a:endParaRPr sz="18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311700" y="172850"/>
            <a:ext cx="8520600" cy="5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0000FF"/>
                </a:solidFill>
              </a:rPr>
              <a:t>Destruktivní tresty</a:t>
            </a:r>
            <a:endParaRPr b="1">
              <a:solidFill>
                <a:srgbClr val="0000FF"/>
              </a:solidFill>
            </a:endParaRPr>
          </a:p>
        </p:txBody>
      </p:sp>
      <p:sp>
        <p:nvSpPr>
          <p:cNvPr id="144" name="Google Shape;144;p28"/>
          <p:cNvSpPr txBox="1">
            <a:spLocks noGrp="1"/>
          </p:cNvSpPr>
          <p:nvPr>
            <p:ph type="body" idx="1"/>
          </p:nvPr>
        </p:nvSpPr>
        <p:spPr>
          <a:xfrm>
            <a:off x="311700" y="765425"/>
            <a:ext cx="8520600" cy="42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dirty="0">
                <a:solidFill>
                  <a:schemeClr val="tx1"/>
                </a:solidFill>
              </a:rPr>
              <a:t>(Př. 1): Pan učitel Fabián říká ve třídě Viktorovi: “Přečti prosím svou odpověď na příklad číslo šest.” Viktor: “Já jsem se nedostal k tomu, abych udělal domácí úkol.” Pan učitel: “Ty ses nedostal k domácímu úkolu! Proč ne?“ Viktor: “No, my jsme včera večer měli zápas v košíkové a…” Pan učitel: “Aha! No to je výborné. Ty jsi ten horký basketbalový favorit. Jsi moc důležitý na to, abys dělal domácí úkoly! Ty si myslíš, že tě ta košíková snad uživí?...”</a:t>
            </a:r>
            <a:endParaRPr dirty="0">
              <a:solidFill>
                <a:schemeClr val="tx1"/>
              </a:solidFill>
            </a:endParaRPr>
          </a:p>
          <a:p>
            <a:pPr marL="0" lvl="0" indent="0" algn="l" rtl="0">
              <a:spcBef>
                <a:spcPts val="1600"/>
              </a:spcBef>
              <a:spcAft>
                <a:spcPts val="1600"/>
              </a:spcAft>
              <a:buNone/>
            </a:pPr>
            <a:r>
              <a:rPr lang="cs" dirty="0">
                <a:solidFill>
                  <a:schemeClr val="tx1"/>
                </a:solidFill>
              </a:rPr>
              <a:t>(Př. 2): Paní učitelka Jungerová se všimne, že Vojtěch si místo čtení textu, který právě zadala, hraje s provázkem. Přijde zezadu k Vojtěchovi a klouby ruky mu přejede po hlavě. Vojtěch sebou škubne bolesí. Vypadá to, že se začal věnovat čtení, ale hlava ho stále ještě bolí.    </a:t>
            </a:r>
            <a:endParaRPr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solidFill>
                  <a:srgbClr val="0000FF"/>
                </a:solidFill>
              </a:rPr>
              <a:t>Známky jako forma komunikace</a:t>
            </a:r>
            <a:endParaRPr b="1" dirty="0">
              <a:solidFill>
                <a:srgbClr val="0000FF"/>
              </a:solidFill>
            </a:endParaRPr>
          </a:p>
        </p:txBody>
      </p:sp>
      <p:sp>
        <p:nvSpPr>
          <p:cNvPr id="150" name="Google Shape;15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t>Formativní  </a:t>
            </a:r>
            <a:r>
              <a:rPr lang="cs-CZ" b="1" dirty="0"/>
              <a:t>X  </a:t>
            </a:r>
            <a:r>
              <a:rPr lang="cs" b="1" dirty="0"/>
              <a:t>Sumativní hodnocení</a:t>
            </a:r>
            <a:endParaRPr b="1" dirty="0"/>
          </a:p>
          <a:p>
            <a:pPr marL="0" lvl="0" indent="0" algn="l" rtl="0">
              <a:spcBef>
                <a:spcPts val="1600"/>
              </a:spcBef>
              <a:spcAft>
                <a:spcPts val="0"/>
              </a:spcAft>
              <a:buNone/>
            </a:pPr>
            <a:r>
              <a:rPr lang="cs" dirty="0">
                <a:solidFill>
                  <a:schemeClr val="tx1"/>
                </a:solidFill>
              </a:rPr>
              <a:t>Nesprávné jednání učitelů - používají známkování k jiným účelům </a:t>
            </a:r>
            <a:endParaRPr dirty="0">
              <a:solidFill>
                <a:schemeClr val="tx1"/>
              </a:solidFill>
            </a:endParaRPr>
          </a:p>
          <a:p>
            <a:pPr marL="0" lvl="0" indent="0" algn="l" rtl="0">
              <a:spcBef>
                <a:spcPts val="1600"/>
              </a:spcBef>
              <a:spcAft>
                <a:spcPts val="1600"/>
              </a:spcAft>
              <a:buNone/>
            </a:pPr>
            <a:r>
              <a:rPr lang="cs" dirty="0">
                <a:solidFill>
                  <a:schemeClr val="tx1"/>
                </a:solidFill>
              </a:rPr>
              <a:t>Lumír: “Paní profesorko, jsem překvapený, že jsem ze sociologie dostal jen  trojku. Testy jsem přece neměl tak špatné.” Paní profesorka: “Víš, musela jsem vzít v úvahu tvou účast na hodinách. Měl jsi hodně absencí a mnoho témat ti zcela uniklo.”  </a:t>
            </a:r>
            <a:endParaRP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0000FF"/>
                </a:solidFill>
              </a:rPr>
              <a:t>Pravidla chování ve třídě</a:t>
            </a:r>
            <a:endParaRPr b="1">
              <a:solidFill>
                <a:srgbClr val="0000FF"/>
              </a:solidFill>
            </a:endParaRPr>
          </a:p>
        </p:txBody>
      </p:sp>
      <p:sp>
        <p:nvSpPr>
          <p:cNvPr id="156" name="Google Shape;15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dirty="0">
                <a:solidFill>
                  <a:schemeClr val="tx1"/>
                </a:solidFill>
              </a:rPr>
              <a:t>Zavádění </a:t>
            </a:r>
            <a:r>
              <a:rPr lang="cs" b="1" dirty="0">
                <a:solidFill>
                  <a:schemeClr val="tx1"/>
                </a:solidFill>
              </a:rPr>
              <a:t>nezbytných</a:t>
            </a:r>
            <a:r>
              <a:rPr lang="cs" dirty="0">
                <a:solidFill>
                  <a:schemeClr val="tx1"/>
                </a:solidFill>
              </a:rPr>
              <a:t> pravidel chování má za účel:</a:t>
            </a:r>
            <a:endParaRPr dirty="0">
              <a:solidFill>
                <a:schemeClr val="tx1"/>
              </a:solidFill>
            </a:endParaRPr>
          </a:p>
          <a:p>
            <a:pPr marL="457200" lvl="0" indent="-342900" algn="l" rtl="0">
              <a:spcBef>
                <a:spcPts val="1600"/>
              </a:spcBef>
              <a:spcAft>
                <a:spcPts val="0"/>
              </a:spcAft>
              <a:buSzPts val="1800"/>
              <a:buAutoNum type="arabicPeriod"/>
            </a:pPr>
            <a:r>
              <a:rPr lang="cs-CZ" dirty="0">
                <a:solidFill>
                  <a:schemeClr val="tx1"/>
                </a:solidFill>
              </a:rPr>
              <a:t>M</a:t>
            </a:r>
            <a:r>
              <a:rPr lang="cs" dirty="0">
                <a:solidFill>
                  <a:schemeClr val="tx1"/>
                </a:solidFill>
              </a:rPr>
              <a:t>aximalizovat spolupracující chování a minimalizovat chování rušivé</a:t>
            </a:r>
            <a:endParaRPr dirty="0">
              <a:solidFill>
                <a:schemeClr val="tx1"/>
              </a:solidFill>
            </a:endParaRPr>
          </a:p>
          <a:p>
            <a:pPr marL="457200" lvl="0" indent="-342900" algn="l" rtl="0">
              <a:spcBef>
                <a:spcPts val="0"/>
              </a:spcBef>
              <a:spcAft>
                <a:spcPts val="0"/>
              </a:spcAft>
              <a:buSzPts val="1800"/>
              <a:buAutoNum type="arabicPeriod"/>
            </a:pPr>
            <a:r>
              <a:rPr lang="cs-CZ" dirty="0">
                <a:solidFill>
                  <a:schemeClr val="tx1"/>
                </a:solidFill>
              </a:rPr>
              <a:t>Z</a:t>
            </a:r>
            <a:r>
              <a:rPr lang="cs" dirty="0">
                <a:solidFill>
                  <a:schemeClr val="tx1"/>
                </a:solidFill>
              </a:rPr>
              <a:t>ajistit bezpečnost a pohodlnost učebního prostředí</a:t>
            </a:r>
            <a:endParaRPr dirty="0">
              <a:solidFill>
                <a:schemeClr val="tx1"/>
              </a:solidFill>
            </a:endParaRPr>
          </a:p>
          <a:p>
            <a:pPr marL="457200" lvl="0" indent="-342900" algn="l" rtl="0">
              <a:spcBef>
                <a:spcPts val="0"/>
              </a:spcBef>
              <a:spcAft>
                <a:spcPts val="0"/>
              </a:spcAft>
              <a:buSzPts val="1800"/>
              <a:buAutoNum type="arabicPeriod"/>
            </a:pPr>
            <a:r>
              <a:rPr lang="cs-CZ" dirty="0">
                <a:solidFill>
                  <a:schemeClr val="tx1"/>
                </a:solidFill>
              </a:rPr>
              <a:t>Z</a:t>
            </a:r>
            <a:r>
              <a:rPr lang="cs" dirty="0">
                <a:solidFill>
                  <a:schemeClr val="tx1"/>
                </a:solidFill>
              </a:rPr>
              <a:t>amezit rušení ostatních tříd a lidí mimo učebnu činnostmi probíhajícími ve třídě</a:t>
            </a:r>
            <a:endParaRPr dirty="0">
              <a:solidFill>
                <a:schemeClr val="tx1"/>
              </a:solidFill>
            </a:endParaRPr>
          </a:p>
          <a:p>
            <a:pPr marL="457200" lvl="0" indent="-342900" algn="l" rtl="0">
              <a:spcBef>
                <a:spcPts val="0"/>
              </a:spcBef>
              <a:spcAft>
                <a:spcPts val="0"/>
              </a:spcAft>
              <a:buSzPts val="1800"/>
              <a:buAutoNum type="arabicPeriod"/>
            </a:pPr>
            <a:r>
              <a:rPr lang="cs-CZ" dirty="0">
                <a:solidFill>
                  <a:schemeClr val="tx1"/>
                </a:solidFill>
              </a:rPr>
              <a:t>U</a:t>
            </a:r>
            <a:r>
              <a:rPr lang="cs" dirty="0">
                <a:solidFill>
                  <a:schemeClr val="tx1"/>
                </a:solidFill>
              </a:rPr>
              <a:t>držet přijatelnou úroven slušnosti mezi žáky, zaměstnanci školy a návštěvníky školy </a:t>
            </a:r>
            <a:endParaRP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A744601-9CFB-45E8-8EB3-7BADB148C32C}"/>
              </a:ext>
            </a:extLst>
          </p:cNvPr>
          <p:cNvSpPr>
            <a:spLocks noGrp="1"/>
          </p:cNvSpPr>
          <p:nvPr>
            <p:ph type="title"/>
          </p:nvPr>
        </p:nvSpPr>
        <p:spPr/>
        <p:txBody>
          <a:bodyPr/>
          <a:lstStyle/>
          <a:p>
            <a:r>
              <a:rPr lang="cs-CZ" b="1" dirty="0">
                <a:solidFill>
                  <a:srgbClr val="0070C0"/>
                </a:solidFill>
              </a:rPr>
              <a:t>Obsahem</a:t>
            </a:r>
          </a:p>
        </p:txBody>
      </p:sp>
      <p:sp>
        <p:nvSpPr>
          <p:cNvPr id="4" name="Zástupný text 3">
            <a:extLst>
              <a:ext uri="{FF2B5EF4-FFF2-40B4-BE49-F238E27FC236}">
                <a16:creationId xmlns:a16="http://schemas.microsoft.com/office/drawing/2014/main" id="{26A8EA10-7F2B-4B20-AE33-B5C8CCF0053E}"/>
              </a:ext>
            </a:extLst>
          </p:cNvPr>
          <p:cNvSpPr>
            <a:spLocks noGrp="1"/>
          </p:cNvSpPr>
          <p:nvPr>
            <p:ph type="body" idx="1"/>
          </p:nvPr>
        </p:nvSpPr>
        <p:spPr/>
        <p:txBody>
          <a:bodyPr/>
          <a:lstStyle/>
          <a:p>
            <a:pPr marL="0" indent="0">
              <a:buNone/>
            </a:pPr>
            <a:r>
              <a:rPr lang="cs-CZ" b="1" dirty="0">
                <a:solidFill>
                  <a:schemeClr val="tx1"/>
                </a:solidFill>
              </a:rPr>
              <a:t>Pedagogická komunikace, komunikační dovednosti učitele</a:t>
            </a:r>
          </a:p>
          <a:p>
            <a:pPr>
              <a:buFontTx/>
              <a:buChar char="-"/>
            </a:pPr>
            <a:r>
              <a:rPr lang="cs-CZ" dirty="0">
                <a:solidFill>
                  <a:schemeClr val="tx1"/>
                </a:solidFill>
              </a:rPr>
              <a:t>komunikace vzdělávajícího s cílovou skupinou</a:t>
            </a:r>
          </a:p>
          <a:p>
            <a:pPr>
              <a:buFontTx/>
              <a:buChar char="-"/>
            </a:pPr>
            <a:r>
              <a:rPr lang="cs-CZ" dirty="0">
                <a:solidFill>
                  <a:schemeClr val="tx1"/>
                </a:solidFill>
              </a:rPr>
              <a:t>význam otázek a práce s nimi</a:t>
            </a:r>
          </a:p>
          <a:p>
            <a:pPr>
              <a:buFontTx/>
              <a:buChar char="-"/>
            </a:pPr>
            <a:r>
              <a:rPr lang="cs-CZ" dirty="0">
                <a:solidFill>
                  <a:schemeClr val="tx1"/>
                </a:solidFill>
              </a:rPr>
              <a:t>specifika komunikace ve výuce</a:t>
            </a:r>
          </a:p>
          <a:p>
            <a:pPr>
              <a:buFontTx/>
              <a:buChar char="-"/>
            </a:pPr>
            <a:r>
              <a:rPr lang="cs-CZ" dirty="0">
                <a:solidFill>
                  <a:schemeClr val="tx1"/>
                </a:solidFill>
              </a:rPr>
              <a:t>verbální a neverbální komunikace </a:t>
            </a:r>
          </a:p>
          <a:p>
            <a:pPr>
              <a:buFontTx/>
              <a:buChar char="-"/>
            </a:pPr>
            <a:r>
              <a:rPr lang="cs-CZ">
                <a:solidFill>
                  <a:schemeClr val="tx1"/>
                </a:solidFill>
              </a:rPr>
              <a:t>dialogické </a:t>
            </a:r>
            <a:r>
              <a:rPr lang="cs-CZ" dirty="0">
                <a:solidFill>
                  <a:schemeClr val="tx1"/>
                </a:solidFill>
              </a:rPr>
              <a:t>vyučování</a:t>
            </a:r>
          </a:p>
          <a:p>
            <a:pPr>
              <a:buFontTx/>
              <a:buChar char="-"/>
            </a:pPr>
            <a:r>
              <a:rPr lang="cs-CZ" dirty="0" err="1">
                <a:solidFill>
                  <a:schemeClr val="tx1"/>
                </a:solidFill>
              </a:rPr>
              <a:t>tacitní</a:t>
            </a:r>
            <a:r>
              <a:rPr lang="cs-CZ" dirty="0">
                <a:solidFill>
                  <a:schemeClr val="tx1"/>
                </a:solidFill>
              </a:rPr>
              <a:t> znalosti</a:t>
            </a:r>
          </a:p>
          <a:p>
            <a:endParaRPr lang="cs-CZ" dirty="0"/>
          </a:p>
        </p:txBody>
      </p:sp>
    </p:spTree>
    <p:extLst>
      <p:ext uri="{BB962C8B-B14F-4D97-AF65-F5344CB8AC3E}">
        <p14:creationId xmlns:p14="http://schemas.microsoft.com/office/powerpoint/2010/main" val="273364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solidFill>
                  <a:srgbClr val="0000FF"/>
                </a:solidFill>
              </a:rPr>
              <a:t>Posilování motivace</a:t>
            </a:r>
            <a:endParaRPr dirty="0"/>
          </a:p>
        </p:txBody>
      </p:sp>
      <p:sp>
        <p:nvSpPr>
          <p:cNvPr id="162" name="Google Shape;162;p31"/>
          <p:cNvSpPr txBox="1">
            <a:spLocks noGrp="1"/>
          </p:cNvSpPr>
          <p:nvPr>
            <p:ph type="body" idx="1"/>
          </p:nvPr>
        </p:nvSpPr>
        <p:spPr>
          <a:xfrm>
            <a:off x="425114" y="12820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dirty="0"/>
              <a:t>Jaké výroky žáků </a:t>
            </a:r>
            <a:r>
              <a:rPr lang="cs-CZ" dirty="0"/>
              <a:t>vyjadřují</a:t>
            </a:r>
            <a:r>
              <a:rPr lang="cs" dirty="0"/>
              <a:t> </a:t>
            </a:r>
            <a:r>
              <a:rPr lang="cs" b="1" dirty="0"/>
              <a:t>absenci jejich motivace</a:t>
            </a:r>
            <a:r>
              <a:rPr lang="cs" dirty="0"/>
              <a:t>? Uveďte příklady. </a:t>
            </a:r>
            <a:endParaRPr dirty="0"/>
          </a:p>
          <a:p>
            <a:pPr marL="0" lvl="0" indent="0" algn="l" rtl="0">
              <a:spcBef>
                <a:spcPts val="160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1295F-121B-4EF5-A8E2-4458B7210218}"/>
              </a:ext>
            </a:extLst>
          </p:cNvPr>
          <p:cNvSpPr>
            <a:spLocks noGrp="1"/>
          </p:cNvSpPr>
          <p:nvPr>
            <p:ph type="title"/>
          </p:nvPr>
        </p:nvSpPr>
        <p:spPr/>
        <p:txBody>
          <a:bodyPr/>
          <a:lstStyle/>
          <a:p>
            <a:r>
              <a:rPr lang="cs" b="1" dirty="0">
                <a:solidFill>
                  <a:srgbClr val="0000FF"/>
                </a:solidFill>
              </a:rPr>
              <a:t>Posilování motivace</a:t>
            </a:r>
            <a:endParaRPr lang="cs-CZ" dirty="0"/>
          </a:p>
        </p:txBody>
      </p:sp>
      <p:sp>
        <p:nvSpPr>
          <p:cNvPr id="3" name="Zástupný text 2">
            <a:extLst>
              <a:ext uri="{FF2B5EF4-FFF2-40B4-BE49-F238E27FC236}">
                <a16:creationId xmlns:a16="http://schemas.microsoft.com/office/drawing/2014/main" id="{7822C3BC-6070-4339-BAAA-FEA60B9583E5}"/>
              </a:ext>
            </a:extLst>
          </p:cNvPr>
          <p:cNvSpPr>
            <a:spLocks noGrp="1"/>
          </p:cNvSpPr>
          <p:nvPr>
            <p:ph type="body" idx="1"/>
          </p:nvPr>
        </p:nvSpPr>
        <p:spPr/>
        <p:txBody>
          <a:bodyPr/>
          <a:lstStyle/>
          <a:p>
            <a:pPr marL="0" lvl="0" indent="0">
              <a:spcBef>
                <a:spcPts val="1600"/>
              </a:spcBef>
              <a:buNone/>
            </a:pPr>
            <a:r>
              <a:rPr lang="cs-CZ" b="1" dirty="0">
                <a:solidFill>
                  <a:schemeClr val="tx1"/>
                </a:solidFill>
              </a:rPr>
              <a:t>Vnitřní motivace</a:t>
            </a:r>
            <a:r>
              <a:rPr lang="cs-CZ" dirty="0">
                <a:solidFill>
                  <a:schemeClr val="tx1"/>
                </a:solidFill>
              </a:rPr>
              <a:t> - žák si uvědomuje, že účastí na učební činnosti uspokojuje nějakou svou potřebu, přinese mu to užitek</a:t>
            </a:r>
          </a:p>
          <a:p>
            <a:pPr marL="0" lvl="0" indent="0">
              <a:spcBef>
                <a:spcPts val="1600"/>
              </a:spcBef>
              <a:buNone/>
            </a:pPr>
            <a:r>
              <a:rPr lang="cs-CZ" b="1" dirty="0">
                <a:solidFill>
                  <a:schemeClr val="tx1"/>
                </a:solidFill>
              </a:rPr>
              <a:t>Příklad: </a:t>
            </a:r>
            <a:r>
              <a:rPr lang="cs-CZ" dirty="0">
                <a:solidFill>
                  <a:schemeClr val="tx1"/>
                </a:solidFill>
              </a:rPr>
              <a:t>Šárka je přesvědčena, že by lidi neměli lovit a zabíjet divokou zvěř. Když učitelka češtiny v její třídě dělá výklad o tvořivém psaní, Šárka pozorně naslouchá, protože se chce naučit dobře psát, aby mohla ostatní lidi přesvědčit, že lovit zvěř není správné. </a:t>
            </a:r>
          </a:p>
          <a:p>
            <a:endParaRPr lang="cs-CZ" dirty="0"/>
          </a:p>
        </p:txBody>
      </p:sp>
    </p:spTree>
    <p:extLst>
      <p:ext uri="{BB962C8B-B14F-4D97-AF65-F5344CB8AC3E}">
        <p14:creationId xmlns:p14="http://schemas.microsoft.com/office/powerpoint/2010/main" val="299290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cs" b="1">
                <a:solidFill>
                  <a:srgbClr val="0000FF"/>
                </a:solidFill>
              </a:rPr>
              <a:t>Posilování motivace</a:t>
            </a:r>
            <a:endParaRPr/>
          </a:p>
          <a:p>
            <a:pPr marL="0" lvl="0" indent="0" algn="l" rtl="0">
              <a:spcBef>
                <a:spcPts val="0"/>
              </a:spcBef>
              <a:spcAft>
                <a:spcPts val="0"/>
              </a:spcAft>
              <a:buNone/>
            </a:pPr>
            <a:endParaRPr/>
          </a:p>
        </p:txBody>
      </p:sp>
      <p:sp>
        <p:nvSpPr>
          <p:cNvPr id="168" name="Google Shape;168;p32"/>
          <p:cNvSpPr txBox="1">
            <a:spLocks noGrp="1"/>
          </p:cNvSpPr>
          <p:nvPr>
            <p:ph type="body" idx="1"/>
          </p:nvPr>
        </p:nvSpPr>
        <p:spPr>
          <a:xfrm>
            <a:off x="240818" y="1117034"/>
            <a:ext cx="8520600" cy="390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solidFill>
                  <a:schemeClr val="tx1"/>
                </a:solidFill>
              </a:rPr>
              <a:t>Vnější motivace</a:t>
            </a:r>
            <a:endParaRPr b="1" dirty="0">
              <a:solidFill>
                <a:schemeClr val="tx1"/>
              </a:solidFill>
            </a:endParaRPr>
          </a:p>
          <a:p>
            <a:pPr marL="457200" lvl="0" indent="-342900" algn="l" rtl="0">
              <a:spcBef>
                <a:spcPts val="1600"/>
              </a:spcBef>
              <a:spcAft>
                <a:spcPts val="0"/>
              </a:spcAft>
              <a:buSzPts val="1800"/>
              <a:buChar char="-"/>
            </a:pPr>
            <a:r>
              <a:rPr lang="cs" dirty="0">
                <a:solidFill>
                  <a:schemeClr val="tx1"/>
                </a:solidFill>
              </a:rPr>
              <a:t>žáci ji mají tehdy, když chtějí získat nějakou odměnu, která byla uměle spojena s provedenou činností (zkušenost) </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žáci se chtějí vyhnout nepříznivým následkům, které byly učitelem záměrně stanoveny za nespolupracující chování</a:t>
            </a:r>
            <a:endParaRPr dirty="0">
              <a:solidFill>
                <a:schemeClr val="tx1"/>
              </a:solidFill>
            </a:endParaRPr>
          </a:p>
          <a:p>
            <a:pPr marL="0" lvl="0" indent="0" algn="l" rtl="0">
              <a:spcBef>
                <a:spcPts val="1600"/>
              </a:spcBef>
              <a:spcAft>
                <a:spcPts val="0"/>
              </a:spcAft>
              <a:buNone/>
            </a:pPr>
            <a:r>
              <a:rPr lang="cs" b="1" dirty="0">
                <a:solidFill>
                  <a:schemeClr val="tx1"/>
                </a:solidFill>
              </a:rPr>
              <a:t>Příklad</a:t>
            </a:r>
            <a:r>
              <a:rPr lang="cs" dirty="0">
                <a:solidFill>
                  <a:schemeClr val="tx1"/>
                </a:solidFill>
              </a:rPr>
              <a:t>: Čeněk pozorně naslouchá výkladu učitelky o tvůrčím psaní. Má totiž strach, aže kdyby nedával pozor, dostal by se  do trapné situace, až by ho učitelka před celou třídou vyvolala a on by neznal odpověď.   </a:t>
            </a:r>
            <a:endParaRPr dirty="0">
              <a:solidFill>
                <a:schemeClr val="tx1"/>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311700" y="106326"/>
            <a:ext cx="8520600" cy="4682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cs" b="1" dirty="0">
                <a:solidFill>
                  <a:srgbClr val="0000FF"/>
                </a:solidFill>
              </a:rPr>
              <a:t>Posilování motivace</a:t>
            </a:r>
            <a:endParaRPr dirty="0"/>
          </a:p>
          <a:p>
            <a:pPr marL="0" lvl="0" indent="0" algn="l" rtl="0">
              <a:spcBef>
                <a:spcPts val="0"/>
              </a:spcBef>
              <a:spcAft>
                <a:spcPts val="0"/>
              </a:spcAft>
              <a:buNone/>
            </a:pPr>
            <a:endParaRPr dirty="0"/>
          </a:p>
        </p:txBody>
      </p:sp>
      <p:sp>
        <p:nvSpPr>
          <p:cNvPr id="174" name="Google Shape;174;p33"/>
          <p:cNvSpPr txBox="1">
            <a:spLocks noGrp="1"/>
          </p:cNvSpPr>
          <p:nvPr>
            <p:ph type="body" idx="1"/>
          </p:nvPr>
        </p:nvSpPr>
        <p:spPr>
          <a:xfrm>
            <a:off x="311700" y="637952"/>
            <a:ext cx="8689294" cy="450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cs" b="1" dirty="0">
              <a:solidFill>
                <a:schemeClr val="tx1"/>
              </a:solidFill>
            </a:endParaRPr>
          </a:p>
          <a:p>
            <a:pPr marL="0" lvl="0" indent="0" algn="l" rtl="0">
              <a:spcBef>
                <a:spcPts val="0"/>
              </a:spcBef>
              <a:spcAft>
                <a:spcPts val="0"/>
              </a:spcAft>
              <a:buNone/>
            </a:pPr>
            <a:r>
              <a:rPr lang="cs" b="1" dirty="0">
                <a:solidFill>
                  <a:schemeClr val="tx1"/>
                </a:solidFill>
              </a:rPr>
              <a:t>Jak vnímáte níže uvedené skutečnosti ze školního prostředí v kontextu motivace žáků zapojit se do učebních činností?</a:t>
            </a:r>
            <a:endParaRPr b="1" dirty="0">
              <a:solidFill>
                <a:schemeClr val="tx1"/>
              </a:solidFill>
            </a:endParaRPr>
          </a:p>
          <a:p>
            <a:pPr marL="457200" lvl="0" indent="-342900" algn="l" rtl="0">
              <a:spcBef>
                <a:spcPts val="1600"/>
              </a:spcBef>
              <a:spcAft>
                <a:spcPts val="0"/>
              </a:spcAft>
              <a:buSzPts val="1800"/>
              <a:buChar char="-"/>
            </a:pPr>
            <a:r>
              <a:rPr lang="cs" dirty="0">
                <a:solidFill>
                  <a:schemeClr val="tx1"/>
                </a:solidFill>
              </a:rPr>
              <a:t>tabulka nejúspěšnějších žáků školy</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prospěchové stipendium</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školní soutěže</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odměny za výjimečně dobrý </a:t>
            </a:r>
            <a:r>
              <a:rPr lang="cs-CZ" dirty="0">
                <a:solidFill>
                  <a:schemeClr val="tx1"/>
                </a:solidFill>
              </a:rPr>
              <a:t>p</a:t>
            </a:r>
            <a:r>
              <a:rPr lang="cs" dirty="0">
                <a:solidFill>
                  <a:schemeClr val="tx1"/>
                </a:solidFill>
              </a:rPr>
              <a:t>růměr v prospěchu</a:t>
            </a:r>
          </a:p>
          <a:p>
            <a:pPr marL="457200" lvl="0" indent="-342900" algn="l" rtl="0">
              <a:spcBef>
                <a:spcPts val="0"/>
              </a:spcBef>
              <a:spcAft>
                <a:spcPts val="0"/>
              </a:spcAft>
              <a:buSzPts val="1800"/>
              <a:buChar char="-"/>
            </a:pPr>
            <a:endParaRPr lang="cs" dirty="0">
              <a:solidFill>
                <a:schemeClr val="tx1"/>
              </a:solidFill>
            </a:endParaRPr>
          </a:p>
          <a:p>
            <a:pPr marL="114300" lvl="0" indent="0" algn="l" rtl="0">
              <a:spcBef>
                <a:spcPts val="0"/>
              </a:spcBef>
              <a:spcAft>
                <a:spcPts val="0"/>
              </a:spcAft>
              <a:buSzPts val="1800"/>
              <a:buNone/>
            </a:pPr>
            <a:r>
              <a:rPr lang="cs" sz="1800" i="1" dirty="0">
                <a:solidFill>
                  <a:srgbClr val="92D050"/>
                </a:solidFill>
              </a:rPr>
              <a:t>Uvedli byste některé další skutečnosti (ze své předchozí školní docházky nebo volnočasových aktivit?)</a:t>
            </a:r>
            <a:endParaRPr sz="1800" i="1" dirty="0">
              <a:solidFill>
                <a:srgbClr val="92D050"/>
              </a:solidFill>
            </a:endParaRPr>
          </a:p>
          <a:p>
            <a:pPr marL="0" lvl="0" indent="0" algn="l" rtl="0">
              <a:spcBef>
                <a:spcPts val="1600"/>
              </a:spcBef>
              <a:spcAft>
                <a:spcPts val="0"/>
              </a:spcAft>
              <a:buNone/>
            </a:pPr>
            <a:endParaRPr dirty="0">
              <a:solidFill>
                <a:schemeClr val="tx1"/>
              </a:solidFill>
            </a:endParaRPr>
          </a:p>
          <a:p>
            <a:pPr marL="0" lvl="0" indent="0" algn="l" rtl="0">
              <a:spcBef>
                <a:spcPts val="1600"/>
              </a:spcBef>
              <a:spcAft>
                <a:spcPts val="1600"/>
              </a:spcAft>
              <a:buNone/>
            </a:pPr>
            <a:endParaRPr lang="cs" dirty="0">
              <a:solidFill>
                <a:schemeClr val="tx1"/>
              </a:solidFill>
            </a:endParaRPr>
          </a:p>
          <a:p>
            <a:pPr marL="0" lvl="0" indent="0" algn="l" rtl="0">
              <a:spcBef>
                <a:spcPts val="1600"/>
              </a:spcBef>
              <a:spcAft>
                <a:spcPts val="1600"/>
              </a:spcAft>
              <a:buNone/>
            </a:pPr>
            <a:endParaRPr lang="cs" dirty="0">
              <a:solidFill>
                <a:schemeClr val="tx1"/>
              </a:solidFill>
            </a:endParaRPr>
          </a:p>
          <a:p>
            <a:pPr marL="0" lvl="0" indent="0" algn="l" rtl="0">
              <a:buNone/>
            </a:pPr>
            <a:r>
              <a:rPr lang="cs-CZ" dirty="0">
                <a:solidFill>
                  <a:schemeClr val="tx1"/>
                </a:solidFill>
              </a:rPr>
              <a:t>Jiný přístup viz </a:t>
            </a:r>
            <a:r>
              <a:rPr lang="cs" dirty="0">
                <a:solidFill>
                  <a:schemeClr val="tx1"/>
                </a:solidFill>
              </a:rPr>
              <a:t>6.5  (</a:t>
            </a:r>
            <a:r>
              <a:rPr lang="cs-CZ" dirty="0">
                <a:solidFill>
                  <a:schemeClr val="tx1"/>
                </a:solidFill>
              </a:rPr>
              <a:t>s. 140, </a:t>
            </a:r>
            <a:r>
              <a:rPr lang="cs-CZ" dirty="0" err="1">
                <a:solidFill>
                  <a:schemeClr val="tx1"/>
                </a:solidFill>
              </a:rPr>
              <a:t>Cangelosi</a:t>
            </a:r>
            <a:r>
              <a:rPr lang="cs-CZ" dirty="0">
                <a:solidFill>
                  <a:schemeClr val="tx1"/>
                </a:solidFill>
              </a:rPr>
              <a:t>)</a:t>
            </a:r>
            <a:endParaRPr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9058381-228E-4EC9-B378-EA13A3D9AE9D}"/>
              </a:ext>
            </a:extLst>
          </p:cNvPr>
          <p:cNvSpPr>
            <a:spLocks noGrp="1"/>
          </p:cNvSpPr>
          <p:nvPr>
            <p:ph type="title"/>
          </p:nvPr>
        </p:nvSpPr>
        <p:spPr/>
        <p:txBody>
          <a:bodyPr/>
          <a:lstStyle/>
          <a:p>
            <a:r>
              <a:rPr lang="cs" b="1" dirty="0">
                <a:solidFill>
                  <a:srgbClr val="0000FF"/>
                </a:solidFill>
              </a:rPr>
              <a:t>Posilování motivace – </a:t>
            </a:r>
            <a:r>
              <a:rPr lang="cs-CZ" b="1" dirty="0">
                <a:solidFill>
                  <a:srgbClr val="0000FF"/>
                </a:solidFill>
              </a:rPr>
              <a:t>problémové učení</a:t>
            </a:r>
            <a:endParaRPr lang="cs-CZ" dirty="0"/>
          </a:p>
        </p:txBody>
      </p:sp>
      <p:sp>
        <p:nvSpPr>
          <p:cNvPr id="6" name="Zástupný text 5">
            <a:extLst>
              <a:ext uri="{FF2B5EF4-FFF2-40B4-BE49-F238E27FC236}">
                <a16:creationId xmlns:a16="http://schemas.microsoft.com/office/drawing/2014/main" id="{0D3D4AE4-BAC4-47CB-948A-7C41525E087A}"/>
              </a:ext>
            </a:extLst>
          </p:cNvPr>
          <p:cNvSpPr>
            <a:spLocks noGrp="1"/>
          </p:cNvSpPr>
          <p:nvPr>
            <p:ph type="body" idx="1"/>
          </p:nvPr>
        </p:nvSpPr>
        <p:spPr>
          <a:xfrm>
            <a:off x="65034" y="1152475"/>
            <a:ext cx="4246566" cy="3416400"/>
          </a:xfrm>
        </p:spPr>
        <p:txBody>
          <a:bodyPr/>
          <a:lstStyle/>
          <a:p>
            <a:pPr marL="139700" indent="0">
              <a:buNone/>
            </a:pPr>
            <a:r>
              <a:rPr lang="cs-CZ" b="1" dirty="0">
                <a:solidFill>
                  <a:schemeClr val="tx1"/>
                </a:solidFill>
              </a:rPr>
              <a:t>Problém</a:t>
            </a:r>
            <a:r>
              <a:rPr lang="cs-CZ" dirty="0">
                <a:solidFill>
                  <a:schemeClr val="tx1"/>
                </a:solidFill>
              </a:rPr>
              <a:t> = nerozřešená, sporná otázka,</a:t>
            </a:r>
          </a:p>
          <a:p>
            <a:pPr marL="139700" indent="0">
              <a:buNone/>
            </a:pPr>
            <a:r>
              <a:rPr lang="cs-CZ" dirty="0">
                <a:solidFill>
                  <a:schemeClr val="tx1"/>
                </a:solidFill>
              </a:rPr>
              <a:t>kterou je třeba řešit</a:t>
            </a:r>
          </a:p>
          <a:p>
            <a:pPr marL="139700" indent="0">
              <a:buNone/>
            </a:pPr>
            <a:r>
              <a:rPr lang="cs-CZ" b="1" dirty="0">
                <a:solidFill>
                  <a:schemeClr val="tx1"/>
                </a:solidFill>
              </a:rPr>
              <a:t>Existence problémů </a:t>
            </a:r>
            <a:r>
              <a:rPr lang="cs-CZ" dirty="0">
                <a:solidFill>
                  <a:schemeClr val="tx1"/>
                </a:solidFill>
              </a:rPr>
              <a:t>= silný motivační</a:t>
            </a:r>
          </a:p>
          <a:p>
            <a:pPr marL="139700" indent="0">
              <a:buNone/>
            </a:pPr>
            <a:r>
              <a:rPr lang="cs-CZ" dirty="0">
                <a:solidFill>
                  <a:schemeClr val="tx1"/>
                </a:solidFill>
              </a:rPr>
              <a:t>prvek pro lidskou snahu </a:t>
            </a:r>
          </a:p>
          <a:p>
            <a:pPr marL="139700" indent="0">
              <a:buNone/>
            </a:pPr>
            <a:r>
              <a:rPr lang="cs-CZ" dirty="0">
                <a:solidFill>
                  <a:schemeClr val="tx1"/>
                </a:solidFill>
              </a:rPr>
              <a:t>(proč umět číst, proč umět zatlouci</a:t>
            </a:r>
          </a:p>
          <a:p>
            <a:pPr marL="139700" indent="0">
              <a:buNone/>
            </a:pPr>
            <a:r>
              <a:rPr lang="cs-CZ" dirty="0">
                <a:solidFill>
                  <a:schemeClr val="tx1"/>
                </a:solidFill>
              </a:rPr>
              <a:t>hřebík apod.)</a:t>
            </a:r>
          </a:p>
          <a:p>
            <a:pPr marL="139700" indent="0">
              <a:buNone/>
            </a:pPr>
            <a:endParaRPr lang="cs-CZ" dirty="0">
              <a:solidFill>
                <a:schemeClr val="tx1"/>
              </a:solidFill>
            </a:endParaRPr>
          </a:p>
          <a:p>
            <a:pPr marL="139700" indent="0">
              <a:buNone/>
            </a:pPr>
            <a:r>
              <a:rPr lang="cs-CZ" b="1" dirty="0">
                <a:solidFill>
                  <a:schemeClr val="tx1"/>
                </a:solidFill>
              </a:rPr>
              <a:t>Potřeba zapojit žáky do učebních činností,</a:t>
            </a:r>
          </a:p>
          <a:p>
            <a:pPr marL="139700" indent="0">
              <a:buNone/>
            </a:pPr>
            <a:r>
              <a:rPr lang="cs-CZ" b="1" dirty="0">
                <a:solidFill>
                  <a:schemeClr val="tx1"/>
                </a:solidFill>
              </a:rPr>
              <a:t>když se tyto činnosti zaměřují na problémy</a:t>
            </a:r>
            <a:r>
              <a:rPr lang="cs-CZ" dirty="0">
                <a:solidFill>
                  <a:schemeClr val="tx1"/>
                </a:solidFill>
              </a:rPr>
              <a:t>, které žáci pociťují jako vhodné či </a:t>
            </a:r>
          </a:p>
          <a:p>
            <a:pPr marL="139700" indent="0">
              <a:buNone/>
            </a:pPr>
            <a:r>
              <a:rPr lang="cs-CZ" dirty="0">
                <a:solidFill>
                  <a:schemeClr val="tx1"/>
                </a:solidFill>
              </a:rPr>
              <a:t>nutné řešit.</a:t>
            </a:r>
          </a:p>
          <a:p>
            <a:pPr marL="139700" indent="0">
              <a:buNone/>
            </a:pPr>
            <a:r>
              <a:rPr lang="cs-CZ" dirty="0">
                <a:solidFill>
                  <a:schemeClr val="tx1"/>
                </a:solidFill>
              </a:rPr>
              <a:t>Problémové učení = snazší získat žáky pro spolupráci</a:t>
            </a:r>
          </a:p>
          <a:p>
            <a:pPr marL="139700" indent="0">
              <a:buNone/>
            </a:pPr>
            <a:r>
              <a:rPr lang="cs-CZ" dirty="0">
                <a:solidFill>
                  <a:schemeClr val="tx1"/>
                </a:solidFill>
              </a:rPr>
              <a:t>  </a:t>
            </a:r>
          </a:p>
        </p:txBody>
      </p:sp>
      <p:pic>
        <p:nvPicPr>
          <p:cNvPr id="4" name="Obrázek 3">
            <a:extLst>
              <a:ext uri="{FF2B5EF4-FFF2-40B4-BE49-F238E27FC236}">
                <a16:creationId xmlns:a16="http://schemas.microsoft.com/office/drawing/2014/main" id="{51B08C92-0B8E-4719-B994-C5693427370E}"/>
              </a:ext>
            </a:extLst>
          </p:cNvPr>
          <p:cNvPicPr>
            <a:picLocks noChangeAspect="1"/>
          </p:cNvPicPr>
          <p:nvPr/>
        </p:nvPicPr>
        <p:blipFill>
          <a:blip r:embed="rId2"/>
          <a:stretch>
            <a:fillRect/>
          </a:stretch>
        </p:blipFill>
        <p:spPr>
          <a:xfrm>
            <a:off x="3916488" y="1152475"/>
            <a:ext cx="5162478" cy="2838550"/>
          </a:xfrm>
          <a:prstGeom prst="rect">
            <a:avLst/>
          </a:prstGeom>
        </p:spPr>
      </p:pic>
    </p:spTree>
    <p:extLst>
      <p:ext uri="{BB962C8B-B14F-4D97-AF65-F5344CB8AC3E}">
        <p14:creationId xmlns:p14="http://schemas.microsoft.com/office/powerpoint/2010/main" val="1335569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0000FF"/>
                </a:solidFill>
              </a:rPr>
              <a:t>Učitelovy pokyny ve výuce</a:t>
            </a:r>
            <a:endParaRPr b="1">
              <a:solidFill>
                <a:srgbClr val="0000FF"/>
              </a:solidFill>
            </a:endParaRPr>
          </a:p>
        </p:txBody>
      </p:sp>
      <p:sp>
        <p:nvSpPr>
          <p:cNvPr id="180" name="Google Shape;18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t>Příklad:</a:t>
            </a:r>
            <a:endParaRPr b="1" dirty="0"/>
          </a:p>
          <a:p>
            <a:pPr marL="0" lvl="0" indent="0" algn="l" rtl="0">
              <a:spcBef>
                <a:spcPts val="1600"/>
              </a:spcBef>
              <a:spcAft>
                <a:spcPts val="0"/>
              </a:spcAft>
              <a:buNone/>
            </a:pPr>
            <a:r>
              <a:rPr lang="cs" dirty="0">
                <a:solidFill>
                  <a:schemeClr val="tx1"/>
                </a:solidFill>
              </a:rPr>
              <a:t>Během problémového vyučování se učitelka Stárková snaží pomoci Juditě, jedné z žákyň 6. třídy, odhalit fyzikální zákony, které letadlům umožňují létat. V jednu chvíli se Judita zeptá: “Co by se stalo, kdyby měla křídla letadla spodní stěnu tvarovanou stejně jako horní?” Učitelka: “Hm, to je zajímavé. Zamysleme se nad tím. Co by se v tom případě stalo: pohyboval by se vzduch kolem horního povrchu rychleji, nebo pomaleji než kolem spodního povrchu?” Judita: “Myslím, že…”</a:t>
            </a:r>
            <a:endParaRPr dirty="0">
              <a:solidFill>
                <a:schemeClr val="tx1"/>
              </a:solidFill>
            </a:endParaRPr>
          </a:p>
          <a:p>
            <a:pPr marL="457200" lvl="0" indent="-342900" algn="l" rtl="0">
              <a:spcBef>
                <a:spcPts val="1600"/>
              </a:spcBef>
              <a:spcAft>
                <a:spcPts val="0"/>
              </a:spcAft>
              <a:buSzPts val="1800"/>
              <a:buChar char="-"/>
            </a:pPr>
            <a:r>
              <a:rPr lang="cs" dirty="0">
                <a:solidFill>
                  <a:schemeClr val="tx1"/>
                </a:solidFill>
              </a:rPr>
              <a:t>Nejasná a nepřímá komunikace v pokynech</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Kdy je ve výuce vhodná? </a:t>
            </a:r>
            <a:endParaRPr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311700" y="92149"/>
            <a:ext cx="8520600" cy="6166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solidFill>
                  <a:srgbClr val="0000FF"/>
                </a:solidFill>
              </a:rPr>
              <a:t>Učitelovy pokyny ve výuce</a:t>
            </a:r>
            <a:endParaRPr b="1" dirty="0">
              <a:solidFill>
                <a:srgbClr val="0000FF"/>
              </a:solidFill>
            </a:endParaRPr>
          </a:p>
        </p:txBody>
      </p:sp>
      <p:sp>
        <p:nvSpPr>
          <p:cNvPr id="186" name="Google Shape;186;p35"/>
          <p:cNvSpPr txBox="1">
            <a:spLocks noGrp="1"/>
          </p:cNvSpPr>
          <p:nvPr>
            <p:ph type="body" idx="1"/>
          </p:nvPr>
        </p:nvSpPr>
        <p:spPr>
          <a:xfrm>
            <a:off x="311700" y="708837"/>
            <a:ext cx="8520600" cy="3860038"/>
          </a:xfrm>
          <a:prstGeom prst="rect">
            <a:avLst/>
          </a:prstGeom>
        </p:spPr>
        <p:txBody>
          <a:bodyPr spcFirstLastPara="1" wrap="square" lIns="91425" tIns="91425" rIns="91425" bIns="91425" anchor="t" anchorCtr="0">
            <a:noAutofit/>
          </a:bodyPr>
          <a:lstStyle/>
          <a:p>
            <a:pPr marL="0" lvl="0" indent="0" algn="l" rtl="0">
              <a:spcAft>
                <a:spcPts val="0"/>
              </a:spcAft>
              <a:buNone/>
            </a:pPr>
            <a:r>
              <a:rPr lang="cs" sz="1400" dirty="0">
                <a:solidFill>
                  <a:schemeClr val="tx1"/>
                </a:solidFill>
              </a:rPr>
              <a:t>Vydává-li učitel </a:t>
            </a:r>
            <a:r>
              <a:rPr lang="cs" sz="1400" b="1" dirty="0">
                <a:solidFill>
                  <a:schemeClr val="tx1"/>
                </a:solidFill>
              </a:rPr>
              <a:t>pokyny pro nejbližší učební činnost, je třeba, aby hovořil srozumitelně, konkrétně a přímo k věci</a:t>
            </a:r>
            <a:endParaRPr sz="1400" b="1" dirty="0">
              <a:solidFill>
                <a:schemeClr val="tx1"/>
              </a:solidFill>
            </a:endParaRPr>
          </a:p>
          <a:p>
            <a:pPr marL="0" lvl="0" indent="0" algn="l" rtl="0">
              <a:spcAft>
                <a:spcPts val="0"/>
              </a:spcAft>
              <a:buNone/>
            </a:pPr>
            <a:r>
              <a:rPr lang="cs" sz="1400" dirty="0">
                <a:solidFill>
                  <a:schemeClr val="tx1"/>
                </a:solidFill>
              </a:rPr>
              <a:t>Pokyny nejčastěji během </a:t>
            </a:r>
            <a:r>
              <a:rPr lang="cs" sz="1400" b="1" dirty="0">
                <a:solidFill>
                  <a:schemeClr val="tx1"/>
                </a:solidFill>
              </a:rPr>
              <a:t>přechodových časů</a:t>
            </a:r>
            <a:r>
              <a:rPr lang="cs" sz="1400" dirty="0">
                <a:solidFill>
                  <a:schemeClr val="tx1"/>
                </a:solidFill>
              </a:rPr>
              <a:t>, těsně před začátkem učební činnosti - viz 6.9-12 (</a:t>
            </a:r>
            <a:r>
              <a:rPr lang="cs-CZ" sz="1400" dirty="0" err="1">
                <a:solidFill>
                  <a:schemeClr val="tx1"/>
                </a:solidFill>
              </a:rPr>
              <a:t>Cangelosi</a:t>
            </a:r>
            <a:r>
              <a:rPr lang="cs-CZ" sz="1400" dirty="0">
                <a:solidFill>
                  <a:schemeClr val="tx1"/>
                </a:solidFill>
              </a:rPr>
              <a:t>)</a:t>
            </a:r>
            <a:endParaRPr sz="1400" dirty="0">
              <a:solidFill>
                <a:schemeClr val="tx1"/>
              </a:solidFill>
            </a:endParaRPr>
          </a:p>
        </p:txBody>
      </p:sp>
      <p:pic>
        <p:nvPicPr>
          <p:cNvPr id="4" name="Obrázek 3">
            <a:extLst>
              <a:ext uri="{FF2B5EF4-FFF2-40B4-BE49-F238E27FC236}">
                <a16:creationId xmlns:a16="http://schemas.microsoft.com/office/drawing/2014/main" id="{E1174395-2823-4988-BBDA-09196ACFC5FB}"/>
              </a:ext>
            </a:extLst>
          </p:cNvPr>
          <p:cNvPicPr>
            <a:picLocks noChangeAspect="1"/>
          </p:cNvPicPr>
          <p:nvPr/>
        </p:nvPicPr>
        <p:blipFill>
          <a:blip r:embed="rId3"/>
          <a:stretch>
            <a:fillRect/>
          </a:stretch>
        </p:blipFill>
        <p:spPr>
          <a:xfrm>
            <a:off x="697318" y="1816249"/>
            <a:ext cx="7749363" cy="31358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205DCA-8D47-4B2B-A908-D7A38DB5E40F}"/>
              </a:ext>
            </a:extLst>
          </p:cNvPr>
          <p:cNvSpPr>
            <a:spLocks noGrp="1"/>
          </p:cNvSpPr>
          <p:nvPr>
            <p:ph type="title"/>
          </p:nvPr>
        </p:nvSpPr>
        <p:spPr/>
        <p:txBody>
          <a:bodyPr/>
          <a:lstStyle/>
          <a:p>
            <a:r>
              <a:rPr lang="cs-CZ" b="1" dirty="0">
                <a:solidFill>
                  <a:srgbClr val="0000FF"/>
                </a:solidFill>
              </a:rPr>
              <a:t>Dialogické vyučování</a:t>
            </a:r>
            <a:endParaRPr lang="cs-CZ" dirty="0"/>
          </a:p>
        </p:txBody>
      </p:sp>
      <p:sp>
        <p:nvSpPr>
          <p:cNvPr id="3" name="Zástupný text 2">
            <a:extLst>
              <a:ext uri="{FF2B5EF4-FFF2-40B4-BE49-F238E27FC236}">
                <a16:creationId xmlns:a16="http://schemas.microsoft.com/office/drawing/2014/main" id="{9DE10D1C-8901-44AF-83B8-BE4171DC9851}"/>
              </a:ext>
            </a:extLst>
          </p:cNvPr>
          <p:cNvSpPr>
            <a:spLocks noGrp="1"/>
          </p:cNvSpPr>
          <p:nvPr>
            <p:ph type="body" idx="1"/>
          </p:nvPr>
        </p:nvSpPr>
        <p:spPr>
          <a:xfrm>
            <a:off x="311700" y="1152475"/>
            <a:ext cx="8520600" cy="3745590"/>
          </a:xfrm>
        </p:spPr>
        <p:txBody>
          <a:bodyPr/>
          <a:lstStyle/>
          <a:p>
            <a:pPr>
              <a:buFont typeface="Arial" panose="020B0604020202020204" pitchFamily="34" charset="0"/>
              <a:buChar char="•"/>
            </a:pPr>
            <a:r>
              <a:rPr lang="cs-CZ" dirty="0">
                <a:solidFill>
                  <a:schemeClr val="tx1"/>
                </a:solidFill>
              </a:rPr>
              <a:t>Přístup usilující o aktivizaci žáků, stimulaci jejich myšlení a intenzifikaci učení prostřednictvím jejich zapojení do výukové komunikace</a:t>
            </a:r>
          </a:p>
          <a:p>
            <a:pPr>
              <a:buFont typeface="Arial" panose="020B0604020202020204" pitchFamily="34" charset="0"/>
              <a:buChar char="•"/>
            </a:pPr>
            <a:r>
              <a:rPr lang="cs-CZ" dirty="0">
                <a:solidFill>
                  <a:schemeClr val="tx1"/>
                </a:solidFill>
              </a:rPr>
              <a:t>Účelem komunikace je navození vyšších kognitivních operací</a:t>
            </a:r>
          </a:p>
          <a:p>
            <a:pPr>
              <a:buFont typeface="Arial" panose="020B0604020202020204" pitchFamily="34" charset="0"/>
              <a:buChar char="•"/>
            </a:pPr>
            <a:r>
              <a:rPr lang="cs-CZ" dirty="0">
                <a:solidFill>
                  <a:schemeClr val="tx1"/>
                </a:solidFill>
              </a:rPr>
              <a:t>Znalosti jsou </a:t>
            </a:r>
            <a:r>
              <a:rPr lang="cs-CZ" dirty="0" err="1">
                <a:solidFill>
                  <a:schemeClr val="tx1"/>
                </a:solidFill>
              </a:rPr>
              <a:t>ko</a:t>
            </a:r>
            <a:r>
              <a:rPr lang="cs-CZ" dirty="0">
                <a:solidFill>
                  <a:schemeClr val="tx1"/>
                </a:solidFill>
              </a:rPr>
              <a:t>-konstruovány</a:t>
            </a:r>
          </a:p>
          <a:p>
            <a:pPr>
              <a:buFont typeface="Arial" panose="020B0604020202020204" pitchFamily="34" charset="0"/>
              <a:buChar char="•"/>
            </a:pPr>
            <a:r>
              <a:rPr lang="cs-CZ" dirty="0">
                <a:solidFill>
                  <a:schemeClr val="tx1"/>
                </a:solidFill>
              </a:rPr>
              <a:t>Žáci jsou aktivní</a:t>
            </a:r>
          </a:p>
          <a:p>
            <a:pPr>
              <a:buFont typeface="Arial" panose="020B0604020202020204" pitchFamily="34" charset="0"/>
              <a:buChar char="•"/>
            </a:pPr>
            <a:endParaRPr lang="cs-CZ" dirty="0">
              <a:solidFill>
                <a:schemeClr val="tx1"/>
              </a:solidFill>
            </a:endParaRPr>
          </a:p>
          <a:p>
            <a:pPr>
              <a:buFont typeface="Arial" panose="020B0604020202020204" pitchFamily="34" charset="0"/>
              <a:buChar char="•"/>
            </a:pPr>
            <a:r>
              <a:rPr lang="cs-CZ" dirty="0" err="1">
                <a:solidFill>
                  <a:schemeClr val="tx1"/>
                </a:solidFill>
              </a:rPr>
              <a:t>Vygotskij</a:t>
            </a:r>
            <a:r>
              <a:rPr lang="cs-CZ" dirty="0">
                <a:solidFill>
                  <a:schemeClr val="tx1"/>
                </a:solidFill>
              </a:rPr>
              <a:t> (1978) - Vztah mezi řečí a myšlením; internalizace mentálních funkcí; zóna nejbližšího vývoje</a:t>
            </a:r>
          </a:p>
          <a:p>
            <a:pPr>
              <a:buFont typeface="Arial" panose="020B0604020202020204" pitchFamily="34" charset="0"/>
              <a:buChar char="•"/>
            </a:pPr>
            <a:r>
              <a:rPr lang="cs-CZ" dirty="0" err="1">
                <a:solidFill>
                  <a:schemeClr val="tx1"/>
                </a:solidFill>
              </a:rPr>
              <a:t>Sfard</a:t>
            </a:r>
            <a:r>
              <a:rPr lang="cs-CZ" dirty="0">
                <a:solidFill>
                  <a:schemeClr val="tx1"/>
                </a:solidFill>
              </a:rPr>
              <a:t> (2008) </a:t>
            </a:r>
            <a:r>
              <a:rPr lang="cs-CZ" dirty="0" err="1">
                <a:solidFill>
                  <a:schemeClr val="tx1"/>
                </a:solidFill>
              </a:rPr>
              <a:t>Commognition</a:t>
            </a:r>
            <a:r>
              <a:rPr lang="cs-CZ" dirty="0">
                <a:solidFill>
                  <a:schemeClr val="tx1"/>
                </a:solidFill>
              </a:rPr>
              <a:t> – Učení jako participace </a:t>
            </a:r>
          </a:p>
          <a:p>
            <a:pPr>
              <a:buFont typeface="Arial" panose="020B0604020202020204" pitchFamily="34" charset="0"/>
              <a:buChar char="•"/>
            </a:pPr>
            <a:r>
              <a:rPr lang="cs-CZ" dirty="0" err="1">
                <a:solidFill>
                  <a:schemeClr val="tx1"/>
                </a:solidFill>
              </a:rPr>
              <a:t>Lefstein</a:t>
            </a:r>
            <a:r>
              <a:rPr lang="cs-CZ" dirty="0">
                <a:solidFill>
                  <a:schemeClr val="tx1"/>
                </a:solidFill>
              </a:rPr>
              <a:t> &amp; </a:t>
            </a:r>
            <a:r>
              <a:rPr lang="cs-CZ" dirty="0" err="1">
                <a:solidFill>
                  <a:schemeClr val="tx1"/>
                </a:solidFill>
              </a:rPr>
              <a:t>Snell</a:t>
            </a:r>
            <a:r>
              <a:rPr lang="cs-CZ" dirty="0">
                <a:solidFill>
                  <a:schemeClr val="tx1"/>
                </a:solidFill>
              </a:rPr>
              <a:t> (2014) - Žáci se učí nejlépe skrze </a:t>
            </a:r>
            <a:r>
              <a:rPr lang="cs-CZ" b="1" dirty="0">
                <a:solidFill>
                  <a:schemeClr val="tx1"/>
                </a:solidFill>
              </a:rPr>
              <a:t>participaci na bohaté a </a:t>
            </a:r>
            <a:r>
              <a:rPr lang="cs-CZ" b="1" dirty="0" err="1">
                <a:solidFill>
                  <a:schemeClr val="tx1"/>
                </a:solidFill>
              </a:rPr>
              <a:t>stimulativní</a:t>
            </a:r>
            <a:r>
              <a:rPr lang="cs-CZ" b="1" dirty="0">
                <a:solidFill>
                  <a:schemeClr val="tx1"/>
                </a:solidFill>
              </a:rPr>
              <a:t> výukové komunikaci</a:t>
            </a:r>
            <a:r>
              <a:rPr lang="cs-CZ" dirty="0">
                <a:solidFill>
                  <a:schemeClr val="tx1"/>
                </a:solidFill>
              </a:rPr>
              <a:t> </a:t>
            </a:r>
          </a:p>
        </p:txBody>
      </p:sp>
    </p:spTree>
    <p:extLst>
      <p:ext uri="{BB962C8B-B14F-4D97-AF65-F5344CB8AC3E}">
        <p14:creationId xmlns:p14="http://schemas.microsoft.com/office/powerpoint/2010/main" val="149513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2B1E18-6BA3-474E-9DEF-21984AE70DA6}"/>
              </a:ext>
            </a:extLst>
          </p:cNvPr>
          <p:cNvSpPr>
            <a:spLocks noGrp="1"/>
          </p:cNvSpPr>
          <p:nvPr>
            <p:ph type="title"/>
          </p:nvPr>
        </p:nvSpPr>
        <p:spPr/>
        <p:txBody>
          <a:bodyPr/>
          <a:lstStyle/>
          <a:p>
            <a:r>
              <a:rPr lang="cs-CZ" b="1" dirty="0">
                <a:solidFill>
                  <a:srgbClr val="0000FF"/>
                </a:solidFill>
              </a:rPr>
              <a:t>Indikátory dialogického vyučování</a:t>
            </a:r>
            <a:endParaRPr lang="cs-CZ" dirty="0"/>
          </a:p>
        </p:txBody>
      </p:sp>
      <p:sp>
        <p:nvSpPr>
          <p:cNvPr id="3" name="Zástupný text 2">
            <a:extLst>
              <a:ext uri="{FF2B5EF4-FFF2-40B4-BE49-F238E27FC236}">
                <a16:creationId xmlns:a16="http://schemas.microsoft.com/office/drawing/2014/main" id="{43701872-D66C-44E5-8781-3179EB7DD149}"/>
              </a:ext>
            </a:extLst>
          </p:cNvPr>
          <p:cNvSpPr>
            <a:spLocks noGrp="1"/>
          </p:cNvSpPr>
          <p:nvPr>
            <p:ph type="body" idx="1"/>
          </p:nvPr>
        </p:nvSpPr>
        <p:spPr/>
        <p:txBody>
          <a:bodyPr/>
          <a:lstStyle/>
          <a:p>
            <a:pPr marL="139700" indent="0">
              <a:buNone/>
            </a:pPr>
            <a:r>
              <a:rPr lang="cs-CZ" b="1" dirty="0">
                <a:solidFill>
                  <a:schemeClr val="tx1"/>
                </a:solidFill>
              </a:rPr>
              <a:t>a) Otevřené otázky vyšší kognitivní náročnosti</a:t>
            </a:r>
          </a:p>
          <a:p>
            <a:pPr>
              <a:buFont typeface="Arial" panose="020B0604020202020204" pitchFamily="34" charset="0"/>
              <a:buChar char="•"/>
            </a:pPr>
            <a:r>
              <a:rPr lang="cs-CZ" dirty="0">
                <a:solidFill>
                  <a:schemeClr val="tx1"/>
                </a:solidFill>
              </a:rPr>
              <a:t>Učitelka: Tak, Ondro, řekni prosím tě, </a:t>
            </a:r>
            <a:r>
              <a:rPr lang="cs-CZ" b="1" dirty="0">
                <a:solidFill>
                  <a:schemeClr val="tx1"/>
                </a:solidFill>
              </a:rPr>
              <a:t>proč myslíš</a:t>
            </a:r>
            <a:r>
              <a:rPr lang="cs-CZ" dirty="0">
                <a:solidFill>
                  <a:schemeClr val="tx1"/>
                </a:solidFill>
              </a:rPr>
              <a:t>, </a:t>
            </a:r>
            <a:r>
              <a:rPr lang="cs-CZ" b="1" dirty="0">
                <a:solidFill>
                  <a:schemeClr val="tx1"/>
                </a:solidFill>
              </a:rPr>
              <a:t>že</a:t>
            </a:r>
            <a:r>
              <a:rPr lang="cs-CZ" dirty="0">
                <a:solidFill>
                  <a:schemeClr val="tx1"/>
                </a:solidFill>
              </a:rPr>
              <a:t> je </a:t>
            </a:r>
            <a:r>
              <a:rPr lang="cs-CZ" dirty="0" err="1">
                <a:solidFill>
                  <a:schemeClr val="tx1"/>
                </a:solidFill>
              </a:rPr>
              <a:t>Aragorn</a:t>
            </a:r>
            <a:r>
              <a:rPr lang="cs-CZ" dirty="0">
                <a:solidFill>
                  <a:schemeClr val="tx1"/>
                </a:solidFill>
              </a:rPr>
              <a:t> hrdina?</a:t>
            </a:r>
          </a:p>
          <a:p>
            <a:pPr>
              <a:buFont typeface="Arial" panose="020B0604020202020204" pitchFamily="34" charset="0"/>
              <a:buChar char="•"/>
            </a:pPr>
            <a:r>
              <a:rPr lang="cs-CZ" dirty="0">
                <a:solidFill>
                  <a:schemeClr val="tx1"/>
                </a:solidFill>
              </a:rPr>
              <a:t>Žák: Mně připadá, že nejdřív měl strach, ale překonal ho a vedl vojsko do bitvy, do vítězné bitvy a prostě rozhodl se vzít na sebe to břemeno a tím vlastně všem pomohl k úspěchu.</a:t>
            </a:r>
          </a:p>
        </p:txBody>
      </p:sp>
      <p:sp>
        <p:nvSpPr>
          <p:cNvPr id="4" name="Zástupný text 3">
            <a:extLst>
              <a:ext uri="{FF2B5EF4-FFF2-40B4-BE49-F238E27FC236}">
                <a16:creationId xmlns:a16="http://schemas.microsoft.com/office/drawing/2014/main" id="{57167763-B242-4BDA-AD21-083CC465AD4C}"/>
              </a:ext>
            </a:extLst>
          </p:cNvPr>
          <p:cNvSpPr>
            <a:spLocks noGrp="1"/>
          </p:cNvSpPr>
          <p:nvPr>
            <p:ph type="body" idx="2"/>
          </p:nvPr>
        </p:nvSpPr>
        <p:spPr/>
        <p:txBody>
          <a:bodyPr/>
          <a:lstStyle/>
          <a:p>
            <a:pPr marL="139700" indent="0">
              <a:buNone/>
            </a:pPr>
            <a:r>
              <a:rPr lang="cs-CZ" b="1" dirty="0">
                <a:solidFill>
                  <a:schemeClr val="tx1"/>
                </a:solidFill>
              </a:rPr>
              <a:t>b) Otevřená diskuse</a:t>
            </a:r>
          </a:p>
          <a:p>
            <a:pPr>
              <a:buFont typeface="Arial" panose="020B0604020202020204" pitchFamily="34" charset="0"/>
              <a:buChar char="•"/>
            </a:pPr>
            <a:r>
              <a:rPr lang="cs-CZ" dirty="0">
                <a:solidFill>
                  <a:schemeClr val="tx1"/>
                </a:solidFill>
              </a:rPr>
              <a:t>Učitel: </a:t>
            </a:r>
            <a:r>
              <a:rPr lang="cs-CZ" b="1" dirty="0">
                <a:solidFill>
                  <a:schemeClr val="tx1"/>
                </a:solidFill>
              </a:rPr>
              <a:t>Proč je podle vás </a:t>
            </a:r>
            <a:r>
              <a:rPr lang="cs-CZ" dirty="0">
                <a:solidFill>
                  <a:schemeClr val="tx1"/>
                </a:solidFill>
              </a:rPr>
              <a:t>to chování Dona </a:t>
            </a:r>
            <a:r>
              <a:rPr lang="cs-CZ" dirty="0" err="1">
                <a:solidFill>
                  <a:schemeClr val="tx1"/>
                </a:solidFill>
              </a:rPr>
              <a:t>Quijota</a:t>
            </a:r>
            <a:r>
              <a:rPr lang="cs-CZ" dirty="0">
                <a:solidFill>
                  <a:schemeClr val="tx1"/>
                </a:solidFill>
              </a:rPr>
              <a:t> nesmyslné? </a:t>
            </a:r>
          </a:p>
          <a:p>
            <a:pPr>
              <a:buFont typeface="Arial" panose="020B0604020202020204" pitchFamily="34" charset="0"/>
              <a:buChar char="•"/>
            </a:pPr>
            <a:r>
              <a:rPr lang="cs-CZ" dirty="0">
                <a:solidFill>
                  <a:schemeClr val="tx1"/>
                </a:solidFill>
              </a:rPr>
              <a:t>Žák 1: Že někdo tam staví půl roku mlýn, aby mohl namlít mouku a on tam přijde </a:t>
            </a:r>
            <a:r>
              <a:rPr lang="cs-CZ" dirty="0" err="1">
                <a:solidFill>
                  <a:schemeClr val="tx1"/>
                </a:solidFill>
              </a:rPr>
              <a:t>ňákej</a:t>
            </a:r>
            <a:r>
              <a:rPr lang="cs-CZ" dirty="0">
                <a:solidFill>
                  <a:schemeClr val="tx1"/>
                </a:solidFill>
              </a:rPr>
              <a:t> rytíř a začne, začne jim tam ničit ten mlýn. Tak dává to smysl? </a:t>
            </a:r>
          </a:p>
          <a:p>
            <a:pPr>
              <a:buFont typeface="Arial" panose="020B0604020202020204" pitchFamily="34" charset="0"/>
              <a:buChar char="•"/>
            </a:pPr>
            <a:r>
              <a:rPr lang="cs-CZ" dirty="0">
                <a:solidFill>
                  <a:schemeClr val="tx1"/>
                </a:solidFill>
              </a:rPr>
              <a:t>Žák 2: Já si myslím, že každá činnost nebo každé chování člověka má nějaký smysl. </a:t>
            </a:r>
          </a:p>
          <a:p>
            <a:pPr>
              <a:buFont typeface="Arial" panose="020B0604020202020204" pitchFamily="34" charset="0"/>
              <a:buChar char="•"/>
            </a:pPr>
            <a:r>
              <a:rPr lang="cs-CZ" dirty="0">
                <a:solidFill>
                  <a:schemeClr val="tx1"/>
                </a:solidFill>
              </a:rPr>
              <a:t>Žák 1: Kvůli tomu, že si někdo myslí, že to co dělá je smysluplné, neznamená, že je to ve skutečnosti smysluplné.</a:t>
            </a:r>
          </a:p>
        </p:txBody>
      </p:sp>
    </p:spTree>
    <p:extLst>
      <p:ext uri="{BB962C8B-B14F-4D97-AF65-F5344CB8AC3E}">
        <p14:creationId xmlns:p14="http://schemas.microsoft.com/office/powerpoint/2010/main" val="3793818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4CBA416-2ADC-45D6-9921-17FC31761FC8}"/>
              </a:ext>
            </a:extLst>
          </p:cNvPr>
          <p:cNvSpPr>
            <a:spLocks noGrp="1"/>
          </p:cNvSpPr>
          <p:nvPr>
            <p:ph type="title"/>
          </p:nvPr>
        </p:nvSpPr>
        <p:spPr/>
        <p:txBody>
          <a:bodyPr/>
          <a:lstStyle/>
          <a:p>
            <a:r>
              <a:rPr lang="cs-CZ" b="1" dirty="0">
                <a:solidFill>
                  <a:srgbClr val="0000FF"/>
                </a:solidFill>
              </a:rPr>
              <a:t>Podmínky pro dialogické vyučování</a:t>
            </a:r>
            <a:endParaRPr lang="cs-CZ" dirty="0"/>
          </a:p>
        </p:txBody>
      </p:sp>
      <p:sp>
        <p:nvSpPr>
          <p:cNvPr id="6" name="Zástupný text 5">
            <a:extLst>
              <a:ext uri="{FF2B5EF4-FFF2-40B4-BE49-F238E27FC236}">
                <a16:creationId xmlns:a16="http://schemas.microsoft.com/office/drawing/2014/main" id="{B9A33216-1C06-4689-912C-796C7D73F77F}"/>
              </a:ext>
            </a:extLst>
          </p:cNvPr>
          <p:cNvSpPr>
            <a:spLocks noGrp="1"/>
          </p:cNvSpPr>
          <p:nvPr>
            <p:ph type="body" idx="1"/>
          </p:nvPr>
        </p:nvSpPr>
        <p:spPr/>
        <p:txBody>
          <a:bodyPr/>
          <a:lstStyle/>
          <a:p>
            <a:pPr>
              <a:buFont typeface="Arial" panose="020B0604020202020204" pitchFamily="34" charset="0"/>
              <a:buChar char="•"/>
            </a:pPr>
            <a:r>
              <a:rPr lang="cs-CZ" dirty="0">
                <a:solidFill>
                  <a:schemeClr val="tx1"/>
                </a:solidFill>
              </a:rPr>
              <a:t>Je možné změnit komunikační chování učitelů</a:t>
            </a:r>
          </a:p>
          <a:p>
            <a:pPr>
              <a:buFont typeface="Arial" panose="020B0604020202020204" pitchFamily="34" charset="0"/>
              <a:buChar char="•"/>
            </a:pPr>
            <a:r>
              <a:rPr lang="cs-CZ" dirty="0">
                <a:solidFill>
                  <a:schemeClr val="tx1"/>
                </a:solidFill>
              </a:rPr>
              <a:t>Skrze tuto změnu nastává i změna v komunikačním chování žáků</a:t>
            </a:r>
          </a:p>
          <a:p>
            <a:pPr>
              <a:buFont typeface="Arial" panose="020B0604020202020204" pitchFamily="34" charset="0"/>
              <a:buChar char="•"/>
            </a:pPr>
            <a:r>
              <a:rPr lang="cs-CZ" dirty="0">
                <a:solidFill>
                  <a:schemeClr val="tx1"/>
                </a:solidFill>
              </a:rPr>
              <a:t>Není možné zavést jeden izolovaný prvek</a:t>
            </a:r>
          </a:p>
          <a:p>
            <a:pPr>
              <a:buFont typeface="Arial" panose="020B0604020202020204" pitchFamily="34" charset="0"/>
              <a:buChar char="•"/>
            </a:pPr>
            <a:r>
              <a:rPr lang="cs-CZ" dirty="0">
                <a:solidFill>
                  <a:schemeClr val="tx1"/>
                </a:solidFill>
              </a:rPr>
              <a:t>Dialogické vyučování tvoří provázaný systém</a:t>
            </a:r>
          </a:p>
          <a:p>
            <a:pPr>
              <a:buFont typeface="Arial" panose="020B0604020202020204" pitchFamily="34" charset="0"/>
              <a:buChar char="•"/>
            </a:pPr>
            <a:endParaRPr lang="cs-CZ" dirty="0">
              <a:solidFill>
                <a:schemeClr val="tx1"/>
              </a:solidFill>
            </a:endParaRPr>
          </a:p>
          <a:p>
            <a:pPr>
              <a:buFont typeface="Arial" panose="020B0604020202020204" pitchFamily="34" charset="0"/>
              <a:buChar char="•"/>
            </a:pPr>
            <a:r>
              <a:rPr lang="cs-CZ" dirty="0">
                <a:solidFill>
                  <a:schemeClr val="tx1"/>
                </a:solidFill>
              </a:rPr>
              <a:t>Více viz výzkum R. Švaříček, K. </a:t>
            </a:r>
            <a:r>
              <a:rPr lang="cs-CZ" dirty="0" err="1">
                <a:solidFill>
                  <a:schemeClr val="tx1"/>
                </a:solidFill>
              </a:rPr>
              <a:t>Šeďová</a:t>
            </a:r>
            <a:r>
              <a:rPr lang="cs-CZ" dirty="0">
                <a:solidFill>
                  <a:schemeClr val="tx1"/>
                </a:solidFill>
              </a:rPr>
              <a:t> (ÚPV FF MU)</a:t>
            </a:r>
          </a:p>
          <a:p>
            <a:pPr>
              <a:buFont typeface="Arial" panose="020B0604020202020204" pitchFamily="34" charset="0"/>
              <a:buChar char="•"/>
            </a:pPr>
            <a:endParaRPr lang="cs-CZ" dirty="0">
              <a:solidFill>
                <a:schemeClr val="tx1"/>
              </a:solidFill>
            </a:endParaRPr>
          </a:p>
        </p:txBody>
      </p:sp>
      <p:pic>
        <p:nvPicPr>
          <p:cNvPr id="7" name="Obrázek 6">
            <a:extLst>
              <a:ext uri="{FF2B5EF4-FFF2-40B4-BE49-F238E27FC236}">
                <a16:creationId xmlns:a16="http://schemas.microsoft.com/office/drawing/2014/main" id="{5BCAB340-CC0F-4AFD-932C-6C9DCE84BEB8}"/>
              </a:ext>
            </a:extLst>
          </p:cNvPr>
          <p:cNvPicPr>
            <a:picLocks noChangeAspect="1"/>
          </p:cNvPicPr>
          <p:nvPr/>
        </p:nvPicPr>
        <p:blipFill>
          <a:blip r:embed="rId2"/>
          <a:stretch>
            <a:fillRect/>
          </a:stretch>
        </p:blipFill>
        <p:spPr>
          <a:xfrm>
            <a:off x="2637063" y="3228664"/>
            <a:ext cx="4642884" cy="1823503"/>
          </a:xfrm>
          <a:prstGeom prst="rect">
            <a:avLst/>
          </a:prstGeom>
        </p:spPr>
      </p:pic>
    </p:spTree>
    <p:extLst>
      <p:ext uri="{BB962C8B-B14F-4D97-AF65-F5344CB8AC3E}">
        <p14:creationId xmlns:p14="http://schemas.microsoft.com/office/powerpoint/2010/main" val="180085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0000FF"/>
                </a:solidFill>
              </a:rPr>
              <a:t>Rozdíly mezi žáky</a:t>
            </a:r>
            <a:endParaRPr b="1">
              <a:solidFill>
                <a:srgbClr val="0000FF"/>
              </a:solidFill>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dirty="0">
                <a:solidFill>
                  <a:schemeClr val="tx1"/>
                </a:solidFill>
              </a:rPr>
              <a:t>Velmi proměnlivé faktory práce učitele (rozdíl oproti jiným pofesím)</a:t>
            </a:r>
            <a:endParaRPr dirty="0">
              <a:solidFill>
                <a:schemeClr val="tx1"/>
              </a:solidFill>
            </a:endParaRPr>
          </a:p>
          <a:p>
            <a:pPr marL="0" lvl="0" indent="0" algn="l" rtl="0">
              <a:spcBef>
                <a:spcPts val="1600"/>
              </a:spcBef>
              <a:spcAft>
                <a:spcPts val="0"/>
              </a:spcAft>
              <a:buNone/>
            </a:pPr>
            <a:r>
              <a:rPr lang="cs" dirty="0">
                <a:solidFill>
                  <a:schemeClr val="tx1"/>
                </a:solidFill>
              </a:rPr>
              <a:t>Proměnné </a:t>
            </a:r>
            <a:r>
              <a:rPr lang="cs-CZ" dirty="0">
                <a:solidFill>
                  <a:schemeClr val="tx1"/>
                </a:solidFill>
              </a:rPr>
              <a:t>ukazující </a:t>
            </a:r>
            <a:r>
              <a:rPr lang="cs" dirty="0">
                <a:solidFill>
                  <a:schemeClr val="tx1"/>
                </a:solidFill>
              </a:rPr>
              <a:t>rozdíly žáků - viz dále:</a:t>
            </a:r>
            <a:endParaRPr dirty="0">
              <a:solidFill>
                <a:schemeClr val="tx1"/>
              </a:solidFill>
            </a:endParaRPr>
          </a:p>
          <a:p>
            <a:pPr marL="457200" lvl="0" indent="-342900" algn="l" rtl="0">
              <a:spcBef>
                <a:spcPts val="1600"/>
              </a:spcBef>
              <a:spcAft>
                <a:spcPts val="0"/>
              </a:spcAft>
              <a:buSzPts val="1800"/>
              <a:buChar char="-"/>
            </a:pPr>
            <a:r>
              <a:rPr lang="cs" dirty="0">
                <a:solidFill>
                  <a:schemeClr val="tx1"/>
                </a:solidFill>
              </a:rPr>
              <a:t>zájem žáka o učení</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sebedůvěra</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...co dalšího byste uvedli?</a:t>
            </a:r>
            <a:endParaRPr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68B900-E2A2-414A-AF1F-F7539D5EE027}"/>
              </a:ext>
            </a:extLst>
          </p:cNvPr>
          <p:cNvSpPr>
            <a:spLocks noGrp="1"/>
          </p:cNvSpPr>
          <p:nvPr>
            <p:ph type="title"/>
          </p:nvPr>
        </p:nvSpPr>
        <p:spPr/>
        <p:txBody>
          <a:bodyPr/>
          <a:lstStyle/>
          <a:p>
            <a:r>
              <a:rPr lang="cs-CZ" b="1" dirty="0" err="1">
                <a:solidFill>
                  <a:srgbClr val="0070C0"/>
                </a:solidFill>
              </a:rPr>
              <a:t>Tacitní</a:t>
            </a:r>
            <a:r>
              <a:rPr lang="cs-CZ" b="1" dirty="0">
                <a:solidFill>
                  <a:srgbClr val="0070C0"/>
                </a:solidFill>
              </a:rPr>
              <a:t> znalosti učitelů</a:t>
            </a:r>
          </a:p>
        </p:txBody>
      </p:sp>
      <p:sp>
        <p:nvSpPr>
          <p:cNvPr id="3" name="Zástupný text 2">
            <a:extLst>
              <a:ext uri="{FF2B5EF4-FFF2-40B4-BE49-F238E27FC236}">
                <a16:creationId xmlns:a16="http://schemas.microsoft.com/office/drawing/2014/main" id="{22B33CD6-D980-4BD9-9DF1-4964E6494D05}"/>
              </a:ext>
            </a:extLst>
          </p:cNvPr>
          <p:cNvSpPr>
            <a:spLocks noGrp="1"/>
          </p:cNvSpPr>
          <p:nvPr>
            <p:ph type="body" idx="1"/>
          </p:nvPr>
        </p:nvSpPr>
        <p:spPr/>
        <p:txBody>
          <a:bodyPr/>
          <a:lstStyle/>
          <a:p>
            <a:r>
              <a:rPr lang="cs-CZ" sz="1400" dirty="0">
                <a:solidFill>
                  <a:schemeClr val="tx1"/>
                </a:solidFill>
              </a:rPr>
              <a:t>metaforicky řečeno – most mezi teorií a praxí</a:t>
            </a:r>
          </a:p>
          <a:p>
            <a:r>
              <a:rPr lang="cs-CZ" sz="1400" dirty="0">
                <a:solidFill>
                  <a:schemeClr val="tx1"/>
                </a:solidFill>
              </a:rPr>
              <a:t>pojem </a:t>
            </a:r>
            <a:r>
              <a:rPr lang="cs-CZ" sz="1400" dirty="0" err="1">
                <a:solidFill>
                  <a:schemeClr val="tx1"/>
                </a:solidFill>
              </a:rPr>
              <a:t>tacitní</a:t>
            </a:r>
            <a:r>
              <a:rPr lang="cs-CZ" sz="1400" dirty="0">
                <a:solidFill>
                  <a:schemeClr val="tx1"/>
                </a:solidFill>
              </a:rPr>
              <a:t> znalosti u nás není dosud v pedagogické literatuře příliš frekventován</a:t>
            </a:r>
          </a:p>
          <a:p>
            <a:pPr marL="114300" indent="0">
              <a:buNone/>
            </a:pPr>
            <a:r>
              <a:rPr lang="cs-CZ" sz="1400" dirty="0" err="1">
                <a:solidFill>
                  <a:schemeClr val="tx1"/>
                </a:solidFill>
              </a:rPr>
              <a:t>Tacitní</a:t>
            </a:r>
            <a:r>
              <a:rPr lang="cs-CZ" sz="1400" dirty="0">
                <a:solidFill>
                  <a:schemeClr val="tx1"/>
                </a:solidFill>
              </a:rPr>
              <a:t> znalosti jsou </a:t>
            </a:r>
            <a:r>
              <a:rPr lang="cs-CZ" sz="1400" b="1" dirty="0">
                <a:solidFill>
                  <a:schemeClr val="tx1"/>
                </a:solidFill>
              </a:rPr>
              <a:t>osobní, individuální </a:t>
            </a:r>
            <a:r>
              <a:rPr lang="cs-CZ" sz="1400" dirty="0">
                <a:solidFill>
                  <a:schemeClr val="tx1"/>
                </a:solidFill>
              </a:rPr>
              <a:t>znalosti, které vznikají na základě zkušeností subjektu</a:t>
            </a:r>
          </a:p>
          <a:p>
            <a:pPr marL="114300" indent="0">
              <a:buNone/>
            </a:pPr>
            <a:r>
              <a:rPr lang="cs-CZ" sz="1400" b="0" i="0" dirty="0">
                <a:solidFill>
                  <a:schemeClr val="tx1"/>
                </a:solidFill>
                <a:effectLst/>
                <a:latin typeface="+mn-lt"/>
              </a:rPr>
              <a:t>Jedná se o </a:t>
            </a:r>
            <a:r>
              <a:rPr lang="cs-CZ" sz="1400" b="1" i="0" dirty="0">
                <a:solidFill>
                  <a:schemeClr val="tx1"/>
                </a:solidFill>
                <a:effectLst/>
                <a:latin typeface="+mn-lt"/>
              </a:rPr>
              <a:t>schopnost, kterou prokazatelně ovládáme, ale nemůžeme ji jednoduše popsat tak, aby se ji zprostředkovaně dokázali „naučit“ druzí.</a:t>
            </a:r>
          </a:p>
          <a:p>
            <a:pPr marL="114300" indent="0">
              <a:buNone/>
            </a:pPr>
            <a:r>
              <a:rPr lang="cs-CZ" sz="1400" dirty="0">
                <a:solidFill>
                  <a:schemeClr val="tx1"/>
                </a:solidFill>
                <a:latin typeface="+mn-lt"/>
              </a:rPr>
              <a:t>V</a:t>
            </a:r>
            <a:r>
              <a:rPr lang="cs-CZ" sz="1400" dirty="0">
                <a:solidFill>
                  <a:schemeClr val="tx1"/>
                </a:solidFill>
              </a:rPr>
              <a:t>yznačují se těmito rysy: </a:t>
            </a:r>
          </a:p>
          <a:p>
            <a:pPr>
              <a:buFontTx/>
              <a:buChar char="-"/>
            </a:pPr>
            <a:r>
              <a:rPr lang="cs-CZ" sz="1400" dirty="0">
                <a:solidFill>
                  <a:schemeClr val="tx1"/>
                </a:solidFill>
              </a:rPr>
              <a:t>jsou procedurální, ale obtížně navenek vyjádřitelné, </a:t>
            </a:r>
          </a:p>
          <a:p>
            <a:pPr>
              <a:buFontTx/>
              <a:buChar char="-"/>
            </a:pPr>
            <a:r>
              <a:rPr lang="cs-CZ" sz="1400" dirty="0">
                <a:solidFill>
                  <a:schemeClr val="tx1"/>
                </a:solidFill>
              </a:rPr>
              <a:t>jsou relevantní pro dosahování cílů, které subjekt považuje za důležité,</a:t>
            </a:r>
          </a:p>
          <a:p>
            <a:pPr>
              <a:buFontTx/>
              <a:buChar char="-"/>
            </a:pPr>
            <a:r>
              <a:rPr lang="cs-CZ" sz="1400" dirty="0">
                <a:solidFill>
                  <a:schemeClr val="tx1"/>
                </a:solidFill>
              </a:rPr>
              <a:t>vznikají jen s malou pomocí druhých nebo zcela bez této pomoci, </a:t>
            </a:r>
          </a:p>
          <a:p>
            <a:pPr>
              <a:buFontTx/>
              <a:buChar char="-"/>
            </a:pPr>
            <a:r>
              <a:rPr lang="cs-CZ" sz="1400" dirty="0">
                <a:solidFill>
                  <a:schemeClr val="tx1"/>
                </a:solidFill>
              </a:rPr>
              <a:t>jsou vázány na kontext</a:t>
            </a:r>
          </a:p>
          <a:p>
            <a:pPr marL="114300" indent="0">
              <a:buNone/>
            </a:pPr>
            <a:endParaRPr lang="cs-CZ" sz="1400" b="0" i="0" dirty="0">
              <a:solidFill>
                <a:srgbClr val="202124"/>
              </a:solidFill>
              <a:effectLst/>
              <a:latin typeface="arial" panose="020B0604020202020204" pitchFamily="34" charset="0"/>
            </a:endParaRPr>
          </a:p>
          <a:p>
            <a:pPr marL="114300" indent="0">
              <a:buNone/>
            </a:pPr>
            <a:r>
              <a:rPr lang="cs-CZ" sz="1400" dirty="0">
                <a:solidFill>
                  <a:srgbClr val="202124"/>
                </a:solidFill>
                <a:latin typeface="arial" panose="020B0604020202020204" pitchFamily="34" charset="0"/>
              </a:rPr>
              <a:t>(Poznámka mimo pedagogiku: </a:t>
            </a:r>
            <a:r>
              <a:rPr lang="cs-CZ" sz="1400" b="0" i="0" dirty="0">
                <a:solidFill>
                  <a:srgbClr val="202124"/>
                </a:solidFill>
                <a:effectLst/>
                <a:latin typeface="arial" panose="020B0604020202020204" pitchFamily="34" charset="0"/>
              </a:rPr>
              <a:t>Na </a:t>
            </a:r>
            <a:r>
              <a:rPr lang="cs-CZ" sz="1400" b="1" i="0" dirty="0" err="1">
                <a:solidFill>
                  <a:srgbClr val="202124"/>
                </a:solidFill>
                <a:effectLst/>
                <a:latin typeface="arial" panose="020B0604020202020204" pitchFamily="34" charset="0"/>
              </a:rPr>
              <a:t>tacitních</a:t>
            </a:r>
            <a:r>
              <a:rPr lang="cs-CZ" sz="1400" b="0" i="0" dirty="0">
                <a:solidFill>
                  <a:srgbClr val="202124"/>
                </a:solidFill>
                <a:effectLst/>
                <a:latin typeface="arial" panose="020B0604020202020204" pitchFamily="34" charset="0"/>
              </a:rPr>
              <a:t> znalostech jsou založeny </a:t>
            </a:r>
            <a:r>
              <a:rPr lang="cs-CZ" sz="1400" b="1" i="0" dirty="0">
                <a:solidFill>
                  <a:srgbClr val="202124"/>
                </a:solidFill>
                <a:effectLst/>
                <a:latin typeface="arial" panose="020B0604020202020204" pitchFamily="34" charset="0"/>
              </a:rPr>
              <a:t>téměř všechny praktické činnosti</a:t>
            </a:r>
            <a:r>
              <a:rPr lang="cs-CZ" sz="1400" b="0" i="0" dirty="0">
                <a:solidFill>
                  <a:srgbClr val="202124"/>
                </a:solidFill>
                <a:effectLst/>
                <a:latin typeface="arial" panose="020B0604020202020204" pitchFamily="34" charset="0"/>
              </a:rPr>
              <a:t>, například jízda na kole či bruslích, vaření, obsluhování strojů a zařízení, čtení rentgenových snímků, léčení lidí, řízení či vedení podřízených)</a:t>
            </a:r>
            <a:endParaRPr lang="cs-CZ" sz="1400" dirty="0"/>
          </a:p>
          <a:p>
            <a:pPr>
              <a:buFontTx/>
              <a:buChar char="-"/>
            </a:pPr>
            <a:endParaRPr lang="cs-CZ" dirty="0"/>
          </a:p>
          <a:p>
            <a:endParaRPr lang="cs-CZ" dirty="0"/>
          </a:p>
        </p:txBody>
      </p:sp>
    </p:spTree>
    <p:extLst>
      <p:ext uri="{BB962C8B-B14F-4D97-AF65-F5344CB8AC3E}">
        <p14:creationId xmlns:p14="http://schemas.microsoft.com/office/powerpoint/2010/main" val="410553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D58EF4-28ED-4A05-AA98-ADEA0B0F944A}"/>
              </a:ext>
            </a:extLst>
          </p:cNvPr>
          <p:cNvSpPr>
            <a:spLocks noGrp="1"/>
          </p:cNvSpPr>
          <p:nvPr>
            <p:ph type="title"/>
          </p:nvPr>
        </p:nvSpPr>
        <p:spPr>
          <a:xfrm>
            <a:off x="311700" y="155945"/>
            <a:ext cx="8520600" cy="652130"/>
          </a:xfrm>
        </p:spPr>
        <p:txBody>
          <a:bodyPr/>
          <a:lstStyle/>
          <a:p>
            <a:r>
              <a:rPr lang="cs-CZ" b="1" dirty="0" err="1">
                <a:solidFill>
                  <a:srgbClr val="0070C0"/>
                </a:solidFill>
              </a:rPr>
              <a:t>Tacitní</a:t>
            </a:r>
            <a:r>
              <a:rPr lang="cs-CZ" b="1" dirty="0">
                <a:solidFill>
                  <a:srgbClr val="0070C0"/>
                </a:solidFill>
              </a:rPr>
              <a:t> znalosti v pregraduální přípravě studentů</a:t>
            </a:r>
            <a:endParaRPr lang="cs-CZ" dirty="0"/>
          </a:p>
        </p:txBody>
      </p:sp>
      <p:sp>
        <p:nvSpPr>
          <p:cNvPr id="3" name="Zástupný text 2">
            <a:extLst>
              <a:ext uri="{FF2B5EF4-FFF2-40B4-BE49-F238E27FC236}">
                <a16:creationId xmlns:a16="http://schemas.microsoft.com/office/drawing/2014/main" id="{E6AA5F81-6DE1-43CB-AEF6-09C11AFDED10}"/>
              </a:ext>
            </a:extLst>
          </p:cNvPr>
          <p:cNvSpPr>
            <a:spLocks noGrp="1"/>
          </p:cNvSpPr>
          <p:nvPr>
            <p:ph type="body" idx="1"/>
          </p:nvPr>
        </p:nvSpPr>
        <p:spPr>
          <a:xfrm>
            <a:off x="311700" y="808075"/>
            <a:ext cx="8520600" cy="3760800"/>
          </a:xfrm>
        </p:spPr>
        <p:txBody>
          <a:bodyPr/>
          <a:lstStyle/>
          <a:p>
            <a:pPr marL="114300" indent="0">
              <a:buNone/>
            </a:pPr>
            <a:r>
              <a:rPr lang="cs-CZ" dirty="0">
                <a:solidFill>
                  <a:schemeClr val="tx1"/>
                </a:solidFill>
              </a:rPr>
              <a:t>V pedagogické přípravě si student učitelství osvojuje </a:t>
            </a:r>
            <a:r>
              <a:rPr lang="cs-CZ" dirty="0" err="1">
                <a:solidFill>
                  <a:schemeClr val="tx1"/>
                </a:solidFill>
              </a:rPr>
              <a:t>tacitní</a:t>
            </a:r>
            <a:r>
              <a:rPr lang="cs-CZ" dirty="0">
                <a:solidFill>
                  <a:schemeClr val="tx1"/>
                </a:solidFill>
              </a:rPr>
              <a:t> znalosti </a:t>
            </a:r>
            <a:r>
              <a:rPr lang="cs-CZ" b="1" dirty="0">
                <a:solidFill>
                  <a:schemeClr val="tx1"/>
                </a:solidFill>
              </a:rPr>
              <a:t>řešením praktických situací</a:t>
            </a:r>
          </a:p>
          <a:p>
            <a:pPr marL="114300" indent="0">
              <a:buNone/>
            </a:pPr>
            <a:r>
              <a:rPr lang="cs-CZ" dirty="0">
                <a:solidFill>
                  <a:schemeClr val="tx1"/>
                </a:solidFill>
              </a:rPr>
              <a:t>Rozvoj a tedy i zdokonalování </a:t>
            </a:r>
            <a:r>
              <a:rPr lang="cs-CZ" dirty="0" err="1">
                <a:solidFill>
                  <a:schemeClr val="tx1"/>
                </a:solidFill>
              </a:rPr>
              <a:t>tacitních</a:t>
            </a:r>
            <a:r>
              <a:rPr lang="cs-CZ" dirty="0">
                <a:solidFill>
                  <a:schemeClr val="tx1"/>
                </a:solidFill>
              </a:rPr>
              <a:t> znalostí studentů předpokládá, že jsou tyto znalosti </a:t>
            </a:r>
            <a:r>
              <a:rPr lang="cs-CZ" b="1" dirty="0" err="1">
                <a:solidFill>
                  <a:schemeClr val="tx1"/>
                </a:solidFill>
              </a:rPr>
              <a:t>zexplicitněny</a:t>
            </a:r>
            <a:r>
              <a:rPr lang="cs-CZ" dirty="0">
                <a:solidFill>
                  <a:schemeClr val="tx1"/>
                </a:solidFill>
              </a:rPr>
              <a:t>. Nástrojem </a:t>
            </a:r>
            <a:r>
              <a:rPr lang="cs-CZ" dirty="0" err="1">
                <a:solidFill>
                  <a:schemeClr val="tx1"/>
                </a:solidFill>
              </a:rPr>
              <a:t>zexplicitnění</a:t>
            </a:r>
            <a:r>
              <a:rPr lang="cs-CZ" dirty="0">
                <a:solidFill>
                  <a:schemeClr val="tx1"/>
                </a:solidFill>
              </a:rPr>
              <a:t> je </a:t>
            </a:r>
            <a:r>
              <a:rPr lang="cs-CZ" b="1" dirty="0">
                <a:solidFill>
                  <a:schemeClr val="tx1"/>
                </a:solidFill>
              </a:rPr>
              <a:t>sebereflexe</a:t>
            </a:r>
            <a:r>
              <a:rPr lang="cs-CZ" dirty="0">
                <a:solidFill>
                  <a:schemeClr val="tx1"/>
                </a:solidFill>
              </a:rPr>
              <a:t>, avšak ta sama o sobě nestačí k tomu, aby si student uvědomil, jak jeho činnost vypadá a jak ji lze zlepšit. </a:t>
            </a:r>
          </a:p>
          <a:p>
            <a:r>
              <a:rPr lang="cs-CZ" dirty="0">
                <a:solidFill>
                  <a:schemeClr val="tx1"/>
                </a:solidFill>
              </a:rPr>
              <a:t>K tomuto cíli lze dospět </a:t>
            </a:r>
            <a:r>
              <a:rPr lang="cs-CZ" b="1" dirty="0">
                <a:solidFill>
                  <a:schemeClr val="tx1"/>
                </a:solidFill>
              </a:rPr>
              <a:t>sdílením zkušeností a </a:t>
            </a:r>
            <a:r>
              <a:rPr lang="cs-CZ" b="1" dirty="0" err="1">
                <a:solidFill>
                  <a:schemeClr val="tx1"/>
                </a:solidFill>
              </a:rPr>
              <a:t>tacitních</a:t>
            </a:r>
            <a:r>
              <a:rPr lang="cs-CZ" b="1" dirty="0">
                <a:solidFill>
                  <a:schemeClr val="tx1"/>
                </a:solidFill>
              </a:rPr>
              <a:t> znalostí studentů s kolegy a vzdělavatelem učitelů</a:t>
            </a:r>
            <a:r>
              <a:rPr lang="cs-CZ" dirty="0">
                <a:solidFill>
                  <a:schemeClr val="tx1"/>
                </a:solidFill>
              </a:rPr>
              <a:t> (cvičným učitelem na škole, oborovým didaktikem apod., tradičně názorné učení mezi mistrem a žákem).</a:t>
            </a:r>
          </a:p>
          <a:p>
            <a:r>
              <a:rPr lang="cs-CZ" sz="1400" b="1" dirty="0">
                <a:solidFill>
                  <a:schemeClr val="tx1"/>
                </a:solidFill>
              </a:rPr>
              <a:t>Více k tématu viz </a:t>
            </a:r>
          </a:p>
          <a:p>
            <a:pPr marL="114300" indent="0">
              <a:buNone/>
            </a:pPr>
            <a:r>
              <a:rPr lang="cs-CZ" sz="1400" dirty="0">
                <a:solidFill>
                  <a:schemeClr val="tx1"/>
                </a:solidFill>
              </a:rPr>
              <a:t>Švec, V. (2012). </a:t>
            </a:r>
            <a:r>
              <a:rPr lang="cs-CZ" sz="1400" dirty="0" err="1">
                <a:solidFill>
                  <a:schemeClr val="tx1"/>
                </a:solidFill>
              </a:rPr>
              <a:t>Tacitní</a:t>
            </a:r>
            <a:r>
              <a:rPr lang="cs-CZ" sz="1400" dirty="0">
                <a:solidFill>
                  <a:schemeClr val="tx1"/>
                </a:solidFill>
              </a:rPr>
              <a:t> znalosti jako most mezi teorií a praxí v pedagogické přípravě budoucích učitelů. </a:t>
            </a:r>
            <a:r>
              <a:rPr lang="cs-CZ" sz="1400" i="1" dirty="0">
                <a:solidFill>
                  <a:schemeClr val="tx1"/>
                </a:solidFill>
              </a:rPr>
              <a:t>Pedagogická orientace, 22</a:t>
            </a:r>
            <a:r>
              <a:rPr lang="cs-CZ" sz="1400" dirty="0">
                <a:solidFill>
                  <a:schemeClr val="tx1"/>
                </a:solidFill>
              </a:rPr>
              <a:t>(3), 387–403. DOI: </a:t>
            </a:r>
            <a:r>
              <a:rPr lang="cs-CZ" sz="1400" u="sng" dirty="0">
                <a:solidFill>
                  <a:schemeClr val="tx1"/>
                </a:solidFill>
                <a:hlinkClick r:id="rId2">
                  <a:extLst>
                    <a:ext uri="{A12FA001-AC4F-418D-AE19-62706E023703}">
                      <ahyp:hlinkClr xmlns:ahyp="http://schemas.microsoft.com/office/drawing/2018/hyperlinkcolor" val="tx"/>
                    </a:ext>
                  </a:extLst>
                </a:hlinkClick>
              </a:rPr>
              <a:t>http://dx.doi.org/10.5817/PedOr2012-3-387</a:t>
            </a:r>
            <a:endParaRPr lang="cs-CZ" sz="1400" dirty="0">
              <a:solidFill>
                <a:schemeClr val="tx1"/>
              </a:solidFill>
            </a:endParaRPr>
          </a:p>
          <a:p>
            <a:endParaRPr lang="cs-CZ" sz="1400" dirty="0">
              <a:solidFill>
                <a:schemeClr val="tx1"/>
              </a:solidFill>
            </a:endParaRPr>
          </a:p>
          <a:p>
            <a:endParaRPr lang="cs-CZ" sz="1400" dirty="0"/>
          </a:p>
          <a:p>
            <a:endParaRPr lang="cs-CZ" dirty="0"/>
          </a:p>
          <a:p>
            <a:pPr marL="114300" indent="0">
              <a:buNone/>
            </a:pPr>
            <a:endParaRPr lang="cs-CZ" dirty="0"/>
          </a:p>
        </p:txBody>
      </p:sp>
    </p:spTree>
    <p:extLst>
      <p:ext uri="{BB962C8B-B14F-4D97-AF65-F5344CB8AC3E}">
        <p14:creationId xmlns:p14="http://schemas.microsoft.com/office/powerpoint/2010/main" val="4013887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23243-8255-476E-98B4-3D2C1C3A01BD}"/>
              </a:ext>
            </a:extLst>
          </p:cNvPr>
          <p:cNvSpPr>
            <a:spLocks noGrp="1"/>
          </p:cNvSpPr>
          <p:nvPr>
            <p:ph type="title"/>
          </p:nvPr>
        </p:nvSpPr>
        <p:spPr/>
        <p:txBody>
          <a:bodyPr/>
          <a:lstStyle/>
          <a:p>
            <a:r>
              <a:rPr lang="cs-CZ" b="1" dirty="0">
                <a:solidFill>
                  <a:srgbClr val="0070C0"/>
                </a:solidFill>
              </a:rPr>
              <a:t>Znalosti a jejich konverze (změna/proměna)</a:t>
            </a:r>
            <a:endParaRPr lang="cs-CZ" dirty="0"/>
          </a:p>
        </p:txBody>
      </p:sp>
      <p:sp>
        <p:nvSpPr>
          <p:cNvPr id="3" name="Zástupný text 2">
            <a:extLst>
              <a:ext uri="{FF2B5EF4-FFF2-40B4-BE49-F238E27FC236}">
                <a16:creationId xmlns:a16="http://schemas.microsoft.com/office/drawing/2014/main" id="{71280132-200C-4144-BE8F-C693A4ED94B4}"/>
              </a:ext>
            </a:extLst>
          </p:cNvPr>
          <p:cNvSpPr>
            <a:spLocks noGrp="1"/>
          </p:cNvSpPr>
          <p:nvPr>
            <p:ph type="body" idx="1"/>
          </p:nvPr>
        </p:nvSpPr>
        <p:spPr>
          <a:xfrm>
            <a:off x="311700" y="1152475"/>
            <a:ext cx="8520600" cy="3710148"/>
          </a:xfrm>
        </p:spPr>
        <p:txBody>
          <a:bodyPr/>
          <a:lstStyle/>
          <a:p>
            <a:pPr marL="114300" indent="0" algn="l">
              <a:buNone/>
            </a:pPr>
            <a:r>
              <a:rPr lang="cs-CZ" b="0" i="0" dirty="0">
                <a:solidFill>
                  <a:srgbClr val="000000"/>
                </a:solidFill>
                <a:effectLst/>
                <a:latin typeface="Segoe UI" panose="020B0502040204020203" pitchFamily="34" charset="0"/>
              </a:rPr>
              <a:t>Čtyři základní způsoby konverzí znalostí:</a:t>
            </a:r>
          </a:p>
          <a:p>
            <a:pPr marL="114300" indent="0" algn="l">
              <a:buNone/>
            </a:pPr>
            <a:r>
              <a:rPr lang="cs-CZ" b="1" i="0" dirty="0">
                <a:solidFill>
                  <a:srgbClr val="000000"/>
                </a:solidFill>
                <a:effectLst/>
                <a:latin typeface="Segoe UI" panose="020B0502040204020203" pitchFamily="34" charset="0"/>
              </a:rPr>
              <a:t>1. Socializace </a:t>
            </a:r>
            <a:r>
              <a:rPr lang="cs-CZ" b="0" i="0" dirty="0">
                <a:solidFill>
                  <a:srgbClr val="000000"/>
                </a:solidFill>
                <a:effectLst/>
                <a:latin typeface="Segoe UI" panose="020B0502040204020203" pitchFamily="34" charset="0"/>
              </a:rPr>
              <a:t>– vytváření nové </a:t>
            </a:r>
            <a:r>
              <a:rPr lang="cs-CZ" b="0" i="0" dirty="0" err="1">
                <a:solidFill>
                  <a:srgbClr val="000000"/>
                </a:solidFill>
                <a:effectLst/>
                <a:latin typeface="Segoe UI" panose="020B0502040204020203" pitchFamily="34" charset="0"/>
              </a:rPr>
              <a:t>tacitní</a:t>
            </a:r>
            <a:r>
              <a:rPr lang="cs-CZ" b="0" i="0" dirty="0">
                <a:solidFill>
                  <a:srgbClr val="000000"/>
                </a:solidFill>
                <a:effectLst/>
                <a:latin typeface="Segoe UI" panose="020B0502040204020203" pitchFamily="34" charset="0"/>
              </a:rPr>
              <a:t> znalosti ze staré </a:t>
            </a:r>
            <a:r>
              <a:rPr lang="cs-CZ" b="0" i="0" dirty="0" err="1">
                <a:solidFill>
                  <a:srgbClr val="000000"/>
                </a:solidFill>
                <a:effectLst/>
                <a:latin typeface="Segoe UI" panose="020B0502040204020203" pitchFamily="34" charset="0"/>
              </a:rPr>
              <a:t>tacitní</a:t>
            </a:r>
            <a:r>
              <a:rPr lang="cs-CZ" b="0" i="0" dirty="0">
                <a:solidFill>
                  <a:srgbClr val="000000"/>
                </a:solidFill>
                <a:effectLst/>
                <a:latin typeface="Segoe UI" panose="020B0502040204020203" pitchFamily="34" charset="0"/>
              </a:rPr>
              <a:t> znalosti</a:t>
            </a:r>
          </a:p>
          <a:p>
            <a:pPr algn="l"/>
            <a:r>
              <a:rPr lang="cs-CZ" b="0" i="0" dirty="0">
                <a:solidFill>
                  <a:srgbClr val="000000"/>
                </a:solidFill>
                <a:effectLst/>
                <a:latin typeface="Segoe UI" panose="020B0502040204020203" pitchFamily="34" charset="0"/>
              </a:rPr>
              <a:t>Vytváření a přenos těchto znalostí se nazývá sdílení. </a:t>
            </a:r>
          </a:p>
          <a:p>
            <a:pPr algn="l"/>
            <a:r>
              <a:rPr lang="cs-CZ" b="0" i="0" dirty="0">
                <a:solidFill>
                  <a:srgbClr val="000000"/>
                </a:solidFill>
                <a:effectLst/>
                <a:latin typeface="Segoe UI" panose="020B0502040204020203" pitchFamily="34" charset="0"/>
              </a:rPr>
              <a:t>Jako příklad může sloužit tzv. učňovství.</a:t>
            </a:r>
          </a:p>
          <a:p>
            <a:pPr marL="114300" indent="0" algn="l">
              <a:buNone/>
            </a:pPr>
            <a:r>
              <a:rPr lang="cs-CZ" b="1" i="0" dirty="0">
                <a:solidFill>
                  <a:srgbClr val="000000"/>
                </a:solidFill>
                <a:effectLst/>
                <a:latin typeface="Segoe UI" panose="020B0502040204020203" pitchFamily="34" charset="0"/>
              </a:rPr>
              <a:t>2. Externalizace </a:t>
            </a:r>
            <a:r>
              <a:rPr lang="cs-CZ" b="0" i="0" dirty="0">
                <a:solidFill>
                  <a:srgbClr val="000000"/>
                </a:solidFill>
                <a:effectLst/>
                <a:latin typeface="Segoe UI" panose="020B0502040204020203" pitchFamily="34" charset="0"/>
              </a:rPr>
              <a:t>– ze staré </a:t>
            </a:r>
            <a:r>
              <a:rPr lang="cs-CZ" b="0" i="0" dirty="0" err="1">
                <a:solidFill>
                  <a:srgbClr val="000000"/>
                </a:solidFill>
                <a:effectLst/>
                <a:latin typeface="Segoe UI" panose="020B0502040204020203" pitchFamily="34" charset="0"/>
              </a:rPr>
              <a:t>tacitní</a:t>
            </a:r>
            <a:r>
              <a:rPr lang="cs-CZ" b="0" i="0" dirty="0">
                <a:solidFill>
                  <a:srgbClr val="000000"/>
                </a:solidFill>
                <a:effectLst/>
                <a:latin typeface="Segoe UI" panose="020B0502040204020203" pitchFamily="34" charset="0"/>
              </a:rPr>
              <a:t> znalosti vzniká nová </a:t>
            </a:r>
            <a:r>
              <a:rPr lang="cs-CZ" b="1" i="0" dirty="0">
                <a:solidFill>
                  <a:srgbClr val="000000"/>
                </a:solidFill>
                <a:effectLst/>
                <a:latin typeface="Segoe UI" panose="020B0502040204020203" pitchFamily="34" charset="0"/>
              </a:rPr>
              <a:t>explicitní znalost</a:t>
            </a:r>
          </a:p>
          <a:p>
            <a:pPr algn="l"/>
            <a:r>
              <a:rPr lang="cs-CZ" b="0" i="0" dirty="0">
                <a:solidFill>
                  <a:srgbClr val="000000"/>
                </a:solidFill>
                <a:effectLst/>
                <a:latin typeface="Segoe UI" panose="020B0502040204020203" pitchFamily="34" charset="0"/>
              </a:rPr>
              <a:t>Vlastník původní </a:t>
            </a:r>
            <a:r>
              <a:rPr lang="cs-CZ" b="0" i="0" dirty="0" err="1">
                <a:solidFill>
                  <a:srgbClr val="000000"/>
                </a:solidFill>
                <a:effectLst/>
                <a:latin typeface="Segoe UI" panose="020B0502040204020203" pitchFamily="34" charset="0"/>
              </a:rPr>
              <a:t>tacitní</a:t>
            </a:r>
            <a:r>
              <a:rPr lang="cs-CZ" b="0" i="0" dirty="0">
                <a:solidFill>
                  <a:srgbClr val="000000"/>
                </a:solidFill>
                <a:effectLst/>
                <a:latin typeface="Segoe UI" panose="020B0502040204020203" pitchFamily="34" charset="0"/>
              </a:rPr>
              <a:t> znalosti ji nedokáže formulovat, a tak ji musí zprostředkovat někdo jiný pomocí metafor a příběhů.</a:t>
            </a:r>
          </a:p>
          <a:p>
            <a:pPr marL="114300" indent="0" algn="l">
              <a:buNone/>
            </a:pPr>
            <a:r>
              <a:rPr lang="cs-CZ" b="1" i="0" dirty="0">
                <a:solidFill>
                  <a:srgbClr val="000000"/>
                </a:solidFill>
                <a:effectLst/>
                <a:latin typeface="Segoe UI" panose="020B0502040204020203" pitchFamily="34" charset="0"/>
              </a:rPr>
              <a:t>3. Kombinace </a:t>
            </a:r>
            <a:r>
              <a:rPr lang="cs-CZ" b="0" i="0" dirty="0">
                <a:solidFill>
                  <a:srgbClr val="000000"/>
                </a:solidFill>
                <a:effectLst/>
                <a:latin typeface="Segoe UI" panose="020B0502040204020203" pitchFamily="34" charset="0"/>
              </a:rPr>
              <a:t>– tvorba nové explicitní znalosti ze staré explicitní znalosti</a:t>
            </a:r>
          </a:p>
          <a:p>
            <a:pPr algn="l"/>
            <a:r>
              <a:rPr lang="cs-CZ" b="0" i="0" dirty="0">
                <a:solidFill>
                  <a:srgbClr val="000000"/>
                </a:solidFill>
                <a:effectLst/>
                <a:latin typeface="Segoe UI" panose="020B0502040204020203" pitchFamily="34" charset="0"/>
              </a:rPr>
              <a:t>Dochází ke spojování původně samostatných explicitních znalostí.</a:t>
            </a:r>
          </a:p>
          <a:p>
            <a:pPr marL="114300" indent="0" algn="l">
              <a:buNone/>
            </a:pPr>
            <a:r>
              <a:rPr lang="cs-CZ" b="1" i="0" dirty="0">
                <a:solidFill>
                  <a:srgbClr val="000000"/>
                </a:solidFill>
                <a:effectLst/>
                <a:latin typeface="Segoe UI" panose="020B0502040204020203" pitchFamily="34" charset="0"/>
              </a:rPr>
              <a:t>4. Internalizace </a:t>
            </a:r>
            <a:r>
              <a:rPr lang="cs-CZ" b="0" i="0" dirty="0">
                <a:solidFill>
                  <a:srgbClr val="000000"/>
                </a:solidFill>
                <a:effectLst/>
                <a:latin typeface="Segoe UI" panose="020B0502040204020203" pitchFamily="34" charset="0"/>
              </a:rPr>
              <a:t>– vytváření nové </a:t>
            </a:r>
            <a:r>
              <a:rPr lang="cs-CZ" b="0" i="0" dirty="0" err="1">
                <a:solidFill>
                  <a:srgbClr val="000000"/>
                </a:solidFill>
                <a:effectLst/>
                <a:latin typeface="Segoe UI" panose="020B0502040204020203" pitchFamily="34" charset="0"/>
              </a:rPr>
              <a:t>tacitní</a:t>
            </a:r>
            <a:r>
              <a:rPr lang="cs-CZ" b="0" i="0" dirty="0">
                <a:solidFill>
                  <a:srgbClr val="000000"/>
                </a:solidFill>
                <a:effectLst/>
                <a:latin typeface="Segoe UI" panose="020B0502040204020203" pitchFamily="34" charset="0"/>
              </a:rPr>
              <a:t> znalosti ze staré explicitní znalosti</a:t>
            </a:r>
          </a:p>
          <a:p>
            <a:pPr algn="l"/>
            <a:r>
              <a:rPr lang="cs-CZ" b="0" i="0" dirty="0">
                <a:solidFill>
                  <a:srgbClr val="000000"/>
                </a:solidFill>
                <a:effectLst/>
                <a:latin typeface="Segoe UI" panose="020B0502040204020203" pitchFamily="34" charset="0"/>
              </a:rPr>
              <a:t>Děje se na individuální úrovni formou učení se při činnosti.</a:t>
            </a:r>
          </a:p>
        </p:txBody>
      </p:sp>
    </p:spTree>
    <p:extLst>
      <p:ext uri="{BB962C8B-B14F-4D97-AF65-F5344CB8AC3E}">
        <p14:creationId xmlns:p14="http://schemas.microsoft.com/office/powerpoint/2010/main" val="2610302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00FF"/>
                </a:solidFill>
              </a:rPr>
              <a:t>Kurátorský výběr zdrojů </a:t>
            </a:r>
            <a:endParaRPr lang="cs-CZ" dirty="0"/>
          </a:p>
        </p:txBody>
      </p:sp>
      <p:sp>
        <p:nvSpPr>
          <p:cNvPr id="3" name="Zástupný symbol pro text 2"/>
          <p:cNvSpPr>
            <a:spLocks noGrp="1"/>
          </p:cNvSpPr>
          <p:nvPr>
            <p:ph type="body" idx="1"/>
          </p:nvPr>
        </p:nvSpPr>
        <p:spPr/>
        <p:txBody>
          <a:bodyPr/>
          <a:lstStyle/>
          <a:p>
            <a:r>
              <a:rPr lang="cs-CZ" sz="1400" dirty="0">
                <a:solidFill>
                  <a:schemeClr val="tx1"/>
                </a:solidFill>
              </a:rPr>
              <a:t>CANGELOSI, James S. </a:t>
            </a:r>
            <a:r>
              <a:rPr lang="cs-CZ" sz="1400" i="1" dirty="0">
                <a:solidFill>
                  <a:schemeClr val="tx1"/>
                </a:solidFill>
              </a:rPr>
              <a:t>Strategie řízení třídy: jak získat a udržet spolupráci žáků při výuce</a:t>
            </a:r>
            <a:r>
              <a:rPr lang="cs-CZ" sz="1400" dirty="0">
                <a:solidFill>
                  <a:schemeClr val="tx1"/>
                </a:solidFill>
              </a:rPr>
              <a:t>. Vyd. 5. Přeložil Milan KOLDINSKÝ. Praha: Portál, 2009. Pedagogická praxe (Portál). ISBN 978-80-7367-650-6.</a:t>
            </a:r>
          </a:p>
          <a:p>
            <a:r>
              <a:rPr lang="cs-CZ" sz="1400" dirty="0">
                <a:solidFill>
                  <a:schemeClr val="tx1"/>
                </a:solidFill>
              </a:rPr>
              <a:t>HELUS, Zdeněk. </a:t>
            </a:r>
            <a:r>
              <a:rPr lang="cs-CZ" sz="1400" i="1" dirty="0">
                <a:solidFill>
                  <a:schemeClr val="tx1"/>
                </a:solidFill>
              </a:rPr>
              <a:t>Dítě v osobnostním pojetí: obrat k dítěti jako výzva a úkol pro učitele i rodiče</a:t>
            </a:r>
            <a:r>
              <a:rPr lang="cs-CZ" sz="1400" dirty="0">
                <a:solidFill>
                  <a:schemeClr val="tx1"/>
                </a:solidFill>
              </a:rPr>
              <a:t>. 2., </a:t>
            </a:r>
            <a:r>
              <a:rPr lang="cs-CZ" sz="1400" dirty="0" err="1">
                <a:solidFill>
                  <a:schemeClr val="tx1"/>
                </a:solidFill>
              </a:rPr>
              <a:t>přeprac</a:t>
            </a:r>
            <a:r>
              <a:rPr lang="cs-CZ" sz="1400" dirty="0">
                <a:solidFill>
                  <a:schemeClr val="tx1"/>
                </a:solidFill>
              </a:rPr>
              <a:t>. a </a:t>
            </a:r>
            <a:r>
              <a:rPr lang="cs-CZ" sz="1400" dirty="0" err="1">
                <a:solidFill>
                  <a:schemeClr val="tx1"/>
                </a:solidFill>
              </a:rPr>
              <a:t>rozš</a:t>
            </a:r>
            <a:r>
              <a:rPr lang="cs-CZ" sz="1400" dirty="0">
                <a:solidFill>
                  <a:schemeClr val="tx1"/>
                </a:solidFill>
              </a:rPr>
              <a:t>. vyd. Praha: Portál, 2009. Pedagogická praxe (Portál). ISBN 978-80-7367-628-5.</a:t>
            </a:r>
          </a:p>
          <a:p>
            <a:r>
              <a:rPr lang="cs-CZ" sz="1400" dirty="0">
                <a:solidFill>
                  <a:schemeClr val="tx1"/>
                </a:solidFill>
                <a:highlight>
                  <a:srgbClr val="FFFFFF"/>
                </a:highlight>
              </a:rPr>
              <a:t>PAVLOVSKÁ, M., RÖDEROVÁ, P. 2010. </a:t>
            </a:r>
            <a:r>
              <a:rPr lang="cs-CZ" sz="1400" i="1" dirty="0">
                <a:solidFill>
                  <a:schemeClr val="tx1"/>
                </a:solidFill>
                <a:highlight>
                  <a:srgbClr val="FFFFFF"/>
                </a:highlight>
              </a:rPr>
              <a:t>Analýza aktuálního stavu práce pedagogů s odlišností v současné škole</a:t>
            </a:r>
            <a:r>
              <a:rPr lang="cs-CZ" sz="1400" dirty="0">
                <a:solidFill>
                  <a:schemeClr val="tx1"/>
                </a:solidFill>
                <a:highlight>
                  <a:srgbClr val="FFFFFF"/>
                </a:highlight>
              </a:rPr>
              <a:t>. In: Vítková, M., Havel, J </a:t>
            </a:r>
            <a:r>
              <a:rPr lang="cs-CZ" sz="1400" i="1" dirty="0">
                <a:solidFill>
                  <a:schemeClr val="tx1"/>
                </a:solidFill>
                <a:highlight>
                  <a:srgbClr val="FFFFFF"/>
                </a:highlight>
              </a:rPr>
              <a:t>Inkluzivní vzdělávání v primární škole</a:t>
            </a:r>
            <a:r>
              <a:rPr lang="cs-CZ" sz="1400" dirty="0">
                <a:solidFill>
                  <a:schemeClr val="tx1"/>
                </a:solidFill>
                <a:highlight>
                  <a:srgbClr val="FFFFFF"/>
                </a:highlight>
              </a:rPr>
              <a:t>. MU Brno, </a:t>
            </a:r>
            <a:r>
              <a:rPr lang="cs-CZ" sz="1400" dirty="0" err="1">
                <a:solidFill>
                  <a:schemeClr val="tx1"/>
                </a:solidFill>
                <a:highlight>
                  <a:srgbClr val="FFFFFF"/>
                </a:highlight>
              </a:rPr>
              <a:t>Paido</a:t>
            </a:r>
            <a:r>
              <a:rPr lang="cs-CZ" sz="1400" dirty="0">
                <a:solidFill>
                  <a:schemeClr val="tx1"/>
                </a:solidFill>
                <a:highlight>
                  <a:srgbClr val="FFFFFF"/>
                </a:highlight>
              </a:rPr>
              <a:t>. ISBN978-80-7315-199-7.</a:t>
            </a:r>
          </a:p>
          <a:p>
            <a:r>
              <a:rPr lang="cs-CZ" sz="1400" dirty="0">
                <a:solidFill>
                  <a:schemeClr val="tx1"/>
                </a:solidFill>
              </a:rPr>
              <a:t>Švec, V. (2012). </a:t>
            </a:r>
            <a:r>
              <a:rPr lang="cs-CZ" sz="1400" dirty="0" err="1">
                <a:solidFill>
                  <a:schemeClr val="tx1"/>
                </a:solidFill>
              </a:rPr>
              <a:t>Tacitní</a:t>
            </a:r>
            <a:r>
              <a:rPr lang="cs-CZ" sz="1400" dirty="0">
                <a:solidFill>
                  <a:schemeClr val="tx1"/>
                </a:solidFill>
              </a:rPr>
              <a:t> znalosti jako most mezi teorií a praxí v pedagogické přípravě budoucích učitelů. </a:t>
            </a:r>
            <a:r>
              <a:rPr lang="cs-CZ" sz="1400" i="1" dirty="0">
                <a:solidFill>
                  <a:schemeClr val="tx1"/>
                </a:solidFill>
              </a:rPr>
              <a:t>Pedagogická orientace, 22</a:t>
            </a:r>
            <a:r>
              <a:rPr lang="cs-CZ" sz="1400" dirty="0">
                <a:solidFill>
                  <a:schemeClr val="tx1"/>
                </a:solidFill>
              </a:rPr>
              <a:t>(3), 387–403. DOI: </a:t>
            </a:r>
            <a:r>
              <a:rPr lang="cs-CZ" sz="1400" u="sng" dirty="0">
                <a:solidFill>
                  <a:schemeClr val="tx1"/>
                </a:solidFill>
                <a:hlinkClick r:id="rId2">
                  <a:extLst>
                    <a:ext uri="{A12FA001-AC4F-418D-AE19-62706E023703}">
                      <ahyp:hlinkClr xmlns:ahyp="http://schemas.microsoft.com/office/drawing/2018/hyperlinkcolor" val="tx"/>
                    </a:ext>
                  </a:extLst>
                </a:hlinkClick>
              </a:rPr>
              <a:t>http://dx.doi.org/10.5817/PedOr2012-3-387</a:t>
            </a:r>
            <a:endParaRPr lang="cs-CZ" sz="1400" dirty="0">
              <a:solidFill>
                <a:schemeClr val="tx1"/>
              </a:solidFill>
            </a:endParaRPr>
          </a:p>
          <a:p>
            <a:endParaRPr lang="cs-CZ" sz="1800" dirty="0">
              <a:solidFill>
                <a:schemeClr val="tx1"/>
              </a:solidFill>
            </a:endParaRPr>
          </a:p>
          <a:p>
            <a:endParaRPr lang="cs-CZ" dirty="0">
              <a:solidFill>
                <a:schemeClr val="tx1"/>
              </a:solidFill>
              <a:highlight>
                <a:srgbClr val="FFFFFF"/>
              </a:highlight>
            </a:endParaRPr>
          </a:p>
          <a:p>
            <a:endParaRPr lang="cs-CZ" dirty="0">
              <a:solidFill>
                <a:schemeClr val="tx1"/>
              </a:solidFill>
              <a:highlight>
                <a:srgbClr val="FFFFFF"/>
              </a:highlight>
            </a:endParaRPr>
          </a:p>
          <a:p>
            <a:endParaRPr lang="cs-CZ" dirty="0">
              <a:solidFill>
                <a:schemeClr val="tx1"/>
              </a:solidFill>
            </a:endParaRPr>
          </a:p>
        </p:txBody>
      </p:sp>
    </p:spTree>
    <p:extLst>
      <p:ext uri="{BB962C8B-B14F-4D97-AF65-F5344CB8AC3E}">
        <p14:creationId xmlns:p14="http://schemas.microsoft.com/office/powerpoint/2010/main" val="19953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0000FF"/>
                </a:solidFill>
              </a:rPr>
              <a:t>Rozdíly mezi žáky</a:t>
            </a:r>
            <a:endParaRPr b="1">
              <a:solidFill>
                <a:srgbClr val="0000FF"/>
              </a:solidFill>
            </a:endParaRPr>
          </a:p>
        </p:txBody>
      </p:sp>
      <p:sp>
        <p:nvSpPr>
          <p:cNvPr id="67" name="Google Shape;67;p15"/>
          <p:cNvSpPr txBox="1">
            <a:spLocks noGrp="1"/>
          </p:cNvSpPr>
          <p:nvPr>
            <p:ph type="body" idx="1"/>
          </p:nvPr>
        </p:nvSpPr>
        <p:spPr>
          <a:xfrm>
            <a:off x="311700" y="1152475"/>
            <a:ext cx="8520600" cy="371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cs" b="1" dirty="0">
                <a:solidFill>
                  <a:schemeClr val="tx1"/>
                </a:solidFill>
              </a:rPr>
              <a:t>Zájem o učení</a:t>
            </a:r>
            <a:endParaRPr b="1" dirty="0">
              <a:solidFill>
                <a:schemeClr val="tx1"/>
              </a:solidFill>
            </a:endParaRPr>
          </a:p>
          <a:p>
            <a:pPr marL="457200" lvl="0" indent="-342900" algn="l" rtl="0">
              <a:spcBef>
                <a:spcPts val="0"/>
              </a:spcBef>
              <a:spcAft>
                <a:spcPts val="0"/>
              </a:spcAft>
              <a:buSzPts val="1800"/>
              <a:buChar char="-"/>
            </a:pPr>
            <a:r>
              <a:rPr lang="cs" dirty="0">
                <a:solidFill>
                  <a:schemeClr val="tx1"/>
                </a:solidFill>
              </a:rPr>
              <a:t>od chronických vyhýbačů k nutkavě odhodlaným k nejlepšímu možnému výsledku</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význam podpory motivace u obou skupin</a:t>
            </a:r>
          </a:p>
          <a:p>
            <a:pPr marL="457200" lvl="0" indent="-342900" algn="l" rtl="0">
              <a:spcBef>
                <a:spcPts val="0"/>
              </a:spcBef>
              <a:spcAft>
                <a:spcPts val="0"/>
              </a:spcAft>
              <a:buSzPts val="1800"/>
              <a:buChar char="-"/>
            </a:pPr>
            <a:endParaRPr dirty="0">
              <a:solidFill>
                <a:schemeClr val="tx1"/>
              </a:solidFill>
            </a:endParaRPr>
          </a:p>
          <a:p>
            <a:pPr marL="457200" lvl="0" indent="-342900" algn="l" rtl="0">
              <a:spcBef>
                <a:spcPts val="0"/>
              </a:spcBef>
              <a:spcAft>
                <a:spcPts val="0"/>
              </a:spcAft>
              <a:buSzPts val="1800"/>
              <a:buAutoNum type="arabicPeriod"/>
            </a:pPr>
            <a:r>
              <a:rPr lang="cs" b="1" dirty="0">
                <a:solidFill>
                  <a:schemeClr val="tx1"/>
                </a:solidFill>
              </a:rPr>
              <a:t>Sebedůvěra</a:t>
            </a:r>
            <a:endParaRPr b="1" dirty="0">
              <a:solidFill>
                <a:schemeClr val="tx1"/>
              </a:solidFill>
            </a:endParaRPr>
          </a:p>
          <a:p>
            <a:pPr marL="457200" lvl="0" indent="-342900" algn="l" rtl="0">
              <a:spcBef>
                <a:spcPts val="0"/>
              </a:spcBef>
              <a:spcAft>
                <a:spcPts val="0"/>
              </a:spcAft>
              <a:buSzPts val="1800"/>
              <a:buChar char="-"/>
            </a:pPr>
            <a:r>
              <a:rPr lang="cs" dirty="0">
                <a:solidFill>
                  <a:schemeClr val="tx1"/>
                </a:solidFill>
              </a:rPr>
              <a:t>jak si žák věří, to ovlivňuje jeho ochotu pracovat s chybou, pouštět se do učebních situací  </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nedostatek sebedůvěru ve svoje schopnosti - žák přestává pracovat na úloze, když začnou být nejistí, kdy začíná úloha obsahovat nejasnosti, řešení problémů, odhalování vztahů, analýzu obsahu (kognitivní úkoly vyžadující propracovat se matoucími, komplikovanými okamžiky)</a:t>
            </a:r>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61075" y="198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cs" b="1">
                <a:solidFill>
                  <a:srgbClr val="0000FF"/>
                </a:solidFill>
              </a:rPr>
              <a:t>Rozdíly mezi žáky</a:t>
            </a:r>
            <a:endParaRPr b="1">
              <a:solidFill>
                <a:srgbClr val="0000FF"/>
              </a:solidFill>
            </a:endParaRPr>
          </a:p>
          <a:p>
            <a:pPr marL="0" lvl="0" indent="0" algn="l" rtl="0">
              <a:spcBef>
                <a:spcPts val="0"/>
              </a:spcBef>
              <a:spcAft>
                <a:spcPts val="0"/>
              </a:spcAft>
              <a:buNone/>
            </a:pPr>
            <a:endParaRPr/>
          </a:p>
        </p:txBody>
      </p:sp>
      <p:sp>
        <p:nvSpPr>
          <p:cNvPr id="73" name="Google Shape;73;p16"/>
          <p:cNvSpPr txBox="1">
            <a:spLocks noGrp="1"/>
          </p:cNvSpPr>
          <p:nvPr>
            <p:ph type="body" idx="1"/>
          </p:nvPr>
        </p:nvSpPr>
        <p:spPr>
          <a:xfrm>
            <a:off x="311700" y="770825"/>
            <a:ext cx="8520600" cy="37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t>3. </a:t>
            </a:r>
            <a:r>
              <a:rPr lang="cs" sz="1400" b="1" dirty="0">
                <a:solidFill>
                  <a:schemeClr val="tx1"/>
                </a:solidFill>
              </a:rPr>
              <a:t>Vnímání toho, co je důležité</a:t>
            </a:r>
            <a:endParaRPr sz="1400" b="1" dirty="0">
              <a:solidFill>
                <a:schemeClr val="tx1"/>
              </a:solidFill>
            </a:endParaRPr>
          </a:p>
          <a:p>
            <a:pPr marL="457200" lvl="0" indent="-317500" algn="l" rtl="0">
              <a:spcBef>
                <a:spcPts val="1600"/>
              </a:spcBef>
              <a:spcAft>
                <a:spcPts val="0"/>
              </a:spcAft>
              <a:buSzPts val="1400"/>
              <a:buChar char="-"/>
            </a:pPr>
            <a:r>
              <a:rPr lang="cs" sz="1400" dirty="0">
                <a:solidFill>
                  <a:schemeClr val="tx1"/>
                </a:solidFill>
              </a:rPr>
              <a:t>rozmanité názory žáků na toto věc</a:t>
            </a:r>
            <a:endParaRPr sz="1400" dirty="0">
              <a:solidFill>
                <a:schemeClr val="tx1"/>
              </a:solidFill>
            </a:endParaRPr>
          </a:p>
          <a:p>
            <a:pPr marL="457200" lvl="0" indent="-317500" algn="l" rtl="0">
              <a:spcBef>
                <a:spcPts val="0"/>
              </a:spcBef>
              <a:spcAft>
                <a:spcPts val="0"/>
              </a:spcAft>
              <a:buSzPts val="1400"/>
              <a:buChar char="-"/>
            </a:pPr>
            <a:r>
              <a:rPr lang="cs" sz="1400" dirty="0">
                <a:solidFill>
                  <a:schemeClr val="tx1"/>
                </a:solidFill>
              </a:rPr>
              <a:t>radost rodičům, líbivost fyzické stránky, nezávslost na názorech okolí, hmotná odměna za úsilí …</a:t>
            </a:r>
            <a:endParaRPr sz="1400" dirty="0">
              <a:solidFill>
                <a:schemeClr val="tx1"/>
              </a:solidFill>
            </a:endParaRPr>
          </a:p>
          <a:p>
            <a:pPr marL="457200" lvl="0" indent="-317500" algn="l" rtl="0">
              <a:spcBef>
                <a:spcPts val="0"/>
              </a:spcBef>
              <a:spcAft>
                <a:spcPts val="0"/>
              </a:spcAft>
              <a:buSzPts val="1400"/>
              <a:buChar char="-"/>
            </a:pPr>
            <a:r>
              <a:rPr lang="cs" sz="1400" dirty="0">
                <a:solidFill>
                  <a:schemeClr val="tx1"/>
                </a:solidFill>
              </a:rPr>
              <a:t>neopakovatelná kombinace motivů </a:t>
            </a:r>
            <a:endParaRPr sz="1400" dirty="0">
              <a:solidFill>
                <a:schemeClr val="tx1"/>
              </a:solidFill>
            </a:endParaRPr>
          </a:p>
          <a:p>
            <a:pPr marL="0" lvl="0" indent="0" algn="l" rtl="0">
              <a:spcBef>
                <a:spcPts val="1600"/>
              </a:spcBef>
              <a:spcAft>
                <a:spcPts val="0"/>
              </a:spcAft>
              <a:buNone/>
            </a:pPr>
            <a:r>
              <a:rPr lang="cs" sz="1400" b="1" dirty="0">
                <a:solidFill>
                  <a:schemeClr val="tx1"/>
                </a:solidFill>
              </a:rPr>
              <a:t>4. Postoj vůči učiteli (</a:t>
            </a:r>
            <a:r>
              <a:rPr lang="cs" sz="1400" dirty="0">
                <a:solidFill>
                  <a:schemeClr val="tx1"/>
                </a:solidFill>
              </a:rPr>
              <a:t>široká škála)</a:t>
            </a:r>
            <a:endParaRPr sz="1400" dirty="0">
              <a:solidFill>
                <a:schemeClr val="tx1"/>
              </a:solidFill>
            </a:endParaRPr>
          </a:p>
          <a:p>
            <a:pPr marL="0" lvl="0" indent="0" algn="l" rtl="0">
              <a:spcBef>
                <a:spcPts val="1600"/>
              </a:spcBef>
              <a:spcAft>
                <a:spcPts val="0"/>
              </a:spcAft>
              <a:buNone/>
            </a:pPr>
            <a:r>
              <a:rPr lang="cs" sz="1400" b="1" dirty="0">
                <a:solidFill>
                  <a:schemeClr val="tx1"/>
                </a:solidFill>
              </a:rPr>
              <a:t>5. Rozumové schopnosti (</a:t>
            </a:r>
            <a:r>
              <a:rPr lang="cs" sz="1400" dirty="0">
                <a:solidFill>
                  <a:schemeClr val="tx1"/>
                </a:solidFill>
              </a:rPr>
              <a:t>široké rozpětí u jednotlivců na všech stupních škol)</a:t>
            </a:r>
            <a:endParaRPr sz="1400" dirty="0">
              <a:solidFill>
                <a:schemeClr val="tx1"/>
              </a:solidFill>
            </a:endParaRPr>
          </a:p>
          <a:p>
            <a:pPr marL="0" lvl="0" indent="0" algn="l" rtl="0">
              <a:spcBef>
                <a:spcPts val="1600"/>
              </a:spcBef>
              <a:spcAft>
                <a:spcPts val="0"/>
              </a:spcAft>
              <a:buNone/>
            </a:pPr>
            <a:r>
              <a:rPr lang="cs" sz="1400" dirty="0">
                <a:solidFill>
                  <a:schemeClr val="tx1"/>
                </a:solidFill>
              </a:rPr>
              <a:t>6. </a:t>
            </a:r>
            <a:r>
              <a:rPr lang="cs" sz="1400" b="1" dirty="0">
                <a:solidFill>
                  <a:schemeClr val="tx1"/>
                </a:solidFill>
              </a:rPr>
              <a:t>Předchozí výsledky</a:t>
            </a:r>
            <a:endParaRPr sz="1400" b="1" dirty="0">
              <a:solidFill>
                <a:schemeClr val="tx1"/>
              </a:solidFill>
            </a:endParaRPr>
          </a:p>
          <a:p>
            <a:pPr marL="457200" lvl="0" indent="-317500" algn="l" rtl="0">
              <a:spcBef>
                <a:spcPts val="1600"/>
              </a:spcBef>
              <a:spcAft>
                <a:spcPts val="0"/>
              </a:spcAft>
              <a:buSzPts val="1400"/>
              <a:buChar char="-"/>
            </a:pPr>
            <a:r>
              <a:rPr lang="cs" sz="1400" dirty="0">
                <a:solidFill>
                  <a:schemeClr val="tx1"/>
                </a:solidFill>
              </a:rPr>
              <a:t>předchozí probírání učiva není zárukou toho, že ho všichni žáci ovládají, každý má ale jiné nedostatky</a:t>
            </a:r>
            <a:endParaRPr sz="1400" dirty="0">
              <a:solidFill>
                <a:schemeClr val="tx1"/>
              </a:solidFill>
            </a:endParaRPr>
          </a:p>
          <a:p>
            <a:pPr marL="457200" lvl="0" indent="-317500" algn="l" rtl="0">
              <a:spcBef>
                <a:spcPts val="0"/>
              </a:spcBef>
              <a:spcAft>
                <a:spcPts val="0"/>
              </a:spcAft>
              <a:buSzPts val="1400"/>
              <a:buChar char="-"/>
            </a:pPr>
            <a:r>
              <a:rPr lang="cs" sz="1400" b="1" dirty="0">
                <a:solidFill>
                  <a:schemeClr val="tx1"/>
                </a:solidFill>
              </a:rPr>
              <a:t>velké rozdíly v dorozumívacích schopnostech žáků </a:t>
            </a:r>
            <a:r>
              <a:rPr lang="cs" sz="1400" dirty="0">
                <a:solidFill>
                  <a:schemeClr val="tx1"/>
                </a:solidFill>
              </a:rPr>
              <a:t>reprodukovat, interpretovat, přijímat sdělení - čtením a poslechem, předávat sdělení - řečí a psaním.   </a:t>
            </a:r>
            <a:endParaRPr sz="1400" dirty="0">
              <a:solidFill>
                <a:schemeClr val="tx1"/>
              </a:solidFill>
            </a:endParaRPr>
          </a:p>
          <a:p>
            <a:pPr marL="0" lvl="0" indent="0" algn="l"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cs" b="1">
                <a:solidFill>
                  <a:srgbClr val="0000FF"/>
                </a:solidFill>
              </a:rPr>
              <a:t>Rozdíly mezi žáky</a:t>
            </a:r>
            <a:endParaRPr b="1">
              <a:solidFill>
                <a:srgbClr val="0000FF"/>
              </a:solidFill>
            </a:endParaRPr>
          </a:p>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311700" y="1152475"/>
            <a:ext cx="8520600" cy="38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dirty="0"/>
              <a:t>6. </a:t>
            </a:r>
            <a:r>
              <a:rPr lang="cs" b="1" dirty="0">
                <a:solidFill>
                  <a:schemeClr val="tx1"/>
                </a:solidFill>
              </a:rPr>
              <a:t>Zkušenosti, na nichž může učitel stavět</a:t>
            </a:r>
            <a:endParaRPr b="1" dirty="0">
              <a:solidFill>
                <a:schemeClr val="tx1"/>
              </a:solidFill>
            </a:endParaRPr>
          </a:p>
          <a:p>
            <a:pPr marL="457200" lvl="0" indent="-342900" algn="l" rtl="0">
              <a:spcBef>
                <a:spcPts val="1600"/>
              </a:spcBef>
              <a:spcAft>
                <a:spcPts val="0"/>
              </a:spcAft>
              <a:buSzPts val="1800"/>
              <a:buChar char="-"/>
            </a:pPr>
            <a:r>
              <a:rPr lang="cs" dirty="0">
                <a:solidFill>
                  <a:schemeClr val="tx1"/>
                </a:solidFill>
              </a:rPr>
              <a:t>prostředí žáků, z něhož přicházejí do školy, a jeho vliv</a:t>
            </a:r>
            <a:endParaRPr dirty="0">
              <a:solidFill>
                <a:schemeClr val="tx1"/>
              </a:solidFill>
            </a:endParaRPr>
          </a:p>
          <a:p>
            <a:pPr marL="0" lvl="0" indent="0" algn="l" rtl="0">
              <a:spcBef>
                <a:spcPts val="1600"/>
              </a:spcBef>
              <a:spcAft>
                <a:spcPts val="0"/>
              </a:spcAft>
              <a:buNone/>
            </a:pPr>
            <a:r>
              <a:rPr lang="cs" dirty="0">
                <a:solidFill>
                  <a:schemeClr val="tx1"/>
                </a:solidFill>
              </a:rPr>
              <a:t>7. </a:t>
            </a:r>
            <a:r>
              <a:rPr lang="cs" b="1" dirty="0">
                <a:solidFill>
                  <a:schemeClr val="tx1"/>
                </a:solidFill>
              </a:rPr>
              <a:t>Rodinný a společenský živo</a:t>
            </a:r>
            <a:r>
              <a:rPr lang="cs" dirty="0">
                <a:solidFill>
                  <a:schemeClr val="tx1"/>
                </a:solidFill>
              </a:rPr>
              <a:t>t (velké rozdíly)</a:t>
            </a:r>
            <a:endParaRPr dirty="0">
              <a:solidFill>
                <a:schemeClr val="tx1"/>
              </a:solidFill>
            </a:endParaRPr>
          </a:p>
          <a:p>
            <a:pPr marL="457200" lvl="0" indent="-342900" algn="l" rtl="0">
              <a:spcBef>
                <a:spcPts val="1600"/>
              </a:spcBef>
              <a:spcAft>
                <a:spcPts val="0"/>
              </a:spcAft>
              <a:buSzPts val="1800"/>
              <a:buChar char="-"/>
            </a:pPr>
            <a:r>
              <a:rPr lang="cs" dirty="0">
                <a:solidFill>
                  <a:schemeClr val="tx1"/>
                </a:solidFill>
              </a:rPr>
              <a:t>každé dítě je jedinečná osobnost (neaplikovat klišé)</a:t>
            </a:r>
            <a:endParaRPr dirty="0">
              <a:solidFill>
                <a:schemeClr val="tx1"/>
              </a:solidFill>
            </a:endParaRPr>
          </a:p>
          <a:p>
            <a:pPr marL="457200" lvl="0" indent="-342900" algn="l" rtl="0">
              <a:spcBef>
                <a:spcPts val="0"/>
              </a:spcBef>
              <a:spcAft>
                <a:spcPts val="0"/>
              </a:spcAft>
              <a:buSzPts val="1800"/>
              <a:buChar char="-"/>
            </a:pPr>
            <a:r>
              <a:rPr lang="cs" dirty="0">
                <a:solidFill>
                  <a:schemeClr val="tx1"/>
                </a:solidFill>
              </a:rPr>
              <a:t>žije-li žák v deformujícím prostředí, neznamená to, že není schopen regulovat své chování, ani to, že na něho má být kladen menší nárok na vzdělávání</a:t>
            </a:r>
            <a:endParaRPr dirty="0">
              <a:solidFill>
                <a:schemeClr val="tx1"/>
              </a:solidFill>
            </a:endParaRPr>
          </a:p>
          <a:p>
            <a:pPr marL="0" lvl="0" indent="0" algn="l" rtl="0">
              <a:spcBef>
                <a:spcPts val="1600"/>
              </a:spcBef>
              <a:spcAft>
                <a:spcPts val="0"/>
              </a:spcAft>
              <a:buNone/>
            </a:pPr>
            <a:r>
              <a:rPr lang="cs" dirty="0">
                <a:solidFill>
                  <a:schemeClr val="tx1"/>
                </a:solidFill>
              </a:rPr>
              <a:t>8. </a:t>
            </a:r>
            <a:r>
              <a:rPr lang="cs" b="1" dirty="0">
                <a:solidFill>
                  <a:schemeClr val="tx1"/>
                </a:solidFill>
              </a:rPr>
              <a:t>Užívání návykových látek</a:t>
            </a:r>
            <a:endParaRPr b="1" dirty="0">
              <a:solidFill>
                <a:schemeClr val="tx1"/>
              </a:solidFill>
            </a:endParaRPr>
          </a:p>
          <a:p>
            <a:pPr marL="0" lvl="0" indent="0" algn="l" rtl="0">
              <a:spcBef>
                <a:spcPts val="1600"/>
              </a:spcBef>
              <a:spcAft>
                <a:spcPts val="1600"/>
              </a:spcAft>
              <a:buNone/>
            </a:pPr>
            <a:r>
              <a:rPr lang="cs" dirty="0">
                <a:solidFill>
                  <a:schemeClr val="tx1"/>
                </a:solidFill>
              </a:rPr>
              <a:t>9. </a:t>
            </a:r>
            <a:r>
              <a:rPr lang="cs" b="1" dirty="0">
                <a:solidFill>
                  <a:schemeClr val="tx1"/>
                </a:solidFill>
              </a:rPr>
              <a:t>Specifické potřeby</a:t>
            </a:r>
            <a:r>
              <a:rPr lang="cs" dirty="0">
                <a:solidFill>
                  <a:schemeClr val="tx1"/>
                </a:solidFill>
              </a:rPr>
              <a:t> (různé, včetně IVP, s velkým vlivem na klima)  </a:t>
            </a:r>
            <a:endParaRP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cs" dirty="0">
                <a:solidFill>
                  <a:srgbClr val="0070C0"/>
                </a:solidFill>
              </a:rPr>
              <a:t>Komunikace </a:t>
            </a:r>
            <a:r>
              <a:rPr lang="cs-CZ" dirty="0">
                <a:solidFill>
                  <a:srgbClr val="0070C0"/>
                </a:solidFill>
              </a:rPr>
              <a:t>učitele </a:t>
            </a:r>
            <a:r>
              <a:rPr lang="cs" dirty="0">
                <a:solidFill>
                  <a:srgbClr val="0070C0"/>
                </a:solidFill>
              </a:rPr>
              <a:t>se žáky</a:t>
            </a:r>
            <a:endParaRPr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135300"/>
            <a:ext cx="8520600" cy="5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b="1" dirty="0">
                <a:solidFill>
                  <a:srgbClr val="0000FF"/>
                </a:solidFill>
              </a:rPr>
              <a:t>Učitel - d</a:t>
            </a:r>
            <a:r>
              <a:rPr lang="cs" b="1" dirty="0">
                <a:solidFill>
                  <a:srgbClr val="0000FF"/>
                </a:solidFill>
              </a:rPr>
              <a:t>ůležité oblasti pedagogické komunikace </a:t>
            </a:r>
            <a:endParaRPr b="1" dirty="0">
              <a:solidFill>
                <a:srgbClr val="0000FF"/>
              </a:solidFill>
            </a:endParaRPr>
          </a:p>
        </p:txBody>
      </p:sp>
      <p:sp>
        <p:nvSpPr>
          <p:cNvPr id="91" name="Google Shape;91;p19"/>
          <p:cNvSpPr txBox="1">
            <a:spLocks noGrp="1"/>
          </p:cNvSpPr>
          <p:nvPr>
            <p:ph type="body" idx="1"/>
          </p:nvPr>
        </p:nvSpPr>
        <p:spPr>
          <a:xfrm>
            <a:off x="247904" y="669788"/>
            <a:ext cx="8520600" cy="4205700"/>
          </a:xfrm>
          <a:prstGeom prst="rect">
            <a:avLst/>
          </a:prstGeom>
        </p:spPr>
        <p:txBody>
          <a:bodyPr spcFirstLastPara="1" wrap="square" lIns="91425" tIns="91425" rIns="91425" bIns="91425" anchor="t" anchorCtr="0">
            <a:noAutofit/>
          </a:bodyPr>
          <a:lstStyle/>
          <a:p>
            <a:pPr marL="457200" lvl="0" indent="-342900" algn="l" rtl="0">
              <a:spcBef>
                <a:spcPts val="1600"/>
              </a:spcBef>
              <a:spcAft>
                <a:spcPts val="0"/>
              </a:spcAft>
              <a:buSzPts val="1800"/>
              <a:buAutoNum type="arabicPeriod"/>
            </a:pPr>
            <a:r>
              <a:rPr lang="cs-CZ" dirty="0">
                <a:solidFill>
                  <a:schemeClr val="tx1"/>
                </a:solidFill>
              </a:rPr>
              <a:t>N</a:t>
            </a:r>
            <a:r>
              <a:rPr lang="cs" dirty="0">
                <a:solidFill>
                  <a:schemeClr val="tx1"/>
                </a:solidFill>
              </a:rPr>
              <a:t>aučit se </a:t>
            </a:r>
            <a:r>
              <a:rPr lang="cs" b="1" dirty="0">
                <a:solidFill>
                  <a:schemeClr val="tx1"/>
                </a:solidFill>
              </a:rPr>
              <a:t>používat popisný jazyk</a:t>
            </a:r>
            <a:r>
              <a:rPr lang="cs" dirty="0">
                <a:solidFill>
                  <a:schemeClr val="tx1"/>
                </a:solidFill>
              </a:rPr>
              <a:t> (vyhnout se posuzování, označování, “nálepkování”)</a:t>
            </a:r>
            <a:endParaRPr dirty="0">
              <a:solidFill>
                <a:schemeClr val="tx1"/>
              </a:solidFill>
            </a:endParaRPr>
          </a:p>
          <a:p>
            <a:pPr marL="457200" lvl="0" indent="-342900" algn="l" rtl="0">
              <a:spcBef>
                <a:spcPts val="0"/>
              </a:spcBef>
              <a:spcAft>
                <a:spcPts val="0"/>
              </a:spcAft>
              <a:buSzPts val="1800"/>
              <a:buAutoNum type="arabicPeriod"/>
            </a:pPr>
            <a:r>
              <a:rPr lang="cs-CZ" dirty="0">
                <a:solidFill>
                  <a:schemeClr val="tx1"/>
                </a:solidFill>
              </a:rPr>
              <a:t>P</a:t>
            </a:r>
            <a:r>
              <a:rPr lang="cs" dirty="0">
                <a:solidFill>
                  <a:schemeClr val="tx1"/>
                </a:solidFill>
              </a:rPr>
              <a:t>orozumět tomu, jak mám </a:t>
            </a:r>
            <a:r>
              <a:rPr lang="cs" b="1" dirty="0">
                <a:solidFill>
                  <a:schemeClr val="tx1"/>
                </a:solidFill>
              </a:rPr>
              <a:t>pečlivě volit, co a kdy řeknu</a:t>
            </a:r>
            <a:r>
              <a:rPr lang="cs" dirty="0">
                <a:solidFill>
                  <a:schemeClr val="tx1"/>
                </a:solidFill>
              </a:rPr>
              <a:t>, jak použít </a:t>
            </a:r>
            <a:r>
              <a:rPr lang="cs" b="1" dirty="0">
                <a:solidFill>
                  <a:schemeClr val="tx1"/>
                </a:solidFill>
              </a:rPr>
              <a:t>řeč těla</a:t>
            </a:r>
            <a:r>
              <a:rPr lang="cs" dirty="0">
                <a:solidFill>
                  <a:schemeClr val="tx1"/>
                </a:solidFill>
              </a:rPr>
              <a:t>, jak </a:t>
            </a:r>
            <a:r>
              <a:rPr lang="cs" b="1" dirty="0">
                <a:solidFill>
                  <a:schemeClr val="tx1"/>
                </a:solidFill>
              </a:rPr>
              <a:t>naslouchat </a:t>
            </a:r>
            <a:r>
              <a:rPr lang="cs" dirty="0">
                <a:solidFill>
                  <a:schemeClr val="tx1"/>
                </a:solidFill>
              </a:rPr>
              <a:t>a reagovat podporujícím způsobem (žáci dávají pozor)</a:t>
            </a:r>
            <a:endParaRPr dirty="0">
              <a:solidFill>
                <a:schemeClr val="tx1"/>
              </a:solidFill>
            </a:endParaRPr>
          </a:p>
          <a:p>
            <a:pPr marL="457200" lvl="0" indent="-342900" algn="l" rtl="0">
              <a:spcBef>
                <a:spcPts val="0"/>
              </a:spcBef>
              <a:spcAft>
                <a:spcPts val="0"/>
              </a:spcAft>
              <a:buSzPts val="1800"/>
              <a:buAutoNum type="arabicPeriod"/>
            </a:pPr>
            <a:r>
              <a:rPr lang="cs-CZ" b="1" dirty="0">
                <a:solidFill>
                  <a:schemeClr val="tx1"/>
                </a:solidFill>
              </a:rPr>
              <a:t>V</a:t>
            </a:r>
            <a:r>
              <a:rPr lang="cs" b="1" dirty="0">
                <a:solidFill>
                  <a:schemeClr val="tx1"/>
                </a:solidFill>
              </a:rPr>
              <a:t>yhnout se předávání nechtěných sdělení </a:t>
            </a:r>
            <a:r>
              <a:rPr lang="cs" dirty="0">
                <a:solidFill>
                  <a:schemeClr val="tx1"/>
                </a:solidFill>
              </a:rPr>
              <a:t>(zastírají informace o tom, jaké očekávám chování)</a:t>
            </a:r>
            <a:endParaRPr dirty="0">
              <a:solidFill>
                <a:schemeClr val="tx1"/>
              </a:solidFill>
            </a:endParaRPr>
          </a:p>
          <a:p>
            <a:pPr marL="457200" lvl="0" indent="-342900" algn="l" rtl="0">
              <a:spcBef>
                <a:spcPts val="0"/>
              </a:spcBef>
              <a:spcAft>
                <a:spcPts val="0"/>
              </a:spcAft>
              <a:buSzPts val="1800"/>
              <a:buAutoNum type="arabicPeriod"/>
            </a:pPr>
            <a:r>
              <a:rPr lang="cs-CZ" dirty="0">
                <a:solidFill>
                  <a:schemeClr val="tx1"/>
                </a:solidFill>
              </a:rPr>
              <a:t>V</a:t>
            </a:r>
            <a:r>
              <a:rPr lang="cs" dirty="0">
                <a:solidFill>
                  <a:schemeClr val="tx1"/>
                </a:solidFill>
              </a:rPr>
              <a:t>ést žáky k tomu, že každý z nich je sám </a:t>
            </a:r>
            <a:r>
              <a:rPr lang="cs" b="1" dirty="0">
                <a:solidFill>
                  <a:schemeClr val="tx1"/>
                </a:solidFill>
              </a:rPr>
              <a:t>zodpovědný </a:t>
            </a:r>
            <a:r>
              <a:rPr lang="cs" dirty="0">
                <a:solidFill>
                  <a:schemeClr val="tx1"/>
                </a:solidFill>
              </a:rPr>
              <a:t>za své chování</a:t>
            </a:r>
            <a:endParaRPr dirty="0">
              <a:solidFill>
                <a:schemeClr val="tx1"/>
              </a:solidFill>
            </a:endParaRPr>
          </a:p>
          <a:p>
            <a:pPr marL="457200" lvl="0" indent="-342900" algn="l" rtl="0">
              <a:spcBef>
                <a:spcPts val="0"/>
              </a:spcBef>
              <a:spcAft>
                <a:spcPts val="0"/>
              </a:spcAft>
              <a:buSzPts val="1800"/>
              <a:buAutoNum type="arabicPeriod"/>
            </a:pPr>
            <a:r>
              <a:rPr lang="cs-CZ" dirty="0">
                <a:solidFill>
                  <a:schemeClr val="tx1"/>
                </a:solidFill>
              </a:rPr>
              <a:t>V</a:t>
            </a:r>
            <a:r>
              <a:rPr lang="cs" dirty="0">
                <a:solidFill>
                  <a:schemeClr val="tx1"/>
                </a:solidFill>
              </a:rPr>
              <a:t>yrovnané </a:t>
            </a:r>
            <a:r>
              <a:rPr lang="cs" b="1" dirty="0">
                <a:solidFill>
                  <a:schemeClr val="tx1"/>
                </a:solidFill>
              </a:rPr>
              <a:t>sumativní a formativní hodnocení </a:t>
            </a:r>
            <a:r>
              <a:rPr lang="cs" dirty="0">
                <a:solidFill>
                  <a:schemeClr val="tx1"/>
                </a:solidFill>
              </a:rPr>
              <a:t>(význam pro rodiče)</a:t>
            </a:r>
            <a:endParaRPr dirty="0">
              <a:solidFill>
                <a:schemeClr val="tx1"/>
              </a:solidFill>
            </a:endParaRPr>
          </a:p>
          <a:p>
            <a:pPr marL="457200" lvl="0" indent="-342900" algn="l" rtl="0">
              <a:spcBef>
                <a:spcPts val="0"/>
              </a:spcBef>
              <a:spcAft>
                <a:spcPts val="0"/>
              </a:spcAft>
              <a:buSzPts val="1800"/>
              <a:buAutoNum type="arabicPeriod"/>
            </a:pPr>
            <a:r>
              <a:rPr lang="cs-CZ" b="1" dirty="0">
                <a:solidFill>
                  <a:schemeClr val="tx1"/>
                </a:solidFill>
              </a:rPr>
              <a:t>P</a:t>
            </a:r>
            <a:r>
              <a:rPr lang="cs" b="1" dirty="0">
                <a:solidFill>
                  <a:schemeClr val="tx1"/>
                </a:solidFill>
              </a:rPr>
              <a:t>rofesionalita</a:t>
            </a:r>
            <a:r>
              <a:rPr lang="cs" dirty="0">
                <a:solidFill>
                  <a:schemeClr val="tx1"/>
                </a:solidFill>
              </a:rPr>
              <a:t>, s níž hovořím se žáky o nich samých, ovlivňuje jejich důvěru vůči mé osobě</a:t>
            </a:r>
            <a:endParaRPr dirty="0">
              <a:solidFill>
                <a:schemeClr val="tx1"/>
              </a:solidFill>
            </a:endParaRPr>
          </a:p>
          <a:p>
            <a:pPr marL="457200" lvl="0" indent="-342900" algn="l" rtl="0">
              <a:spcBef>
                <a:spcPts val="0"/>
              </a:spcBef>
              <a:spcAft>
                <a:spcPts val="0"/>
              </a:spcAft>
              <a:buSzPts val="1800"/>
              <a:buAutoNum type="arabicPeriod"/>
            </a:pPr>
            <a:r>
              <a:rPr lang="cs-CZ" dirty="0">
                <a:solidFill>
                  <a:schemeClr val="tx1"/>
                </a:solidFill>
              </a:rPr>
              <a:t>N</a:t>
            </a:r>
            <a:r>
              <a:rPr lang="cs" dirty="0">
                <a:solidFill>
                  <a:schemeClr val="tx1"/>
                </a:solidFill>
              </a:rPr>
              <a:t>aučit se komunikovat </a:t>
            </a:r>
            <a:r>
              <a:rPr lang="cs" b="1" dirty="0">
                <a:solidFill>
                  <a:schemeClr val="tx1"/>
                </a:solidFill>
              </a:rPr>
              <a:t>asertivně</a:t>
            </a:r>
            <a:r>
              <a:rPr lang="cs" dirty="0">
                <a:solidFill>
                  <a:schemeClr val="tx1"/>
                </a:solidFill>
              </a:rPr>
              <a:t>  </a:t>
            </a:r>
            <a:endParaRP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159975"/>
            <a:ext cx="8520600" cy="5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solidFill>
                  <a:srgbClr val="0000FF"/>
                </a:solidFill>
              </a:rPr>
              <a:t>Jazyk </a:t>
            </a:r>
            <a:r>
              <a:rPr lang="cs" b="1" cap="all" dirty="0">
                <a:solidFill>
                  <a:srgbClr val="0000FF"/>
                </a:solidFill>
              </a:rPr>
              <a:t>popisný</a:t>
            </a:r>
            <a:r>
              <a:rPr lang="cs" b="1" dirty="0">
                <a:solidFill>
                  <a:srgbClr val="0000FF"/>
                </a:solidFill>
              </a:rPr>
              <a:t> versus jazyk </a:t>
            </a:r>
            <a:r>
              <a:rPr lang="cs" b="1" cap="all" dirty="0">
                <a:solidFill>
                  <a:srgbClr val="0000FF"/>
                </a:solidFill>
              </a:rPr>
              <a:t>posuzující</a:t>
            </a:r>
            <a:endParaRPr b="1" cap="all" dirty="0">
              <a:solidFill>
                <a:srgbClr val="0000FF"/>
              </a:solidFill>
            </a:endParaRPr>
          </a:p>
        </p:txBody>
      </p:sp>
      <p:sp>
        <p:nvSpPr>
          <p:cNvPr id="97" name="Google Shape;97;p20"/>
          <p:cNvSpPr txBox="1">
            <a:spLocks noGrp="1"/>
          </p:cNvSpPr>
          <p:nvPr>
            <p:ph type="body" idx="1"/>
          </p:nvPr>
        </p:nvSpPr>
        <p:spPr>
          <a:xfrm>
            <a:off x="311700" y="900725"/>
            <a:ext cx="8520600" cy="40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dirty="0">
                <a:solidFill>
                  <a:schemeClr val="tx1"/>
                </a:solidFill>
              </a:rPr>
              <a:t>Popisný jazyk</a:t>
            </a:r>
            <a:r>
              <a:rPr lang="cs" dirty="0">
                <a:solidFill>
                  <a:schemeClr val="tx1"/>
                </a:solidFill>
              </a:rPr>
              <a:t> - vyučující (mluvčí) vykresluje situaci, chování, dosažený úspěch nebo pocit</a:t>
            </a:r>
            <a:endParaRPr dirty="0">
              <a:solidFill>
                <a:schemeClr val="tx1"/>
              </a:solidFill>
            </a:endParaRPr>
          </a:p>
          <a:p>
            <a:pPr marL="0" lvl="0" indent="0" algn="l" rtl="0">
              <a:spcBef>
                <a:spcPts val="1600"/>
              </a:spcBef>
              <a:spcAft>
                <a:spcPts val="0"/>
              </a:spcAft>
              <a:buNone/>
            </a:pPr>
            <a:r>
              <a:rPr lang="cs" b="1" dirty="0">
                <a:solidFill>
                  <a:schemeClr val="tx1"/>
                </a:solidFill>
              </a:rPr>
              <a:t>Posuzující jazyk</a:t>
            </a:r>
            <a:r>
              <a:rPr lang="cs" dirty="0">
                <a:solidFill>
                  <a:schemeClr val="tx1"/>
                </a:solidFill>
              </a:rPr>
              <a:t> - vyučující (mluvčí) klasifikuje (zařazuje, označuje) chování, dosažený úspěch, osobu</a:t>
            </a:r>
            <a:endParaRPr dirty="0">
              <a:solidFill>
                <a:schemeClr val="tx1"/>
              </a:solidFill>
            </a:endParaRPr>
          </a:p>
          <a:p>
            <a:pPr marL="0" lvl="0" indent="0" algn="l" rtl="0">
              <a:spcBef>
                <a:spcPts val="1600"/>
              </a:spcBef>
              <a:spcAft>
                <a:spcPts val="0"/>
              </a:spcAft>
              <a:buNone/>
            </a:pPr>
            <a:r>
              <a:rPr lang="cs" sz="1400" dirty="0">
                <a:solidFill>
                  <a:schemeClr val="tx1"/>
                </a:solidFill>
              </a:rPr>
              <a:t>Proč používat popisný jazyk</a:t>
            </a:r>
            <a:endParaRPr sz="1400" dirty="0">
              <a:solidFill>
                <a:schemeClr val="tx1"/>
              </a:solidFill>
            </a:endParaRPr>
          </a:p>
          <a:p>
            <a:pPr marL="457200" lvl="0" indent="-317500" algn="l" rtl="0">
              <a:spcBef>
                <a:spcPts val="1600"/>
              </a:spcBef>
              <a:spcAft>
                <a:spcPts val="0"/>
              </a:spcAft>
              <a:buSzPts val="1400"/>
              <a:buAutoNum type="alphaLcParenR"/>
            </a:pPr>
            <a:r>
              <a:rPr lang="cs" sz="1400" dirty="0">
                <a:solidFill>
                  <a:schemeClr val="tx1"/>
                </a:solidFill>
              </a:rPr>
              <a:t>označování kvalitativními přívlastky u žáků vytváří obranné reakce vůči spolupráci na učebních činnostech</a:t>
            </a:r>
            <a:endParaRPr sz="1400" dirty="0">
              <a:solidFill>
                <a:schemeClr val="tx1"/>
              </a:solidFill>
            </a:endParaRPr>
          </a:p>
          <a:p>
            <a:pPr marL="457200" lvl="0" indent="-317500" algn="l" rtl="0">
              <a:spcBef>
                <a:spcPts val="0"/>
              </a:spcBef>
              <a:spcAft>
                <a:spcPts val="0"/>
              </a:spcAft>
              <a:buSzPts val="1400"/>
              <a:buAutoNum type="alphaLcParenR"/>
            </a:pPr>
            <a:r>
              <a:rPr lang="cs" sz="1400" dirty="0">
                <a:solidFill>
                  <a:schemeClr val="tx1"/>
                </a:solidFill>
              </a:rPr>
              <a:t>učitel si získá důvěru žáků - chápou, že spoluprací s učitelem a účastí na připravených učebních úlohách neriskují zprátu své vlastní hodnoty</a:t>
            </a:r>
            <a:endParaRPr sz="1400" dirty="0">
              <a:solidFill>
                <a:schemeClr val="tx1"/>
              </a:solidFill>
            </a:endParaRPr>
          </a:p>
          <a:p>
            <a:pPr marL="457200" lvl="0" indent="-317500" algn="l" rtl="0">
              <a:spcBef>
                <a:spcPts val="0"/>
              </a:spcBef>
              <a:spcAft>
                <a:spcPts val="0"/>
              </a:spcAft>
              <a:buSzPts val="1400"/>
              <a:buAutoNum type="alphaLcParenR"/>
            </a:pPr>
            <a:r>
              <a:rPr lang="cs" sz="1400" dirty="0">
                <a:solidFill>
                  <a:schemeClr val="tx1"/>
                </a:solidFill>
              </a:rPr>
              <a:t>učitel se vyhne vzbuzování hořkosti, bojům o moc způsobeným trapnými situacemi, do nichž se žáci dostávají při používání posuzujícího jazyka učitelem</a:t>
            </a:r>
            <a:endParaRPr sz="1400" dirty="0">
              <a:solidFill>
                <a:schemeClr val="tx1"/>
              </a:solidFill>
            </a:endParaRPr>
          </a:p>
          <a:p>
            <a:pPr marL="0" lvl="0" indent="0" algn="l" rtl="0">
              <a:spcBef>
                <a:spcPts val="1600"/>
              </a:spcBef>
              <a:spcAft>
                <a:spcPts val="1600"/>
              </a:spcAft>
              <a:buNone/>
            </a:pPr>
            <a:r>
              <a:rPr lang="cs" sz="1400" b="1" dirty="0">
                <a:solidFill>
                  <a:schemeClr val="tx1"/>
                </a:solidFill>
              </a:rPr>
              <a:t>Příklady 2.15, 4.1 </a:t>
            </a:r>
            <a:endParaRPr sz="1400" b="1" dirty="0">
              <a:solidFill>
                <a:schemeClr val="tx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3077</Words>
  <Application>Microsoft Office PowerPoint</Application>
  <PresentationFormat>Předvádění na obrazovce (16:9)</PresentationFormat>
  <Paragraphs>216</Paragraphs>
  <Slides>33</Slides>
  <Notes>22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Arial</vt:lpstr>
      <vt:lpstr>Segoe UI</vt:lpstr>
      <vt:lpstr>Simple Light</vt:lpstr>
      <vt:lpstr>Pedagogická komunikace</vt:lpstr>
      <vt:lpstr>Obsahem</vt:lpstr>
      <vt:lpstr>Rozdíly mezi žáky</vt:lpstr>
      <vt:lpstr>Rozdíly mezi žáky</vt:lpstr>
      <vt:lpstr>Rozdíly mezi žáky </vt:lpstr>
      <vt:lpstr>Rozdíly mezi žáky </vt:lpstr>
      <vt:lpstr>Komunikace učitele se žáky</vt:lpstr>
      <vt:lpstr>Učitel - důležité oblasti pedagogické komunikace </vt:lpstr>
      <vt:lpstr>Jazyk popisný versus jazyk posuzující</vt:lpstr>
      <vt:lpstr>Prezentace aplikace PowerPoint</vt:lpstr>
      <vt:lpstr>Profesionální důvěra a práva žáků</vt:lpstr>
      <vt:lpstr>Profesionální důvěra a práva žáků</vt:lpstr>
      <vt:lpstr>Prezentace aplikace PowerPoint</vt:lpstr>
      <vt:lpstr>Prezentace aplikace PowerPoint</vt:lpstr>
      <vt:lpstr>Nálepkování, poruchy učení a klima třídy</vt:lpstr>
      <vt:lpstr>Čí řeč poskytuje žákům více informací?</vt:lpstr>
      <vt:lpstr>Destruktivní tresty</vt:lpstr>
      <vt:lpstr>Známky jako forma komunikace</vt:lpstr>
      <vt:lpstr>Pravidla chování ve třídě</vt:lpstr>
      <vt:lpstr>Posilování motivace</vt:lpstr>
      <vt:lpstr>Posilování motivace</vt:lpstr>
      <vt:lpstr>Posilování motivace </vt:lpstr>
      <vt:lpstr>Posilování motivace </vt:lpstr>
      <vt:lpstr>Posilování motivace – problémové učení</vt:lpstr>
      <vt:lpstr>Učitelovy pokyny ve výuce</vt:lpstr>
      <vt:lpstr>Učitelovy pokyny ve výuce</vt:lpstr>
      <vt:lpstr>Dialogické vyučování</vt:lpstr>
      <vt:lpstr>Indikátory dialogického vyučování</vt:lpstr>
      <vt:lpstr>Podmínky pro dialogické vyučování</vt:lpstr>
      <vt:lpstr>Tacitní znalosti učitelů</vt:lpstr>
      <vt:lpstr>Tacitní znalosti v pregraduální přípravě studentů</vt:lpstr>
      <vt:lpstr>Znalosti a jejich konverze (změna/proměna)</vt:lpstr>
      <vt:lpstr>Kurátorský výběr zdrojů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Spolupráce a zapojení žáků</dc:title>
  <dc:creator>Projekt INTERES</dc:creator>
  <cp:lastModifiedBy>Pavlína Pavík</cp:lastModifiedBy>
  <cp:revision>17</cp:revision>
  <dcterms:modified xsi:type="dcterms:W3CDTF">2022-04-26T21:11:04Z</dcterms:modified>
</cp:coreProperties>
</file>