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8" r:id="rId5"/>
    <p:sldId id="261" r:id="rId6"/>
    <p:sldId id="262" r:id="rId7"/>
    <p:sldId id="325" r:id="rId8"/>
    <p:sldId id="326" r:id="rId9"/>
    <p:sldId id="263" r:id="rId10"/>
    <p:sldId id="321" r:id="rId11"/>
    <p:sldId id="264" r:id="rId12"/>
    <p:sldId id="327" r:id="rId13"/>
    <p:sldId id="265" r:id="rId14"/>
    <p:sldId id="266" r:id="rId15"/>
    <p:sldId id="322" r:id="rId16"/>
    <p:sldId id="323" r:id="rId17"/>
    <p:sldId id="267" r:id="rId18"/>
    <p:sldId id="269" r:id="rId19"/>
    <p:sldId id="270" r:id="rId20"/>
    <p:sldId id="271" r:id="rId21"/>
    <p:sldId id="272" r:id="rId22"/>
    <p:sldId id="273" r:id="rId23"/>
    <p:sldId id="283" r:id="rId24"/>
    <p:sldId id="284" r:id="rId25"/>
    <p:sldId id="274" r:id="rId26"/>
    <p:sldId id="275" r:id="rId27"/>
    <p:sldId id="276" r:id="rId28"/>
    <p:sldId id="277" r:id="rId29"/>
    <p:sldId id="278" r:id="rId30"/>
    <p:sldId id="280" r:id="rId31"/>
    <p:sldId id="281" r:id="rId32"/>
    <p:sldId id="282" r:id="rId33"/>
    <p:sldId id="279" r:id="rId34"/>
    <p:sldId id="285" r:id="rId35"/>
    <p:sldId id="328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57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09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6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13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85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97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3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7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31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1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8F65A-9231-4CD8-A7AE-6678B11443F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D0EF-A568-4D92-AF24-693CC6D23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90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Svatá hora Athoská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/>
              <a:t>Václav Štěpánek</a:t>
            </a:r>
          </a:p>
        </p:txBody>
      </p:sp>
    </p:spTree>
    <p:extLst>
      <p:ext uri="{BB962C8B-B14F-4D97-AF65-F5344CB8AC3E}">
        <p14:creationId xmlns:p14="http://schemas.microsoft.com/office/powerpoint/2010/main" val="106180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příroda, hora, skála, kopec&#10;&#10;Popis byl vytvořen automaticky">
            <a:extLst>
              <a:ext uri="{FF2B5EF4-FFF2-40B4-BE49-F238E27FC236}">
                <a16:creationId xmlns:a16="http://schemas.microsoft.com/office/drawing/2014/main" id="{9C3A6FB5-4449-4A92-9A7F-BDC12FBE7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r="270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369"/>
          </a:xfrm>
        </p:spPr>
        <p:txBody>
          <a:bodyPr>
            <a:normAutofit/>
          </a:bodyPr>
          <a:lstStyle/>
          <a:p>
            <a:r>
              <a:rPr lang="cs-CZ" sz="2800" dirty="0"/>
              <a:t>Vlajka byzantského patriarchátu vychází z byzantského orla, který začal být jako symbol používán ve 13. století. Odtud prak přešel do Ruska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55694"/>
            <a:ext cx="6858000" cy="4666130"/>
          </a:xfrm>
        </p:spPr>
      </p:pic>
    </p:spTree>
    <p:extLst>
      <p:ext uri="{BB962C8B-B14F-4D97-AF65-F5344CB8AC3E}">
        <p14:creationId xmlns:p14="http://schemas.microsoft.com/office/powerpoint/2010/main" val="19058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62CF7B-CCF1-42AF-8171-D46CE74B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I. </a:t>
            </a:r>
            <a:r>
              <a:rPr lang="cs-CZ" dirty="0" err="1"/>
              <a:t>Tsimiskés</a:t>
            </a:r>
            <a:r>
              <a:rPr lang="cs-CZ" dirty="0"/>
              <a:t> a </a:t>
            </a:r>
            <a:r>
              <a:rPr lang="cs-CZ" dirty="0" err="1"/>
              <a:t>Tragos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96C58F-CE4D-4953-8A1A-ECB2BF5C4F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1212" y="2367756"/>
            <a:ext cx="2695575" cy="3267075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9A61AFA-D462-4C4F-8AA5-9820AC815E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29500" y="2082006"/>
            <a:ext cx="26670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Vatoped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07" y="1559860"/>
            <a:ext cx="7100046" cy="5002306"/>
          </a:xfrm>
        </p:spPr>
      </p:pic>
    </p:spTree>
    <p:extLst>
      <p:ext uri="{BB962C8B-B14F-4D97-AF65-F5344CB8AC3E}">
        <p14:creationId xmlns:p14="http://schemas.microsoft.com/office/powerpoint/2010/main" val="333361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Iviron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7" y="1655591"/>
            <a:ext cx="7395882" cy="4825891"/>
          </a:xfrm>
        </p:spPr>
      </p:pic>
    </p:spTree>
    <p:extLst>
      <p:ext uri="{BB962C8B-B14F-4D97-AF65-F5344CB8AC3E}">
        <p14:creationId xmlns:p14="http://schemas.microsoft.com/office/powerpoint/2010/main" val="4286777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25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Zástupný obsah 4" descr="Obsah obrázku tráva, hora, budova, hrad&#10;&#10;Popis byl vytvořen automaticky">
            <a:extLst>
              <a:ext uri="{FF2B5EF4-FFF2-40B4-BE49-F238E27FC236}">
                <a16:creationId xmlns:a16="http://schemas.microsoft.com/office/drawing/2014/main" id="{02D92415-9AC1-4DD7-9E37-28C8E173E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r="1" b="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7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5CC51-A5FD-44AF-B392-FBBC9514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6" y="365126"/>
            <a:ext cx="10178143" cy="875846"/>
          </a:xfrm>
        </p:spPr>
        <p:txBody>
          <a:bodyPr/>
          <a:lstStyle/>
          <a:p>
            <a:pPr algn="ctr"/>
            <a:r>
              <a:rPr lang="cs-CZ" dirty="0" err="1"/>
              <a:t>Chilandar</a:t>
            </a:r>
            <a:endParaRPr lang="cs-CZ" dirty="0"/>
          </a:p>
        </p:txBody>
      </p:sp>
      <p:pic>
        <p:nvPicPr>
          <p:cNvPr id="5" name="Zástupný obsah 4" descr="Obsah obrázku budova, tráva, vlak, hrad&#10;&#10;Popis byl vytvořen automaticky">
            <a:extLst>
              <a:ext uri="{FF2B5EF4-FFF2-40B4-BE49-F238E27FC236}">
                <a16:creationId xmlns:a16="http://schemas.microsoft.com/office/drawing/2014/main" id="{376AA91E-2F0F-45E5-B6A2-2AE94F2FE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59" y="1415143"/>
            <a:ext cx="8576881" cy="5077732"/>
          </a:xfrm>
        </p:spPr>
      </p:pic>
    </p:spTree>
    <p:extLst>
      <p:ext uri="{BB962C8B-B14F-4D97-AF65-F5344CB8AC3E}">
        <p14:creationId xmlns:p14="http://schemas.microsoft.com/office/powerpoint/2010/main" val="295308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Západní křídlo kláštera </a:t>
            </a:r>
            <a:r>
              <a:rPr lang="cs-CZ" sz="2800" dirty="0" err="1"/>
              <a:t>Chilandar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848" y="1690688"/>
            <a:ext cx="786652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8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Dobytí Cařihradu v roce 1204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4" y="1690688"/>
            <a:ext cx="5876364" cy="4790794"/>
          </a:xfrm>
        </p:spPr>
      </p:pic>
    </p:spTree>
    <p:extLst>
      <p:ext uri="{BB962C8B-B14F-4D97-AF65-F5344CB8AC3E}">
        <p14:creationId xmlns:p14="http://schemas.microsoft.com/office/powerpoint/2010/main" val="3428687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Pozůstatek křižáckého správního sídla v </a:t>
            </a:r>
            <a:r>
              <a:rPr lang="cs-CZ" sz="2800" dirty="0" err="1"/>
              <a:t>Uranopoli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1388" y="1680886"/>
            <a:ext cx="5257799" cy="4908176"/>
          </a:xfrm>
        </p:spPr>
      </p:pic>
    </p:spTree>
    <p:extLst>
      <p:ext uri="{BB962C8B-B14F-4D97-AF65-F5344CB8AC3E}">
        <p14:creationId xmlns:p14="http://schemas.microsoft.com/office/powerpoint/2010/main" val="253659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245659"/>
          </a:xfrm>
        </p:spPr>
        <p:txBody>
          <a:bodyPr>
            <a:normAutofit/>
          </a:bodyPr>
          <a:lstStyle/>
          <a:p>
            <a:r>
              <a:rPr lang="cs-CZ" dirty="0"/>
              <a:t>Sáva </a:t>
            </a:r>
            <a:r>
              <a:rPr lang="cs-CZ" dirty="0" err="1"/>
              <a:t>Chilandarec</a:t>
            </a:r>
            <a:r>
              <a:rPr lang="cs-CZ" dirty="0"/>
              <a:t> – </a:t>
            </a:r>
            <a:r>
              <a:rPr lang="cs-CZ" dirty="0" err="1"/>
              <a:t>Slavibor</a:t>
            </a:r>
            <a:r>
              <a:rPr lang="cs-CZ" dirty="0"/>
              <a:t> </a:t>
            </a:r>
            <a:r>
              <a:rPr lang="cs-CZ" dirty="0" err="1"/>
              <a:t>Breüer</a:t>
            </a:r>
            <a:r>
              <a:rPr lang="cs-CZ" dirty="0"/>
              <a:t>, </a:t>
            </a:r>
            <a:br>
              <a:rPr lang="cs-CZ" dirty="0"/>
            </a:br>
            <a:r>
              <a:rPr lang="cs-CZ" sz="2200" dirty="0"/>
              <a:t>(9. července 1837 Kutná Hora[1] – 14. ledna 1912 Klášter </a:t>
            </a:r>
            <a:r>
              <a:rPr lang="cs-CZ" sz="2200" dirty="0" err="1"/>
              <a:t>Chilandar</a:t>
            </a:r>
            <a:r>
              <a:rPr lang="cs-CZ" sz="2200" dirty="0"/>
              <a:t>)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>
          <a:xfrm>
            <a:off x="839788" y="2918012"/>
            <a:ext cx="3718765" cy="2950976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Rodák z Kutné Hory, k pravoslaví přestoupil v roce 1881 v </a:t>
            </a:r>
            <a:r>
              <a:rPr lang="cs-CZ" sz="2000" dirty="0" err="1"/>
              <a:t>Niši</a:t>
            </a:r>
            <a:r>
              <a:rPr lang="cs-CZ" sz="2000" dirty="0"/>
              <a:t>. Na Svatou horu přijel  nedlouho poté. Mnichem se stal v roce 1883. Uspořádal </a:t>
            </a:r>
            <a:r>
              <a:rPr lang="cs-CZ" sz="2000" dirty="0" err="1"/>
              <a:t>chilandarskou</a:t>
            </a:r>
            <a:r>
              <a:rPr lang="cs-CZ" sz="2000" dirty="0"/>
              <a:t> knihovnu, tiskem vydal inventář, přispíval do českého tisku, vydal dodnes nejpodrobnější knihu o Sv. Hoře. V roce 1911 </a:t>
            </a:r>
            <a:r>
              <a:rPr lang="cs-CZ" sz="2000" dirty="0" err="1"/>
              <a:t>ři</a:t>
            </a:r>
            <a:r>
              <a:rPr lang="cs-CZ" sz="2000" dirty="0"/>
              <a:t> návštěvě srbského krále, Alexandra I. </a:t>
            </a:r>
            <a:r>
              <a:rPr lang="cs-CZ" sz="2000" dirty="0" err="1"/>
              <a:t>Obrenoviče</a:t>
            </a:r>
            <a:r>
              <a:rPr lang="cs-CZ" sz="2000" dirty="0"/>
              <a:t> (1876-1903), přijal Sáva řád sv. Sávy 3. stupně, jen zřídkakdy udělovaný cizincům, kteří se významně zasloužili o srbský národ.</a:t>
            </a:r>
          </a:p>
        </p:txBody>
      </p:sp>
      <p:pic>
        <p:nvPicPr>
          <p:cNvPr id="12" name="Zástupný symbol pro obrázek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5" b="15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9696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Freska z kláštera </a:t>
            </a:r>
            <a:r>
              <a:rPr lang="cs-CZ" sz="2800" dirty="0" err="1"/>
              <a:t>Zografského</a:t>
            </a:r>
            <a:r>
              <a:rPr lang="cs-CZ" sz="2800" dirty="0"/>
              <a:t>, znázorňující upálení </a:t>
            </a:r>
            <a:r>
              <a:rPr lang="cs-CZ" sz="2800" dirty="0" err="1"/>
              <a:t>zografských</a:t>
            </a:r>
            <a:r>
              <a:rPr lang="cs-CZ" sz="2800" dirty="0"/>
              <a:t> mnichů v obranné věži v říjnu 1267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2245659"/>
            <a:ext cx="3818964" cy="4020670"/>
          </a:xfrm>
        </p:spPr>
      </p:pic>
    </p:spTree>
    <p:extLst>
      <p:ext uri="{BB962C8B-B14F-4D97-AF65-F5344CB8AC3E}">
        <p14:creationId xmlns:p14="http://schemas.microsoft.com/office/powerpoint/2010/main" val="1437815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Car Dušan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5624"/>
            <a:ext cx="4141693" cy="4776881"/>
          </a:xfrm>
        </p:spPr>
      </p:pic>
    </p:spTree>
    <p:extLst>
      <p:ext uri="{BB962C8B-B14F-4D97-AF65-F5344CB8AC3E}">
        <p14:creationId xmlns:p14="http://schemas.microsoft.com/office/powerpoint/2010/main" val="4270309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Klášter </a:t>
            </a:r>
            <a:r>
              <a:rPr lang="cs-CZ" dirty="0" err="1"/>
              <a:t>Simonos</a:t>
            </a:r>
            <a:r>
              <a:rPr lang="cs-CZ" dirty="0"/>
              <a:t> </a:t>
            </a:r>
            <a:r>
              <a:rPr lang="cs-CZ" dirty="0" err="1"/>
              <a:t>Petras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71" y="1527756"/>
            <a:ext cx="8296835" cy="5123329"/>
          </a:xfrm>
        </p:spPr>
      </p:pic>
    </p:spTree>
    <p:extLst>
      <p:ext uri="{BB962C8B-B14F-4D97-AF65-F5344CB8AC3E}">
        <p14:creationId xmlns:p14="http://schemas.microsoft.com/office/powerpoint/2010/main" val="3737656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546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Kostelík jednoho ze </a:t>
            </a:r>
            <a:r>
              <a:rPr lang="cs-CZ" dirty="0" err="1"/>
              <a:t>skitů</a:t>
            </a:r>
            <a:r>
              <a:rPr lang="cs-CZ" dirty="0"/>
              <a:t>. Poustevníci žili v blízké jeskyni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825625"/>
            <a:ext cx="6482240" cy="4351338"/>
          </a:xfrm>
        </p:spPr>
      </p:pic>
    </p:spTree>
    <p:extLst>
      <p:ext uri="{BB962C8B-B14F-4D97-AF65-F5344CB8AC3E}">
        <p14:creationId xmlns:p14="http://schemas.microsoft.com/office/powerpoint/2010/main" val="584985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Skit</a:t>
            </a:r>
            <a:r>
              <a:rPr lang="cs-CZ" dirty="0"/>
              <a:t> u kláštera </a:t>
            </a:r>
            <a:r>
              <a:rPr lang="cs-CZ" dirty="0" err="1"/>
              <a:t>Dochiariu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90" y="1825624"/>
            <a:ext cx="7079226" cy="4634169"/>
          </a:xfrm>
        </p:spPr>
      </p:pic>
    </p:spTree>
    <p:extLst>
      <p:ext uri="{BB962C8B-B14F-4D97-AF65-F5344CB8AC3E}">
        <p14:creationId xmlns:p14="http://schemas.microsoft.com/office/powerpoint/2010/main" val="3835950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Sídlo </a:t>
            </a:r>
            <a:r>
              <a:rPr lang="cs-CZ" dirty="0" err="1"/>
              <a:t>protatu</a:t>
            </a:r>
            <a:r>
              <a:rPr lang="cs-CZ" dirty="0"/>
              <a:t> a guvernéra v </a:t>
            </a:r>
            <a:r>
              <a:rPr lang="cs-CZ" dirty="0" err="1"/>
              <a:t>Karyes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41" y="1825624"/>
            <a:ext cx="7933765" cy="4911351"/>
          </a:xfrm>
        </p:spPr>
      </p:pic>
    </p:spTree>
    <p:extLst>
      <p:ext uri="{BB962C8B-B14F-4D97-AF65-F5344CB8AC3E}">
        <p14:creationId xmlns:p14="http://schemas.microsoft.com/office/powerpoint/2010/main" val="71391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Klášter </a:t>
            </a:r>
            <a:r>
              <a:rPr lang="cs-CZ" dirty="0" err="1"/>
              <a:t>Dochiariu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825624"/>
            <a:ext cx="6482240" cy="4655857"/>
          </a:xfrm>
        </p:spPr>
      </p:pic>
    </p:spTree>
    <p:extLst>
      <p:ext uri="{BB962C8B-B14F-4D97-AF65-F5344CB8AC3E}">
        <p14:creationId xmlns:p14="http://schemas.microsoft.com/office/powerpoint/2010/main" val="3267773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Cesty a jejich památky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41092"/>
            <a:ext cx="4352925" cy="2921991"/>
          </a:xfrm>
        </p:spPr>
      </p:pic>
    </p:spTree>
    <p:extLst>
      <p:ext uri="{BB962C8B-B14F-4D97-AF65-F5344CB8AC3E}">
        <p14:creationId xmlns:p14="http://schemas.microsoft.com/office/powerpoint/2010/main" val="39045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Cesty a jejich památky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923" y="2188035"/>
            <a:ext cx="4352925" cy="362810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6200" y="2210158"/>
            <a:ext cx="4352925" cy="3583860"/>
          </a:xfrm>
        </p:spPr>
      </p:pic>
    </p:spTree>
    <p:extLst>
      <p:ext uri="{BB962C8B-B14F-4D97-AF65-F5344CB8AC3E}">
        <p14:creationId xmlns:p14="http://schemas.microsoft.com/office/powerpoint/2010/main" val="3446706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21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Na snímku vlevo mezník území mezi Klášterem </a:t>
            </a:r>
            <a:r>
              <a:rPr lang="cs-CZ" dirty="0" err="1"/>
              <a:t>Esfigmen</a:t>
            </a:r>
            <a:r>
              <a:rPr lang="cs-CZ" dirty="0"/>
              <a:t> a </a:t>
            </a:r>
            <a:r>
              <a:rPr lang="cs-CZ" dirty="0" err="1"/>
              <a:t>Vatoped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3466" y="2269153"/>
            <a:ext cx="4352925" cy="3465871"/>
          </a:xfrm>
        </p:spPr>
      </p:pic>
    </p:spTree>
    <p:extLst>
      <p:ext uri="{BB962C8B-B14F-4D97-AF65-F5344CB8AC3E}">
        <p14:creationId xmlns:p14="http://schemas.microsoft.com/office/powerpoint/2010/main" val="387020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Diamonitirion</a:t>
            </a:r>
            <a:r>
              <a:rPr lang="cs-CZ" dirty="0"/>
              <a:t> – Vstupní vízum na Athos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71" y="1690688"/>
            <a:ext cx="4020670" cy="4952159"/>
          </a:xfrm>
        </p:spPr>
      </p:pic>
    </p:spTree>
    <p:extLst>
      <p:ext uri="{BB962C8B-B14F-4D97-AF65-F5344CB8AC3E}">
        <p14:creationId xmlns:p14="http://schemas.microsoft.com/office/powerpoint/2010/main" val="1046072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Byzantské mosty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4773"/>
            <a:ext cx="5181600" cy="411218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85184"/>
            <a:ext cx="5181600" cy="4091778"/>
          </a:xfrm>
        </p:spPr>
      </p:pic>
    </p:spTree>
    <p:extLst>
      <p:ext uri="{BB962C8B-B14F-4D97-AF65-F5344CB8AC3E}">
        <p14:creationId xmlns:p14="http://schemas.microsoft.com/office/powerpoint/2010/main" val="1845541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Mulami vyšlapaný úvoz a mezník mezi kláštery </a:t>
            </a:r>
            <a:r>
              <a:rPr lang="cs-CZ" dirty="0" err="1"/>
              <a:t>Zograf</a:t>
            </a:r>
            <a:r>
              <a:rPr lang="cs-CZ" dirty="0"/>
              <a:t> a </a:t>
            </a:r>
            <a:r>
              <a:rPr lang="cs-CZ" dirty="0" err="1"/>
              <a:t>Chilandar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2139" y="2204432"/>
            <a:ext cx="4352925" cy="359213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2458" y="2033178"/>
            <a:ext cx="4352925" cy="3937820"/>
          </a:xfrm>
        </p:spPr>
      </p:pic>
    </p:spTree>
    <p:extLst>
      <p:ext uri="{BB962C8B-B14F-4D97-AF65-F5344CB8AC3E}">
        <p14:creationId xmlns:p14="http://schemas.microsoft.com/office/powerpoint/2010/main" val="1964419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Přístav </a:t>
            </a:r>
            <a:r>
              <a:rPr lang="cs-CZ" dirty="0" err="1"/>
              <a:t>Uranopolis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143" y="1825625"/>
            <a:ext cx="69677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84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Přístav </a:t>
            </a:r>
            <a:r>
              <a:rPr lang="cs-CZ" dirty="0" err="1"/>
              <a:t>Dafni</a:t>
            </a:r>
            <a:r>
              <a:rPr lang="cs-CZ" dirty="0"/>
              <a:t> a Klášter  </a:t>
            </a:r>
            <a:r>
              <a:rPr lang="cs-CZ" dirty="0" err="1"/>
              <a:t>Xeropotamu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961" y="1825625"/>
            <a:ext cx="70792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3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Trapeza</a:t>
            </a:r>
            <a:r>
              <a:rPr lang="cs-CZ" dirty="0"/>
              <a:t> Kláštera </a:t>
            </a:r>
            <a:r>
              <a:rPr lang="cs-CZ" dirty="0" err="1"/>
              <a:t>Vatoped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65" y="1825624"/>
            <a:ext cx="6916993" cy="4722659"/>
          </a:xfrm>
        </p:spPr>
      </p:pic>
    </p:spTree>
    <p:extLst>
      <p:ext uri="{BB962C8B-B14F-4D97-AF65-F5344CB8AC3E}">
        <p14:creationId xmlns:p14="http://schemas.microsoft.com/office/powerpoint/2010/main" val="1963837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FC705-5B47-43A6-81BA-C0C7BFFC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Trapeza</a:t>
            </a:r>
            <a:r>
              <a:rPr lang="cs-CZ" dirty="0"/>
              <a:t> kláštera </a:t>
            </a:r>
            <a:r>
              <a:rPr lang="cs-CZ" dirty="0" err="1"/>
              <a:t>Chilandar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ACD5BCE-46B8-40C1-8FEE-1879287DE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870" y="1825625"/>
            <a:ext cx="65342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0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Vinice kláštera </a:t>
            </a:r>
            <a:r>
              <a:rPr lang="cs-CZ" dirty="0" err="1"/>
              <a:t>Chilandar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825625"/>
            <a:ext cx="6482240" cy="4351338"/>
          </a:xfrm>
        </p:spPr>
      </p:pic>
    </p:spTree>
    <p:extLst>
      <p:ext uri="{BB962C8B-B14F-4D97-AF65-F5344CB8AC3E}">
        <p14:creationId xmlns:p14="http://schemas.microsoft.com/office/powerpoint/2010/main" val="1541666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Olivové háje kláštera </a:t>
            </a:r>
            <a:r>
              <a:rPr lang="cs-CZ" dirty="0" err="1"/>
              <a:t>Vatoped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74" y="1825624"/>
            <a:ext cx="6815146" cy="4575175"/>
          </a:xfrm>
        </p:spPr>
      </p:pic>
    </p:spTree>
    <p:extLst>
      <p:ext uri="{BB962C8B-B14F-4D97-AF65-F5344CB8AC3E}">
        <p14:creationId xmlns:p14="http://schemas.microsoft.com/office/powerpoint/2010/main" val="1437115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Pirg</a:t>
            </a:r>
            <a:r>
              <a:rPr lang="cs-CZ" dirty="0"/>
              <a:t> krále </a:t>
            </a:r>
            <a:r>
              <a:rPr lang="cs-CZ" dirty="0" err="1"/>
              <a:t>Milutina</a:t>
            </a:r>
            <a:r>
              <a:rPr lang="cs-CZ" dirty="0"/>
              <a:t> u vinohradů </a:t>
            </a:r>
            <a:r>
              <a:rPr lang="cs-CZ" dirty="0" err="1"/>
              <a:t>Chilandaru</a:t>
            </a:r>
            <a:r>
              <a:rPr lang="cs-CZ" dirty="0"/>
              <a:t> bránil přístav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825625"/>
            <a:ext cx="6482240" cy="4855394"/>
          </a:xfrm>
        </p:spPr>
      </p:pic>
    </p:spTree>
    <p:extLst>
      <p:ext uri="{BB962C8B-B14F-4D97-AF65-F5344CB8AC3E}">
        <p14:creationId xmlns:p14="http://schemas.microsoft.com/office/powerpoint/2010/main" val="2192614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Obranná věž kláštera </a:t>
            </a:r>
            <a:r>
              <a:rPr lang="cs-CZ" dirty="0" err="1"/>
              <a:t>Chilandar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4046" y="2195412"/>
            <a:ext cx="4352925" cy="3613354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161" y="2637468"/>
            <a:ext cx="4545678" cy="2921991"/>
          </a:xfrm>
        </p:spPr>
      </p:pic>
    </p:spTree>
    <p:extLst>
      <p:ext uri="{BB962C8B-B14F-4D97-AF65-F5344CB8AC3E}">
        <p14:creationId xmlns:p14="http://schemas.microsoft.com/office/powerpoint/2010/main" val="12602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0604"/>
          </a:xfrm>
        </p:spPr>
        <p:txBody>
          <a:bodyPr>
            <a:normAutofit/>
          </a:bodyPr>
          <a:lstStyle/>
          <a:p>
            <a:pPr algn="ctr"/>
            <a:r>
              <a:rPr lang="cs-CZ" sz="2800" dirty="0"/>
              <a:t>Mapa Svaté Hory s jejími 20 dnes činnými kláštery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9" y="1465730"/>
            <a:ext cx="6279776" cy="5177117"/>
          </a:xfrm>
        </p:spPr>
      </p:pic>
    </p:spTree>
    <p:extLst>
      <p:ext uri="{BB962C8B-B14F-4D97-AF65-F5344CB8AC3E}">
        <p14:creationId xmlns:p14="http://schemas.microsoft.com/office/powerpoint/2010/main" val="421950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Kaple v nejvyšším patře útočištné věže </a:t>
            </a:r>
            <a:r>
              <a:rPr lang="cs-CZ" dirty="0" err="1"/>
              <a:t>Chilandaru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5881" y="2397748"/>
            <a:ext cx="4352925" cy="320867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9330" y="2409263"/>
            <a:ext cx="4352925" cy="3185651"/>
          </a:xfrm>
        </p:spPr>
      </p:pic>
    </p:spTree>
    <p:extLst>
      <p:ext uri="{BB962C8B-B14F-4D97-AF65-F5344CB8AC3E}">
        <p14:creationId xmlns:p14="http://schemas.microsoft.com/office/powerpoint/2010/main" val="1731693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Věže </a:t>
            </a:r>
            <a:r>
              <a:rPr lang="cs-CZ" dirty="0" err="1"/>
              <a:t>Chilandaru</a:t>
            </a:r>
            <a:r>
              <a:rPr lang="cs-CZ" dirty="0"/>
              <a:t> a </a:t>
            </a:r>
            <a:r>
              <a:rPr lang="cs-CZ" dirty="0" err="1"/>
              <a:t>Vatopedu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960247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Věž kláštera </a:t>
            </a:r>
            <a:r>
              <a:rPr lang="cs-CZ" dirty="0" err="1"/>
              <a:t>Xeropotamu</a:t>
            </a:r>
            <a:r>
              <a:rPr lang="cs-CZ" dirty="0"/>
              <a:t> s hodinami s byzantským časem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1799303"/>
            <a:ext cx="5589639" cy="4377660"/>
          </a:xfrm>
        </p:spPr>
      </p:pic>
    </p:spTree>
    <p:extLst>
      <p:ext uri="{BB962C8B-B14F-4D97-AF65-F5344CB8AC3E}">
        <p14:creationId xmlns:p14="http://schemas.microsoft.com/office/powerpoint/2010/main" val="2164685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Hradby proražené okny kláštera </a:t>
            </a:r>
            <a:r>
              <a:rPr lang="cs-CZ" sz="2800" dirty="0" err="1"/>
              <a:t>Esfigmen</a:t>
            </a:r>
            <a:r>
              <a:rPr lang="cs-CZ" sz="2800" dirty="0"/>
              <a:t> a čardaky </a:t>
            </a:r>
            <a:r>
              <a:rPr lang="cs-CZ" sz="2800" dirty="0" err="1"/>
              <a:t>kláštra</a:t>
            </a:r>
            <a:r>
              <a:rPr lang="cs-CZ" sz="2800" dirty="0"/>
              <a:t> </a:t>
            </a:r>
            <a:r>
              <a:rPr lang="cs-CZ" sz="2800" dirty="0" err="1"/>
              <a:t>Xeropotamu</a:t>
            </a:r>
            <a:endParaRPr lang="cs-CZ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166"/>
            <a:ext cx="5181600" cy="3478256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2166"/>
            <a:ext cx="5181600" cy="3478256"/>
          </a:xfrm>
        </p:spPr>
      </p:pic>
    </p:spTree>
    <p:extLst>
      <p:ext uri="{BB962C8B-B14F-4D97-AF65-F5344CB8AC3E}">
        <p14:creationId xmlns:p14="http://schemas.microsoft.com/office/powerpoint/2010/main" val="2738865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Cely kláštera </a:t>
            </a:r>
            <a:r>
              <a:rPr lang="cs-CZ" dirty="0" err="1"/>
              <a:t>Chilandar</a:t>
            </a:r>
            <a:r>
              <a:rPr lang="cs-CZ" dirty="0"/>
              <a:t> a </a:t>
            </a:r>
            <a:r>
              <a:rPr lang="cs-CZ" dirty="0" err="1"/>
              <a:t>Esfigmen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32774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Cely klášterů </a:t>
            </a:r>
            <a:r>
              <a:rPr lang="cs-CZ" dirty="0" err="1"/>
              <a:t>Vatoped</a:t>
            </a:r>
            <a:r>
              <a:rPr lang="cs-CZ" dirty="0"/>
              <a:t> a </a:t>
            </a:r>
            <a:r>
              <a:rPr lang="cs-CZ" dirty="0" err="1"/>
              <a:t>Xeropotamu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7586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Chrámy klášterů </a:t>
            </a:r>
            <a:r>
              <a:rPr lang="cs-CZ" dirty="0" err="1"/>
              <a:t>Chilandar</a:t>
            </a:r>
            <a:r>
              <a:rPr lang="cs-CZ" dirty="0"/>
              <a:t> a </a:t>
            </a:r>
            <a:r>
              <a:rPr lang="cs-CZ" dirty="0" err="1"/>
              <a:t>Esfigmen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95478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Chrámy kláštera </a:t>
            </a:r>
            <a:r>
              <a:rPr lang="cs-CZ" dirty="0" err="1"/>
              <a:t>Vatoped</a:t>
            </a:r>
            <a:r>
              <a:rPr lang="cs-CZ" dirty="0"/>
              <a:t> a </a:t>
            </a:r>
            <a:r>
              <a:rPr lang="cs-CZ" dirty="0" err="1"/>
              <a:t>Xeropotamu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99481"/>
            <a:ext cx="5181600" cy="3603625"/>
          </a:xfrm>
        </p:spPr>
      </p:pic>
    </p:spTree>
    <p:extLst>
      <p:ext uri="{BB962C8B-B14F-4D97-AF65-F5344CB8AC3E}">
        <p14:creationId xmlns:p14="http://schemas.microsoft.com/office/powerpoint/2010/main" val="3961799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Fiales</a:t>
            </a:r>
            <a:r>
              <a:rPr lang="cs-CZ" dirty="0"/>
              <a:t> kláštera </a:t>
            </a:r>
            <a:r>
              <a:rPr lang="cs-CZ" dirty="0" err="1"/>
              <a:t>Vatoped</a:t>
            </a:r>
            <a:r>
              <a:rPr lang="cs-CZ" dirty="0"/>
              <a:t> a </a:t>
            </a:r>
            <a:r>
              <a:rPr lang="cs-CZ" dirty="0" err="1"/>
              <a:t>Xeropotamu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44551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Fiales</a:t>
            </a:r>
            <a:r>
              <a:rPr lang="cs-CZ" dirty="0"/>
              <a:t> kláštera </a:t>
            </a:r>
            <a:r>
              <a:rPr lang="cs-CZ" dirty="0" err="1"/>
              <a:t>Chilandar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2166"/>
            <a:ext cx="5181600" cy="3478256"/>
          </a:xfrm>
        </p:spPr>
      </p:pic>
    </p:spTree>
    <p:extLst>
      <p:ext uri="{BB962C8B-B14F-4D97-AF65-F5344CB8AC3E}">
        <p14:creationId xmlns:p14="http://schemas.microsoft.com/office/powerpoint/2010/main" val="4060952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err="1"/>
              <a:t>Katholikon</a:t>
            </a:r>
            <a:r>
              <a:rPr lang="cs-CZ" sz="2800" dirty="0"/>
              <a:t> v klášteře </a:t>
            </a:r>
            <a:r>
              <a:rPr lang="cs-CZ" sz="2800" dirty="0" err="1"/>
              <a:t>Visoki</a:t>
            </a:r>
            <a:r>
              <a:rPr lang="cs-CZ" sz="2800" dirty="0"/>
              <a:t> </a:t>
            </a:r>
            <a:r>
              <a:rPr lang="cs-CZ" sz="2800" dirty="0" err="1"/>
              <a:t>Dečani</a:t>
            </a:r>
            <a:r>
              <a:rPr lang="cs-CZ" sz="2800" dirty="0"/>
              <a:t>, jeden z architektonicky nejzajímavějších klášterních chrámů balkánského pravoslaví vůbec. Klášter založil srbský panovník Štěpán </a:t>
            </a:r>
            <a:r>
              <a:rPr lang="cs-CZ" sz="2800" dirty="0" err="1"/>
              <a:t>Uroš</a:t>
            </a:r>
            <a:r>
              <a:rPr lang="cs-CZ" sz="2800" dirty="0"/>
              <a:t> </a:t>
            </a:r>
            <a:r>
              <a:rPr lang="cs-CZ" sz="2800" dirty="0" err="1"/>
              <a:t>Dečanský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89390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Zvonice a hodinová věž kláštera </a:t>
            </a:r>
            <a:r>
              <a:rPr lang="cs-CZ" sz="2800" dirty="0" err="1"/>
              <a:t>Vatoped</a:t>
            </a:r>
            <a:r>
              <a:rPr lang="cs-CZ" sz="2800" dirty="0"/>
              <a:t> a zvonice kláštera </a:t>
            </a:r>
            <a:r>
              <a:rPr lang="cs-CZ" sz="2800" dirty="0" err="1"/>
              <a:t>Pantelejmon</a:t>
            </a:r>
            <a:r>
              <a:rPr lang="cs-CZ" sz="2800" dirty="0"/>
              <a:t> nad </a:t>
            </a:r>
            <a:r>
              <a:rPr lang="cs-CZ" sz="2800" dirty="0" err="1"/>
              <a:t>trapezou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88" y="1825625"/>
            <a:ext cx="3598606" cy="4351338"/>
          </a:xfrm>
        </p:spPr>
      </p:pic>
    </p:spTree>
    <p:extLst>
      <p:ext uri="{BB962C8B-B14F-4D97-AF65-F5344CB8AC3E}">
        <p14:creationId xmlns:p14="http://schemas.microsoft.com/office/powerpoint/2010/main" val="14475242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Arsanas</a:t>
            </a:r>
            <a:r>
              <a:rPr lang="cs-CZ" dirty="0"/>
              <a:t> kláštera </a:t>
            </a:r>
            <a:r>
              <a:rPr lang="cs-CZ" dirty="0" err="1"/>
              <a:t>Zograf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166"/>
            <a:ext cx="5181600" cy="34782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2166"/>
            <a:ext cx="5181600" cy="3478256"/>
          </a:xfrm>
        </p:spPr>
      </p:pic>
    </p:spTree>
    <p:extLst>
      <p:ext uri="{BB962C8B-B14F-4D97-AF65-F5344CB8AC3E}">
        <p14:creationId xmlns:p14="http://schemas.microsoft.com/office/powerpoint/2010/main" val="283833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Arsanas</a:t>
            </a:r>
            <a:r>
              <a:rPr lang="cs-CZ" dirty="0"/>
              <a:t> kláštera </a:t>
            </a:r>
            <a:r>
              <a:rPr lang="cs-CZ" dirty="0" err="1"/>
              <a:t>Xenofontos</a:t>
            </a:r>
            <a:r>
              <a:rPr lang="cs-CZ" dirty="0"/>
              <a:t> a </a:t>
            </a:r>
            <a:r>
              <a:rPr lang="cs-CZ" dirty="0" err="1"/>
              <a:t>Dochiariu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166"/>
            <a:ext cx="5181600" cy="34782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2166"/>
            <a:ext cx="5181600" cy="3478256"/>
          </a:xfrm>
        </p:spPr>
      </p:pic>
    </p:spTree>
    <p:extLst>
      <p:ext uri="{BB962C8B-B14F-4D97-AF65-F5344CB8AC3E}">
        <p14:creationId xmlns:p14="http://schemas.microsoft.com/office/powerpoint/2010/main" val="3270166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Chilandar</a:t>
            </a:r>
            <a:r>
              <a:rPr lang="cs-CZ" dirty="0"/>
              <a:t> réva Sv. Sávy a starý most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849980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 </a:t>
            </a:r>
            <a:r>
              <a:rPr lang="cs-CZ" dirty="0" err="1"/>
              <a:t>Pirgu</a:t>
            </a:r>
            <a:r>
              <a:rPr lang="cs-CZ" dirty="0"/>
              <a:t> a vchod do knihovny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166"/>
            <a:ext cx="5181600" cy="3478256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41092"/>
            <a:ext cx="4352925" cy="2921991"/>
          </a:xfrm>
        </p:spPr>
      </p:pic>
    </p:spTree>
    <p:extLst>
      <p:ext uri="{BB962C8B-B14F-4D97-AF65-F5344CB8AC3E}">
        <p14:creationId xmlns:p14="http://schemas.microsoft.com/office/powerpoint/2010/main" val="24787480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Esfigmen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166"/>
            <a:ext cx="5181600" cy="3478256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2166"/>
            <a:ext cx="5181600" cy="3478256"/>
          </a:xfrm>
        </p:spPr>
      </p:pic>
    </p:spTree>
    <p:extLst>
      <p:ext uri="{BB962C8B-B14F-4D97-AF65-F5344CB8AC3E}">
        <p14:creationId xmlns:p14="http://schemas.microsoft.com/office/powerpoint/2010/main" val="204649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Zograf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4"/>
            <a:ext cx="5181600" cy="4352926"/>
          </a:xfrm>
        </p:spPr>
      </p:pic>
    </p:spTree>
    <p:extLst>
      <p:ext uri="{BB962C8B-B14F-4D97-AF65-F5344CB8AC3E}">
        <p14:creationId xmlns:p14="http://schemas.microsoft.com/office/powerpoint/2010/main" val="598130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Vatoped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166"/>
            <a:ext cx="5181600" cy="34782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15392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Vatoped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44146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Vatoped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12522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Největší bulharský klášter – Rilský klášter – vznikl z </a:t>
            </a:r>
            <a:r>
              <a:rPr lang="cs-CZ" sz="2800" dirty="0" err="1"/>
              <a:t>lávry</a:t>
            </a:r>
            <a:r>
              <a:rPr lang="cs-CZ" sz="2800" dirty="0"/>
              <a:t>, založené v 10. století poustevníkem Ivanem, dnes bulharským národním světcem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88" y="1690688"/>
            <a:ext cx="7490012" cy="4938711"/>
          </a:xfrm>
        </p:spPr>
      </p:pic>
    </p:spTree>
    <p:extLst>
      <p:ext uri="{BB962C8B-B14F-4D97-AF65-F5344CB8AC3E}">
        <p14:creationId xmlns:p14="http://schemas.microsoft.com/office/powerpoint/2010/main" val="4248677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Karyes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12132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Dům kláštera </a:t>
            </a:r>
            <a:r>
              <a:rPr lang="cs-CZ" dirty="0" err="1"/>
              <a:t>Chilandar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064824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Karyes</a:t>
            </a:r>
            <a:r>
              <a:rPr lang="cs-CZ" dirty="0"/>
              <a:t> </a:t>
            </a:r>
            <a:r>
              <a:rPr lang="cs-CZ" dirty="0" err="1"/>
              <a:t>Protatský</a:t>
            </a:r>
            <a:r>
              <a:rPr lang="cs-CZ" dirty="0"/>
              <a:t> chrám a celkový pohled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38517"/>
            <a:ext cx="5181600" cy="4038446"/>
          </a:xfrm>
        </p:spPr>
      </p:pic>
    </p:spTree>
    <p:extLst>
      <p:ext uri="{BB962C8B-B14F-4D97-AF65-F5344CB8AC3E}">
        <p14:creationId xmlns:p14="http://schemas.microsoft.com/office/powerpoint/2010/main" val="2916238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Xeropotamu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3768"/>
            <a:ext cx="5181600" cy="389357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2166"/>
            <a:ext cx="5181600" cy="3755176"/>
          </a:xfrm>
        </p:spPr>
      </p:pic>
    </p:spTree>
    <p:extLst>
      <p:ext uri="{BB962C8B-B14F-4D97-AF65-F5344CB8AC3E}">
        <p14:creationId xmlns:p14="http://schemas.microsoft.com/office/powerpoint/2010/main" val="39132039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Sv. Sáva a sv. </a:t>
            </a:r>
            <a:r>
              <a:rPr lang="cs-CZ" dirty="0" err="1"/>
              <a:t>Symeon</a:t>
            </a:r>
            <a:r>
              <a:rPr lang="cs-CZ" dirty="0"/>
              <a:t> a přijímací místnost v klášteře </a:t>
            </a:r>
            <a:r>
              <a:rPr lang="cs-CZ" dirty="0" err="1"/>
              <a:t>Xeropotamu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7927340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Pantelejmon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4586207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Pantelejmon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82307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Pantelejmon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0026"/>
            <a:ext cx="5181600" cy="3690396"/>
          </a:xfrm>
        </p:spPr>
      </p:pic>
    </p:spTree>
    <p:extLst>
      <p:ext uri="{BB962C8B-B14F-4D97-AF65-F5344CB8AC3E}">
        <p14:creationId xmlns:p14="http://schemas.microsoft.com/office/powerpoint/2010/main" val="27861185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Kostnice </a:t>
            </a:r>
            <a:r>
              <a:rPr lang="cs-CZ" dirty="0" err="1"/>
              <a:t>Pantelejmonu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166"/>
            <a:ext cx="5181600" cy="34782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41092"/>
            <a:ext cx="4352925" cy="2921991"/>
          </a:xfrm>
        </p:spPr>
      </p:pic>
    </p:spTree>
    <p:extLst>
      <p:ext uri="{BB962C8B-B14F-4D97-AF65-F5344CB8AC3E}">
        <p14:creationId xmlns:p14="http://schemas.microsoft.com/office/powerpoint/2010/main" val="19511035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Hora Athos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27" y="1825625"/>
            <a:ext cx="7226708" cy="4351338"/>
          </a:xfrm>
        </p:spPr>
      </p:pic>
    </p:spTree>
    <p:extLst>
      <p:ext uri="{BB962C8B-B14F-4D97-AF65-F5344CB8AC3E}">
        <p14:creationId xmlns:p14="http://schemas.microsoft.com/office/powerpoint/2010/main" val="1933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B9E86-A9C6-4FA0-AC4C-1A2F322A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Lávra svatého Sávy mezi Betlémem a Mrtvým mořem z roku 485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5A2F93B-00A7-4102-B1C6-2948DCDA76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725" y="1825625"/>
            <a:ext cx="3266550" cy="4351338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A02A31-3552-42DC-A5F6-D09B7E95B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2554" y="1825625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82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D55ED7-903F-40BC-B18C-34E2CBAD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5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Nikeforos</a:t>
            </a:r>
            <a:r>
              <a:rPr lang="cs-CZ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5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Fokas</a:t>
            </a:r>
            <a:r>
              <a:rPr lang="cs-CZ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svatý Athanasie athoský</a:t>
            </a:r>
            <a:endParaRPr lang="en-US" sz="5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9EF7458-6A27-4B95-A8E5-E1B6CFEB5F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351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6C46A9-53D4-4731-BEF9-22940D754A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084" r="9521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104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4051"/>
          </a:xfrm>
        </p:spPr>
        <p:txBody>
          <a:bodyPr>
            <a:normAutofit/>
          </a:bodyPr>
          <a:lstStyle/>
          <a:p>
            <a:pPr algn="ctr"/>
            <a:r>
              <a:rPr lang="cs-CZ" sz="2800" dirty="0" err="1"/>
              <a:t>Megistis</a:t>
            </a:r>
            <a:r>
              <a:rPr lang="cs-CZ" sz="2800" dirty="0"/>
              <a:t> </a:t>
            </a:r>
            <a:r>
              <a:rPr lang="cs-CZ" sz="2800" dirty="0" err="1"/>
              <a:t>Lavras</a:t>
            </a:r>
            <a:r>
              <a:rPr lang="cs-CZ" sz="2800" dirty="0"/>
              <a:t> – Veliká Lávra athonská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5" y="1479176"/>
            <a:ext cx="5688106" cy="5109883"/>
          </a:xfrm>
        </p:spPr>
      </p:pic>
    </p:spTree>
    <p:extLst>
      <p:ext uri="{BB962C8B-B14F-4D97-AF65-F5344CB8AC3E}">
        <p14:creationId xmlns:p14="http://schemas.microsoft.com/office/powerpoint/2010/main" val="19675029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482</Words>
  <Application>Microsoft Office PowerPoint</Application>
  <PresentationFormat>Širokoúhlá obrazovka</PresentationFormat>
  <Paragraphs>69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Motiv Office</vt:lpstr>
      <vt:lpstr>Svatá hora Athoská</vt:lpstr>
      <vt:lpstr>Sáva Chilandarec – Slavibor Breüer,  (9. července 1837 Kutná Hora[1] – 14. ledna 1912 Klášter Chilandar)</vt:lpstr>
      <vt:lpstr>Diamonitirion – Vstupní vízum na Athos</vt:lpstr>
      <vt:lpstr>Mapa Svaté Hory s jejími 20 dnes činnými kláštery</vt:lpstr>
      <vt:lpstr>Katholikon v klášteře Visoki Dečani, jeden z architektonicky nejzajímavějších klášterních chrámů balkánského pravoslaví vůbec. Klášter založil srbský panovník Štěpán Uroš Dečanský</vt:lpstr>
      <vt:lpstr>Největší bulharský klášter – Rilský klášter – vznikl z lávry, založené v 10. století poustevníkem Ivanem, dnes bulharským národním světcem</vt:lpstr>
      <vt:lpstr>Lávra svatého Sávy mezi Betlémem a Mrtvým mořem z roku 485</vt:lpstr>
      <vt:lpstr>Nikeforos Fokas a svatý Athanasie athoský</vt:lpstr>
      <vt:lpstr>Megistis Lavras – Veliká Lávra athonská</vt:lpstr>
      <vt:lpstr>Prezentace aplikace PowerPoint</vt:lpstr>
      <vt:lpstr>Vlajka byzantského patriarchátu vychází z byzantského orla, který začal být jako symbol používán ve 13. století. Odtud prak přešel do Ruska</vt:lpstr>
      <vt:lpstr>Jan I. Tsimiskés a Tragos</vt:lpstr>
      <vt:lpstr>Vatoped</vt:lpstr>
      <vt:lpstr>Iviron</vt:lpstr>
      <vt:lpstr>Prezentace aplikace PowerPoint</vt:lpstr>
      <vt:lpstr>Chilandar</vt:lpstr>
      <vt:lpstr>Západní křídlo kláštera Chilandar</vt:lpstr>
      <vt:lpstr>Dobytí Cařihradu v roce 1204</vt:lpstr>
      <vt:lpstr>Pozůstatek křižáckého správního sídla v Uranopoli</vt:lpstr>
      <vt:lpstr>Freska z kláštera Zografského, znázorňující upálení zografských mnichů v obranné věži v říjnu 1267</vt:lpstr>
      <vt:lpstr>Car Dušan</vt:lpstr>
      <vt:lpstr>Klášter Simonos Petras</vt:lpstr>
      <vt:lpstr>Kostelík jednoho ze skitů. Poustevníci žili v blízké jeskyni</vt:lpstr>
      <vt:lpstr>Skit u kláštera Dochiariu</vt:lpstr>
      <vt:lpstr>Sídlo protatu a guvernéra v Karyes</vt:lpstr>
      <vt:lpstr>Klášter Dochiariu</vt:lpstr>
      <vt:lpstr>Cesty a jejich památky</vt:lpstr>
      <vt:lpstr> Cesty a jejich památky</vt:lpstr>
      <vt:lpstr>Na snímku vlevo mezník území mezi Klášterem Esfigmen a Vatoped</vt:lpstr>
      <vt:lpstr>Byzantské mosty</vt:lpstr>
      <vt:lpstr>Mulami vyšlapaný úvoz a mezník mezi kláštery Zograf a Chilandar</vt:lpstr>
      <vt:lpstr>Přístav Uranopolis</vt:lpstr>
      <vt:lpstr>Přístav Dafni a Klášter  Xeropotamu</vt:lpstr>
      <vt:lpstr>Trapeza Kláštera Vatoped</vt:lpstr>
      <vt:lpstr>Trapeza kláštera Chilandar</vt:lpstr>
      <vt:lpstr>Vinice kláštera Chilandar</vt:lpstr>
      <vt:lpstr>Olivové háje kláštera Vatoped</vt:lpstr>
      <vt:lpstr>Pirg krále Milutina u vinohradů Chilandaru bránil přístav</vt:lpstr>
      <vt:lpstr>Obranná věž kláštera Chilandar</vt:lpstr>
      <vt:lpstr>Kaple v nejvyšším patře útočištné věže Chilandaru</vt:lpstr>
      <vt:lpstr>Věže Chilandaru a Vatopedu</vt:lpstr>
      <vt:lpstr>Věž kláštera Xeropotamu s hodinami s byzantským časem</vt:lpstr>
      <vt:lpstr>Hradby proražené okny kláštera Esfigmen a čardaky kláštra Xeropotamu</vt:lpstr>
      <vt:lpstr>Cely kláštera Chilandar a Esfigmen</vt:lpstr>
      <vt:lpstr>Cely klášterů Vatoped a Xeropotamu</vt:lpstr>
      <vt:lpstr>Chrámy klášterů Chilandar a Esfigmen</vt:lpstr>
      <vt:lpstr>Chrámy kláštera Vatoped a Xeropotamu</vt:lpstr>
      <vt:lpstr>Fiales kláštera Vatoped a Xeropotamu</vt:lpstr>
      <vt:lpstr>Fiales kláštera Chilandar</vt:lpstr>
      <vt:lpstr>Zvonice a hodinová věž kláštera Vatoped a zvonice kláštera Pantelejmon nad trapezou</vt:lpstr>
      <vt:lpstr>Arsanas kláštera Zograf</vt:lpstr>
      <vt:lpstr>Arsanas kláštera Xenofontos a Dochiariu</vt:lpstr>
      <vt:lpstr>Chilandar réva Sv. Sávy a starý most</vt:lpstr>
      <vt:lpstr>Pohled z Pirgu a vchod do knihovny</vt:lpstr>
      <vt:lpstr>Esfigmen</vt:lpstr>
      <vt:lpstr>Zograf</vt:lpstr>
      <vt:lpstr>Vatoped</vt:lpstr>
      <vt:lpstr>Vatoped</vt:lpstr>
      <vt:lpstr>Vatoped</vt:lpstr>
      <vt:lpstr>Karyes</vt:lpstr>
      <vt:lpstr>Dům kláštera Chilandar</vt:lpstr>
      <vt:lpstr>Karyes Protatský chrám a celkový pohled</vt:lpstr>
      <vt:lpstr>Xeropotamu</vt:lpstr>
      <vt:lpstr>Sv. Sáva a sv. Symeon a přijímací místnost v klášteře Xeropotamu</vt:lpstr>
      <vt:lpstr>Pantelejmon</vt:lpstr>
      <vt:lpstr>Pantelejmon</vt:lpstr>
      <vt:lpstr>Pantelejmon</vt:lpstr>
      <vt:lpstr>Kostnice Pantelejmonu</vt:lpstr>
      <vt:lpstr>Hora Athos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Svaté hory Athoská</dc:title>
  <dc:creator>Václav Štěpánek</dc:creator>
  <cp:lastModifiedBy>Václav Štěpánek</cp:lastModifiedBy>
  <cp:revision>5</cp:revision>
  <dcterms:created xsi:type="dcterms:W3CDTF">2020-11-11T18:17:37Z</dcterms:created>
  <dcterms:modified xsi:type="dcterms:W3CDTF">2022-04-07T20:47:07Z</dcterms:modified>
</cp:coreProperties>
</file>