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88" r:id="rId4"/>
    <p:sldId id="259" r:id="rId5"/>
    <p:sldId id="267" r:id="rId6"/>
    <p:sldId id="265" r:id="rId7"/>
    <p:sldId id="260" r:id="rId8"/>
    <p:sldId id="266" r:id="rId9"/>
    <p:sldId id="261" r:id="rId10"/>
    <p:sldId id="262" r:id="rId11"/>
    <p:sldId id="270" r:id="rId12"/>
    <p:sldId id="263" r:id="rId13"/>
    <p:sldId id="264" r:id="rId14"/>
    <p:sldId id="271" r:id="rId15"/>
    <p:sldId id="272" r:id="rId16"/>
    <p:sldId id="280" r:id="rId17"/>
    <p:sldId id="281" r:id="rId18"/>
    <p:sldId id="268" r:id="rId19"/>
    <p:sldId id="283" r:id="rId20"/>
    <p:sldId id="284" r:id="rId21"/>
    <p:sldId id="285" r:id="rId22"/>
    <p:sldId id="286" r:id="rId23"/>
    <p:sldId id="275" r:id="rId24"/>
    <p:sldId id="282" r:id="rId25"/>
    <p:sldId id="269" r:id="rId26"/>
    <p:sldId id="287" r:id="rId27"/>
    <p:sldId id="273" r:id="rId28"/>
    <p:sldId id="274" r:id="rId29"/>
    <p:sldId id="276" r:id="rId30"/>
    <p:sldId id="277" r:id="rId31"/>
    <p:sldId id="278" r:id="rId32"/>
    <p:sldId id="289" r:id="rId33"/>
    <p:sldId id="290" r:id="rId34"/>
    <p:sldId id="291" r:id="rId35"/>
    <p:sldId id="279" r:id="rId36"/>
    <p:sldId id="292" r:id="rId37"/>
    <p:sldId id="293" r:id="rId38"/>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1" autoAdjust="0"/>
    <p:restoredTop sz="94660"/>
  </p:normalViewPr>
  <p:slideViewPr>
    <p:cSldViewPr>
      <p:cViewPr varScale="1">
        <p:scale>
          <a:sx n="127" d="100"/>
          <a:sy n="127" d="100"/>
        </p:scale>
        <p:origin x="-11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cs-CZ"/>
          </a:p>
        </p:txBody>
      </p:sp>
      <p:sp>
        <p:nvSpPr>
          <p:cNvPr id="3" name="Zástupný symbol pro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34CB1B9-F9B1-447D-9467-EFC05C0B271F}" type="datetimeFigureOut">
              <a:rPr lang="cs-CZ" smtClean="0"/>
              <a:pPr/>
              <a:t>9.4.2017</a:t>
            </a:fld>
            <a:endParaRPr lang="cs-CZ"/>
          </a:p>
        </p:txBody>
      </p:sp>
      <p:sp>
        <p:nvSpPr>
          <p:cNvPr id="4" name="Zástupný symbol pro obrázek snímk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cs-CZ"/>
          </a:p>
        </p:txBody>
      </p:sp>
      <p:sp>
        <p:nvSpPr>
          <p:cNvPr id="5" name="Zástupný symbol pro poznámky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15D8ACD-91B2-4F5B-BDEE-D3B5C87885F4}" type="slidenum">
              <a:rPr lang="cs-CZ" smtClean="0"/>
              <a:pPr/>
              <a:t>‹#›</a:t>
            </a:fld>
            <a:endParaRPr lang="cs-CZ"/>
          </a:p>
        </p:txBody>
      </p:sp>
    </p:spTree>
    <p:extLst>
      <p:ext uri="{BB962C8B-B14F-4D97-AF65-F5344CB8AC3E}">
        <p14:creationId xmlns="" xmlns:p14="http://schemas.microsoft.com/office/powerpoint/2010/main" val="313488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5D8ACD-91B2-4F5B-BDEE-D3B5C87885F4}" type="slidenum">
              <a:rPr lang="cs-CZ" smtClean="0"/>
              <a:pPr/>
              <a:t>16</a:t>
            </a:fld>
            <a:endParaRPr lang="cs-CZ"/>
          </a:p>
        </p:txBody>
      </p:sp>
    </p:spTree>
    <p:extLst>
      <p:ext uri="{BB962C8B-B14F-4D97-AF65-F5344CB8AC3E}">
        <p14:creationId xmlns="" xmlns:p14="http://schemas.microsoft.com/office/powerpoint/2010/main" val="255391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365757B-B8E6-4372-BCF4-5707E0B85CA9}"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365757B-B8E6-4372-BCF4-5707E0B85CA9}" type="datetimeFigureOut">
              <a:rPr lang="cs-CZ" smtClean="0"/>
              <a:pPr/>
              <a:t>9.4.2017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4365757B-B8E6-4372-BCF4-5707E0B85CA9}" type="datetimeFigureOut">
              <a:rPr lang="cs-CZ" smtClean="0"/>
              <a:pPr/>
              <a:t>9.4.2017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365757B-B8E6-4372-BCF4-5707E0B85CA9}" type="datetimeFigureOut">
              <a:rPr lang="cs-CZ" smtClean="0"/>
              <a:pPr/>
              <a:t>9.4.2017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365757B-B8E6-4372-BCF4-5707E0B85CA9}"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365757B-B8E6-4372-BCF4-5707E0B85CA9}"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10AABC7-6B82-43F3-A8D9-DB9B2056783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5757B-B8E6-4372-BCF4-5707E0B85CA9}" type="datetimeFigureOut">
              <a:rPr lang="cs-CZ" smtClean="0"/>
              <a:pPr/>
              <a:t>9.4.2017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AABC7-6B82-43F3-A8D9-DB9B2056783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42852"/>
            <a:ext cx="9144000" cy="1142983"/>
          </a:xfrm>
        </p:spPr>
        <p:txBody>
          <a:bodyPr>
            <a:normAutofit fontScale="90000"/>
          </a:bodyPr>
          <a:lstStyle/>
          <a:p>
            <a:r>
              <a:rPr lang="cs-CZ" b="1" dirty="0" err="1" smtClean="0"/>
              <a:t>The</a:t>
            </a:r>
            <a:r>
              <a:rPr lang="cs-CZ" b="1" dirty="0" smtClean="0"/>
              <a:t> </a:t>
            </a:r>
            <a:r>
              <a:rPr lang="cs-CZ" b="1" dirty="0" err="1" smtClean="0"/>
              <a:t>Buildings</a:t>
            </a:r>
            <a:r>
              <a:rPr lang="cs-CZ" b="1" dirty="0" smtClean="0"/>
              <a:t> </a:t>
            </a:r>
            <a:r>
              <a:rPr lang="cs-CZ" b="1" dirty="0" err="1" smtClean="0"/>
              <a:t>and</a:t>
            </a:r>
            <a:r>
              <a:rPr lang="cs-CZ" b="1" dirty="0" smtClean="0"/>
              <a:t> </a:t>
            </a:r>
            <a:r>
              <a:rPr lang="cs-CZ" b="1" dirty="0" err="1" smtClean="0"/>
              <a:t>the</a:t>
            </a:r>
            <a:r>
              <a:rPr lang="cs-CZ" b="1" dirty="0" smtClean="0"/>
              <a:t> </a:t>
            </a:r>
            <a:r>
              <a:rPr lang="cs-CZ" b="1" dirty="0" err="1" smtClean="0"/>
              <a:t>Images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Imperial</a:t>
            </a:r>
            <a:r>
              <a:rPr lang="cs-CZ" b="1" dirty="0" smtClean="0"/>
              <a:t> </a:t>
            </a:r>
            <a:r>
              <a:rPr lang="cs-CZ" b="1" dirty="0" err="1" smtClean="0"/>
              <a:t>Cult</a:t>
            </a:r>
            <a:endParaRPr lang="cs-CZ" b="1" dirty="0"/>
          </a:p>
        </p:txBody>
      </p:sp>
      <p:sp>
        <p:nvSpPr>
          <p:cNvPr id="3" name="Podnadpis 2"/>
          <p:cNvSpPr>
            <a:spLocks noGrp="1"/>
          </p:cNvSpPr>
          <p:nvPr>
            <p:ph type="subTitle" idx="1"/>
          </p:nvPr>
        </p:nvSpPr>
        <p:spPr>
          <a:xfrm>
            <a:off x="1500166" y="5715016"/>
            <a:ext cx="6700862" cy="757246"/>
          </a:xfrm>
        </p:spPr>
        <p:txBody>
          <a:bodyPr/>
          <a:lstStyle/>
          <a:p>
            <a:r>
              <a:rPr lang="cs-CZ" dirty="0" smtClean="0"/>
              <a:t>IIII </a:t>
            </a:r>
            <a:r>
              <a:rPr lang="cs-CZ" dirty="0" err="1" smtClean="0"/>
              <a:t>Julio</a:t>
            </a:r>
            <a:r>
              <a:rPr lang="cs-CZ" dirty="0" smtClean="0"/>
              <a:t>-</a:t>
            </a:r>
            <a:r>
              <a:rPr lang="cs-CZ" dirty="0" err="1" smtClean="0"/>
              <a:t>Claudian</a:t>
            </a:r>
            <a:r>
              <a:rPr lang="cs-CZ" dirty="0" smtClean="0"/>
              <a:t> dynasty</a:t>
            </a:r>
            <a:endParaRPr lang="cs-CZ" dirty="0"/>
          </a:p>
        </p:txBody>
      </p:sp>
      <p:pic>
        <p:nvPicPr>
          <p:cNvPr id="11266" name="Picture 2" descr="Roman props"/>
          <p:cNvPicPr>
            <a:picLocks noChangeAspect="1" noChangeArrowheads="1"/>
          </p:cNvPicPr>
          <p:nvPr/>
        </p:nvPicPr>
        <p:blipFill>
          <a:blip r:embed="rId2"/>
          <a:srcRect/>
          <a:stretch>
            <a:fillRect/>
          </a:stretch>
        </p:blipFill>
        <p:spPr bwMode="auto">
          <a:xfrm>
            <a:off x="1785918" y="1571612"/>
            <a:ext cx="5599816" cy="38576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14290"/>
            <a:ext cx="8786874" cy="369332"/>
          </a:xfrm>
          <a:prstGeom prst="rect">
            <a:avLst/>
          </a:prstGeom>
          <a:noFill/>
        </p:spPr>
        <p:txBody>
          <a:bodyPr wrap="square" rtlCol="0">
            <a:spAutoFit/>
          </a:bodyPr>
          <a:lstStyle/>
          <a:p>
            <a:r>
              <a:rPr lang="en-US" b="1" dirty="0" smtClean="0"/>
              <a:t>2 CALIGULA </a:t>
            </a:r>
            <a:r>
              <a:rPr lang="en-US" dirty="0" smtClean="0"/>
              <a:t>(</a:t>
            </a:r>
            <a:r>
              <a:rPr lang="pt-BR" b="1" dirty="0" smtClean="0"/>
              <a:t>Gaius Julius Caesar Augustus Germanicus)</a:t>
            </a:r>
            <a:endParaRPr lang="cs-CZ" dirty="0"/>
          </a:p>
        </p:txBody>
      </p:sp>
      <p:sp>
        <p:nvSpPr>
          <p:cNvPr id="3" name="TextovéPole 2"/>
          <p:cNvSpPr txBox="1"/>
          <p:nvPr/>
        </p:nvSpPr>
        <p:spPr>
          <a:xfrm>
            <a:off x="214282" y="642918"/>
            <a:ext cx="4857784" cy="6186309"/>
          </a:xfrm>
          <a:prstGeom prst="rect">
            <a:avLst/>
          </a:prstGeom>
          <a:noFill/>
        </p:spPr>
        <p:txBody>
          <a:bodyPr wrap="square" rtlCol="0">
            <a:spAutoFit/>
          </a:bodyPr>
          <a:lstStyle/>
          <a:p>
            <a:pPr marL="342900" indent="-342900"/>
            <a:r>
              <a:rPr lang="en-US" u="sng" dirty="0" smtClean="0"/>
              <a:t>Born</a:t>
            </a:r>
            <a:r>
              <a:rPr lang="en-US" dirty="0" smtClean="0"/>
              <a:t>: </a:t>
            </a:r>
            <a:r>
              <a:rPr lang="cs-CZ" dirty="0" smtClean="0"/>
              <a:t>August 31</a:t>
            </a:r>
            <a:r>
              <a:rPr lang="en-US" baseline="30000" dirty="0" err="1" smtClean="0"/>
              <a:t>st</a:t>
            </a:r>
            <a:r>
              <a:rPr lang="en-US" dirty="0" smtClean="0"/>
              <a:t> </a:t>
            </a:r>
            <a:r>
              <a:rPr lang="cs-CZ" dirty="0" smtClean="0"/>
              <a:t>, 12 AD</a:t>
            </a:r>
            <a:endParaRPr lang="en-US" dirty="0" smtClean="0"/>
          </a:p>
          <a:p>
            <a:pPr marL="342900" indent="-342900"/>
            <a:r>
              <a:rPr lang="en-US" u="sng" dirty="0" smtClean="0"/>
              <a:t>Died</a:t>
            </a:r>
            <a:r>
              <a:rPr lang="en-US" dirty="0" smtClean="0"/>
              <a:t>: </a:t>
            </a:r>
            <a:r>
              <a:rPr lang="cs-CZ" dirty="0" err="1" smtClean="0"/>
              <a:t>January</a:t>
            </a:r>
            <a:r>
              <a:rPr lang="cs-CZ" dirty="0" smtClean="0"/>
              <a:t> 24</a:t>
            </a:r>
            <a:r>
              <a:rPr lang="en-US" baseline="30000" dirty="0" err="1" smtClean="0"/>
              <a:t>th</a:t>
            </a:r>
            <a:r>
              <a:rPr lang="en-US" dirty="0" smtClean="0"/>
              <a:t> </a:t>
            </a:r>
            <a:r>
              <a:rPr lang="cs-CZ" dirty="0" smtClean="0"/>
              <a:t>, 41 AD</a:t>
            </a:r>
            <a:r>
              <a:rPr lang="en-US" dirty="0" smtClean="0"/>
              <a:t> (stabbed 30 times)</a:t>
            </a:r>
          </a:p>
          <a:p>
            <a:pPr marL="342900" indent="-342900"/>
            <a:r>
              <a:rPr lang="en-US" u="sng" dirty="0" smtClean="0"/>
              <a:t>Parents</a:t>
            </a:r>
            <a:r>
              <a:rPr lang="en-US" dirty="0" smtClean="0"/>
              <a:t>: </a:t>
            </a:r>
            <a:r>
              <a:rPr lang="en-US" dirty="0" err="1" smtClean="0"/>
              <a:t>Germanicus</a:t>
            </a:r>
            <a:r>
              <a:rPr lang="en-US" dirty="0" smtClean="0"/>
              <a:t>,  Agrippina the Elder</a:t>
            </a:r>
          </a:p>
          <a:p>
            <a:r>
              <a:rPr lang="en-US" u="sng" dirty="0" smtClean="0"/>
              <a:t>Accession</a:t>
            </a:r>
            <a:r>
              <a:rPr lang="en-US" dirty="0" smtClean="0"/>
              <a:t>: </a:t>
            </a:r>
            <a:r>
              <a:rPr lang="en-US" dirty="0" err="1" smtClean="0"/>
              <a:t>Germanicus</a:t>
            </a:r>
            <a:r>
              <a:rPr lang="en-US" dirty="0" smtClean="0"/>
              <a:t> (father) adopted by Tiberius (died before him), Tiberius had two heirs – Caligula and Tiberius </a:t>
            </a:r>
            <a:r>
              <a:rPr lang="en-US" dirty="0" err="1" smtClean="0"/>
              <a:t>Gemellus</a:t>
            </a:r>
            <a:r>
              <a:rPr lang="en-US" dirty="0" smtClean="0"/>
              <a:t> (grandson) </a:t>
            </a:r>
          </a:p>
          <a:p>
            <a:r>
              <a:rPr lang="en-US" dirty="0" smtClean="0"/>
              <a:t>- not so clear succession, the Senate claimed the will invalid and chose Caligula as the only heir</a:t>
            </a:r>
            <a:endParaRPr lang="cs-CZ" dirty="0" smtClean="0"/>
          </a:p>
          <a:p>
            <a:r>
              <a:rPr lang="en-US" dirty="0" smtClean="0"/>
              <a:t>- he couldn’t claim the </a:t>
            </a:r>
            <a:r>
              <a:rPr lang="en-US" i="1" dirty="0" err="1" smtClean="0"/>
              <a:t>principate</a:t>
            </a:r>
            <a:r>
              <a:rPr lang="en-US" dirty="0" smtClean="0"/>
              <a:t> by </a:t>
            </a:r>
            <a:r>
              <a:rPr lang="en-US" i="1" dirty="0" err="1" smtClean="0"/>
              <a:t>auctoritas</a:t>
            </a:r>
            <a:endParaRPr lang="cs-CZ" i="1" dirty="0" smtClean="0"/>
          </a:p>
          <a:p>
            <a:r>
              <a:rPr lang="en-US" dirty="0" smtClean="0"/>
              <a:t>- the Senate gave him imperial powers (probably by a decree) – so the </a:t>
            </a:r>
            <a:r>
              <a:rPr lang="en-US" i="1" dirty="0" err="1" smtClean="0"/>
              <a:t>principate</a:t>
            </a:r>
            <a:r>
              <a:rPr lang="en-US" dirty="0" smtClean="0"/>
              <a:t> was firstly identified as an office (the right moment to define </a:t>
            </a:r>
            <a:r>
              <a:rPr lang="en-US" i="1" dirty="0" err="1" smtClean="0"/>
              <a:t>principate</a:t>
            </a:r>
            <a:r>
              <a:rPr lang="en-US" i="1" dirty="0" smtClean="0"/>
              <a:t> </a:t>
            </a:r>
            <a:r>
              <a:rPr lang="en-US" dirty="0" smtClean="0"/>
              <a:t>as an office with absolute powers)</a:t>
            </a:r>
            <a:endParaRPr lang="en-US" u="sng" dirty="0" smtClean="0"/>
          </a:p>
          <a:p>
            <a:pPr marL="342900" lvl="0" indent="-342900"/>
            <a:r>
              <a:rPr lang="en-US" u="sng" dirty="0" smtClean="0"/>
              <a:t>Reign</a:t>
            </a:r>
            <a:r>
              <a:rPr lang="en-US" dirty="0" smtClean="0"/>
              <a:t>:</a:t>
            </a:r>
          </a:p>
          <a:p>
            <a:pPr marL="342900" lvl="0" indent="-342900">
              <a:buFontTx/>
              <a:buChar char="-"/>
            </a:pPr>
            <a:r>
              <a:rPr lang="en-US" dirty="0" smtClean="0"/>
              <a:t>the beginnings of his reign quite peaceful and in the agreement with the Senate</a:t>
            </a:r>
          </a:p>
          <a:p>
            <a:pPr marL="342900" lvl="0" indent="-342900">
              <a:buFontTx/>
              <a:buChar char="-"/>
            </a:pPr>
            <a:r>
              <a:rPr lang="en-US" dirty="0" smtClean="0"/>
              <a:t>senate’s decree ordering sacrifices to Caligula’s Genius – the emperor vetoed (modesty? fear?)</a:t>
            </a:r>
            <a:endParaRPr lang="cs-CZ" dirty="0" smtClean="0"/>
          </a:p>
          <a:p>
            <a:pPr marL="342900" indent="-342900">
              <a:buFontTx/>
              <a:buChar char="-"/>
            </a:pPr>
            <a:r>
              <a:rPr lang="en-US" dirty="0" smtClean="0"/>
              <a:t>then humiliated this body, emphasized his limitless power, the Senate duly cooperated – personal fear</a:t>
            </a:r>
          </a:p>
        </p:txBody>
      </p:sp>
      <p:pic>
        <p:nvPicPr>
          <p:cNvPr id="4" name="Obrázek 3" descr="caligula bust.jpg"/>
          <p:cNvPicPr>
            <a:picLocks noChangeAspect="1"/>
          </p:cNvPicPr>
          <p:nvPr/>
        </p:nvPicPr>
        <p:blipFill>
          <a:blip r:embed="rId2"/>
          <a:stretch>
            <a:fillRect/>
          </a:stretch>
        </p:blipFill>
        <p:spPr>
          <a:xfrm>
            <a:off x="5214942" y="571480"/>
            <a:ext cx="3738456" cy="55007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142852"/>
            <a:ext cx="9144000" cy="7571303"/>
          </a:xfrm>
          <a:prstGeom prst="rect">
            <a:avLst/>
          </a:prstGeom>
          <a:noFill/>
        </p:spPr>
        <p:txBody>
          <a:bodyPr wrap="square" rtlCol="0">
            <a:spAutoFit/>
          </a:bodyPr>
          <a:lstStyle/>
          <a:p>
            <a:r>
              <a:rPr lang="en-US" b="1" dirty="0" smtClean="0"/>
              <a:t>THE STATE CULT</a:t>
            </a:r>
          </a:p>
          <a:p>
            <a:pPr lvl="0"/>
            <a:r>
              <a:rPr lang="en-US" dirty="0" smtClean="0"/>
              <a:t>Literary sources - deified while alive, but no </a:t>
            </a:r>
            <a:r>
              <a:rPr lang="en-US" dirty="0" err="1" smtClean="0"/>
              <a:t>epigraphical</a:t>
            </a:r>
            <a:r>
              <a:rPr lang="en-US" dirty="0" smtClean="0"/>
              <a:t> (no change in his title), nor archaeological sources</a:t>
            </a:r>
            <a:endParaRPr lang="cs-CZ" dirty="0" smtClean="0"/>
          </a:p>
          <a:p>
            <a:pPr lvl="0"/>
            <a:r>
              <a:rPr lang="en-US" dirty="0" smtClean="0"/>
              <a:t>	problematic nature: </a:t>
            </a:r>
            <a:r>
              <a:rPr lang="en-US" u="sng" dirty="0" smtClean="0"/>
              <a:t>Suetonius</a:t>
            </a:r>
            <a:r>
              <a:rPr lang="en-US" dirty="0" smtClean="0"/>
              <a:t> – sensationalist</a:t>
            </a:r>
          </a:p>
          <a:p>
            <a:pPr lvl="0"/>
            <a:r>
              <a:rPr lang="en-US" dirty="0" smtClean="0"/>
              <a:t>			  </a:t>
            </a:r>
            <a:r>
              <a:rPr lang="en-US" u="sng" dirty="0" err="1" smtClean="0"/>
              <a:t>Dio</a:t>
            </a:r>
            <a:r>
              <a:rPr lang="en-US" dirty="0" smtClean="0"/>
              <a:t> – no critical ability </a:t>
            </a:r>
          </a:p>
          <a:p>
            <a:pPr lvl="0"/>
            <a:r>
              <a:rPr lang="en-US" dirty="0" smtClean="0"/>
              <a:t>			  (a habit to generalize from single incident), </a:t>
            </a:r>
          </a:p>
          <a:p>
            <a:pPr lvl="0"/>
            <a:r>
              <a:rPr lang="en-US" dirty="0" smtClean="0"/>
              <a:t>			  </a:t>
            </a:r>
            <a:r>
              <a:rPr lang="en-US" u="sng" dirty="0" smtClean="0"/>
              <a:t>Seneca </a:t>
            </a:r>
            <a:r>
              <a:rPr lang="en-US" dirty="0" smtClean="0"/>
              <a:t>– hatred of the emperor</a:t>
            </a:r>
          </a:p>
          <a:p>
            <a:pPr lvl="0"/>
            <a:r>
              <a:rPr lang="en-US" dirty="0" smtClean="0"/>
              <a:t>			  Jewish writes </a:t>
            </a:r>
            <a:r>
              <a:rPr lang="en-US" u="sng" dirty="0" smtClean="0"/>
              <a:t>Philo and Josephus</a:t>
            </a:r>
            <a:r>
              <a:rPr lang="en-US" dirty="0" smtClean="0"/>
              <a:t> – Caligula’s conflict with Jews, 				  no other aspects</a:t>
            </a:r>
            <a:endParaRPr lang="cs-CZ" dirty="0" smtClean="0"/>
          </a:p>
          <a:p>
            <a:pPr lvl="0">
              <a:buFontTx/>
              <a:buChar char="-"/>
            </a:pPr>
            <a:r>
              <a:rPr lang="en-US" dirty="0" smtClean="0"/>
              <a:t> Caligula’s personality does not depend on his craving for divine honors</a:t>
            </a:r>
          </a:p>
          <a:p>
            <a:pPr lvl="0">
              <a:buFontTx/>
              <a:buChar char="-"/>
            </a:pPr>
            <a:r>
              <a:rPr lang="en-US" dirty="0" smtClean="0"/>
              <a:t> </a:t>
            </a:r>
            <a:r>
              <a:rPr lang="en-US" dirty="0" err="1" smtClean="0"/>
              <a:t>Dio</a:t>
            </a:r>
            <a:r>
              <a:rPr lang="en-US" dirty="0" smtClean="0"/>
              <a:t> – divine honors were paid to Caligula and he was called by divine titles (Jupiter, </a:t>
            </a:r>
            <a:r>
              <a:rPr lang="en-US" dirty="0" err="1" smtClean="0"/>
              <a:t>deus</a:t>
            </a:r>
            <a:r>
              <a:rPr lang="en-US" dirty="0" smtClean="0"/>
              <a:t>, </a:t>
            </a:r>
            <a:r>
              <a:rPr lang="en-US" dirty="0" err="1" smtClean="0"/>
              <a:t>divus</a:t>
            </a:r>
            <a:r>
              <a:rPr lang="en-US" dirty="0" smtClean="0"/>
              <a:t>), but no official decree</a:t>
            </a:r>
          </a:p>
          <a:p>
            <a:pPr lvl="0"/>
            <a:endParaRPr lang="cs-CZ" dirty="0" smtClean="0"/>
          </a:p>
          <a:p>
            <a:r>
              <a:rPr lang="en-US" dirty="0" smtClean="0"/>
              <a:t>The opinion of public deification during his life based on his hobby of dressing up:</a:t>
            </a:r>
            <a:endParaRPr lang="cs-CZ" dirty="0" smtClean="0"/>
          </a:p>
          <a:p>
            <a:r>
              <a:rPr lang="en-US" dirty="0" smtClean="0"/>
              <a:t>- impersonating different gods: </a:t>
            </a:r>
            <a:endParaRPr lang="cs-CZ" dirty="0" smtClean="0"/>
          </a:p>
          <a:p>
            <a:r>
              <a:rPr lang="en-US" dirty="0" smtClean="0"/>
              <a:t>	a) in the beginning - part men-part gods: Hercules, the </a:t>
            </a:r>
            <a:r>
              <a:rPr lang="en-US" dirty="0" err="1" smtClean="0"/>
              <a:t>Dioscuri</a:t>
            </a:r>
            <a:endParaRPr lang="en-US" dirty="0" smtClean="0"/>
          </a:p>
          <a:p>
            <a:r>
              <a:rPr lang="en-US" dirty="0" smtClean="0"/>
              <a:t>	b) continued with full-blown gods: Mercury, Apollo and Mars (Jupiter is not included, 				          strange)</a:t>
            </a:r>
            <a:endParaRPr lang="cs-CZ" dirty="0" smtClean="0"/>
          </a:p>
          <a:p>
            <a:r>
              <a:rPr lang="en-US" dirty="0" smtClean="0"/>
              <a:t>- Suetonius and Cassius </a:t>
            </a:r>
            <a:r>
              <a:rPr lang="en-US" dirty="0" err="1" smtClean="0"/>
              <a:t>Dio</a:t>
            </a:r>
            <a:r>
              <a:rPr lang="en-US" dirty="0" smtClean="0"/>
              <a:t> – his behavior is the sign of madness</a:t>
            </a:r>
            <a:endParaRPr lang="cs-CZ" dirty="0" smtClean="0"/>
          </a:p>
          <a:p>
            <a:r>
              <a:rPr lang="en-US" dirty="0" smtClean="0"/>
              <a:t>- the emperors dress should have been the same as the senators – through this he showed them his absolute power and monarchical position</a:t>
            </a:r>
            <a:endParaRPr lang="cs-CZ" dirty="0" smtClean="0"/>
          </a:p>
          <a:p>
            <a:r>
              <a:rPr lang="en-US" dirty="0" smtClean="0"/>
              <a:t>- the dress used as an emblematic dress to define position without courting death (the state deification would have) - the emperor could, however, dress up as anything he liked without affecting his formal role in the Roman constitution</a:t>
            </a:r>
          </a:p>
          <a:p>
            <a:endParaRPr lang="cs-CZ" dirty="0" smtClean="0"/>
          </a:p>
          <a:p>
            <a:endParaRPr lang="cs-CZ" dirty="0" smtClean="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9072594" cy="1200329"/>
          </a:xfrm>
          <a:prstGeom prst="rect">
            <a:avLst/>
          </a:prstGeom>
          <a:noFill/>
        </p:spPr>
        <p:txBody>
          <a:bodyPr wrap="square" rtlCol="0">
            <a:spAutoFit/>
          </a:bodyPr>
          <a:lstStyle/>
          <a:p>
            <a:r>
              <a:rPr lang="en-US" dirty="0" smtClean="0"/>
              <a:t> </a:t>
            </a:r>
            <a:endParaRPr lang="cs-CZ" dirty="0" smtClean="0"/>
          </a:p>
          <a:p>
            <a:r>
              <a:rPr lang="en-US" dirty="0" smtClean="0"/>
              <a:t> </a:t>
            </a:r>
            <a:endParaRPr lang="cs-CZ" dirty="0" smtClean="0"/>
          </a:p>
          <a:p>
            <a:r>
              <a:rPr lang="en-US" dirty="0" smtClean="0"/>
              <a:t> </a:t>
            </a:r>
            <a:endParaRPr lang="cs-CZ" dirty="0" smtClean="0"/>
          </a:p>
          <a:p>
            <a:endParaRPr lang="cs-CZ" dirty="0"/>
          </a:p>
        </p:txBody>
      </p:sp>
      <p:sp>
        <p:nvSpPr>
          <p:cNvPr id="3" name="TextovéPole 2"/>
          <p:cNvSpPr txBox="1"/>
          <p:nvPr/>
        </p:nvSpPr>
        <p:spPr>
          <a:xfrm>
            <a:off x="142844" y="142852"/>
            <a:ext cx="8715436" cy="4247317"/>
          </a:xfrm>
          <a:prstGeom prst="rect">
            <a:avLst/>
          </a:prstGeom>
          <a:noFill/>
        </p:spPr>
        <p:txBody>
          <a:bodyPr wrap="square" rtlCol="0">
            <a:spAutoFit/>
          </a:bodyPr>
          <a:lstStyle/>
          <a:p>
            <a:pPr>
              <a:buFontTx/>
              <a:buChar char="-"/>
            </a:pPr>
            <a:r>
              <a:rPr lang="en-US" dirty="0" smtClean="0"/>
              <a:t>the senators never refused the priesthood (not popular, costly) – the higher the emperor the higher was the relative placement of the senators</a:t>
            </a:r>
          </a:p>
          <a:p>
            <a:endParaRPr lang="en-US" dirty="0" smtClean="0"/>
          </a:p>
          <a:p>
            <a:pPr>
              <a:buFontTx/>
              <a:buChar char="-"/>
            </a:pPr>
            <a:r>
              <a:rPr lang="en-US" dirty="0" smtClean="0"/>
              <a:t> instead Caligula developed the system in </a:t>
            </a:r>
            <a:r>
              <a:rPr lang="en-US" b="1" dirty="0" smtClean="0"/>
              <a:t>the private sphere </a:t>
            </a:r>
            <a:r>
              <a:rPr lang="en-US" dirty="0" smtClean="0"/>
              <a:t>(Augustus and Tiberius were worshipped in private cults), encouraged the phenomenon</a:t>
            </a:r>
            <a:endParaRPr lang="cs-CZ" dirty="0" smtClean="0"/>
          </a:p>
          <a:p>
            <a:pPr>
              <a:buFontTx/>
              <a:buChar char="-"/>
            </a:pPr>
            <a:r>
              <a:rPr lang="en-US" dirty="0" smtClean="0"/>
              <a:t> Caligula’s cult – far less sensational than might be expected</a:t>
            </a:r>
          </a:p>
          <a:p>
            <a:pPr>
              <a:buFontTx/>
              <a:buChar char="-"/>
            </a:pPr>
            <a:endParaRPr lang="en-US" dirty="0" smtClean="0"/>
          </a:p>
          <a:p>
            <a:r>
              <a:rPr lang="en-US" dirty="0" smtClean="0"/>
              <a:t>- a disaster emperor, but no reason to assume that his cult or flirtation with divinity caused his murder – but his general incompetence and singular ability to insult everybody</a:t>
            </a:r>
            <a:endParaRPr lang="cs-CZ" dirty="0" smtClean="0"/>
          </a:p>
          <a:p>
            <a:r>
              <a:rPr lang="en-US" dirty="0" smtClean="0"/>
              <a:t>- behavioral pattern was something for emperors to avoid in general - emperors were more anxious to avoid any too obvious and active flirt with the divinity – public or private</a:t>
            </a:r>
            <a:endParaRPr lang="cs-CZ" dirty="0" smtClean="0"/>
          </a:p>
          <a:p>
            <a:endParaRPr lang="cs-CZ" dirty="0" smtClean="0"/>
          </a:p>
          <a:p>
            <a:pPr>
              <a:buFontTx/>
              <a:buChar char="-"/>
            </a:pPr>
            <a:endParaRPr lang="en-US" dirty="0" smtClean="0"/>
          </a:p>
          <a:p>
            <a:r>
              <a:rPr lang="en-US" dirty="0" smtClean="0"/>
              <a:t>- </a:t>
            </a:r>
            <a:r>
              <a:rPr lang="en-US" b="1" dirty="0" smtClean="0"/>
              <a:t>he never received state deification or divine worship in the Roman state</a:t>
            </a:r>
            <a:endParaRPr lang="cs-CZ" b="1" dirty="0" smtClean="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3139321"/>
          </a:xfrm>
          <a:prstGeom prst="rect">
            <a:avLst/>
          </a:prstGeom>
          <a:noFill/>
        </p:spPr>
        <p:txBody>
          <a:bodyPr wrap="square" rtlCol="0">
            <a:spAutoFit/>
          </a:bodyPr>
          <a:lstStyle/>
          <a:p>
            <a:r>
              <a:rPr lang="en-US" b="1" dirty="0" smtClean="0"/>
              <a:t>BUILDINGS</a:t>
            </a:r>
          </a:p>
          <a:p>
            <a:r>
              <a:rPr lang="en-US" u="sng" dirty="0" smtClean="0"/>
              <a:t>The palace of Caligula </a:t>
            </a:r>
            <a:r>
              <a:rPr lang="en-US" dirty="0" smtClean="0"/>
              <a:t>(Suetonius describes it as a </a:t>
            </a:r>
            <a:r>
              <a:rPr lang="en-US" i="1" dirty="0" err="1" smtClean="0"/>
              <a:t>domus</a:t>
            </a:r>
            <a:r>
              <a:rPr lang="en-US" dirty="0" smtClean="0"/>
              <a:t>)</a:t>
            </a:r>
          </a:p>
          <a:p>
            <a:pPr>
              <a:buFontTx/>
              <a:buChar char="-"/>
            </a:pPr>
            <a:r>
              <a:rPr lang="en-US" dirty="0" smtClean="0"/>
              <a:t>the northern side of the Palatine, built in a series of terraces against the Palatine Hill, the construction showing work of Caligula, Trajan, and </a:t>
            </a:r>
            <a:r>
              <a:rPr lang="en-US" dirty="0" err="1" smtClean="0"/>
              <a:t>Septimius</a:t>
            </a:r>
            <a:r>
              <a:rPr lang="en-US" dirty="0" smtClean="0"/>
              <a:t> Severus, discovered in 2003</a:t>
            </a:r>
          </a:p>
          <a:p>
            <a:pPr>
              <a:buFontTx/>
              <a:buChar char="-"/>
            </a:pPr>
            <a:r>
              <a:rPr lang="en-US" dirty="0" smtClean="0"/>
              <a:t> the lowest level - chambers warmed by </a:t>
            </a:r>
            <a:r>
              <a:rPr lang="en-US" i="1" dirty="0" err="1" smtClean="0"/>
              <a:t>hypocaustum</a:t>
            </a:r>
            <a:r>
              <a:rPr lang="en-US" dirty="0" smtClean="0"/>
              <a:t>, containing fragments of statuary</a:t>
            </a:r>
          </a:p>
          <a:p>
            <a:pPr>
              <a:buFontTx/>
              <a:buChar char="-"/>
            </a:pPr>
            <a:r>
              <a:rPr lang="en-US" dirty="0" smtClean="0"/>
              <a:t> the terrace above - there is an arcade paved with blocks of </a:t>
            </a:r>
            <a:r>
              <a:rPr lang="en-US" i="1" dirty="0" err="1" smtClean="0"/>
              <a:t>silex</a:t>
            </a:r>
            <a:r>
              <a:rPr lang="en-US" dirty="0" smtClean="0"/>
              <a:t>, and on one side shops</a:t>
            </a:r>
          </a:p>
          <a:p>
            <a:pPr>
              <a:buFontTx/>
              <a:buChar char="-"/>
            </a:pPr>
            <a:r>
              <a:rPr lang="en-US" dirty="0" smtClean="0"/>
              <a:t> a flight of travertine steps conducts to some small chambers above with mosaic pavements and frescoes (Caligula - frescoes, Hadrian – mosaics on the pavement)</a:t>
            </a:r>
          </a:p>
          <a:p>
            <a:pPr>
              <a:buFontTx/>
              <a:buChar char="-"/>
            </a:pPr>
            <a:r>
              <a:rPr lang="en-US" dirty="0" smtClean="0"/>
              <a:t> the side walls and vaults are decorated with frescoes of the time of Hadrian</a:t>
            </a:r>
          </a:p>
          <a:p>
            <a:pPr>
              <a:buFontTx/>
              <a:buChar char="-"/>
            </a:pPr>
            <a:r>
              <a:rPr lang="en-US" dirty="0" smtClean="0"/>
              <a:t> connected with the House of Tiberius by a vaulted portico</a:t>
            </a:r>
          </a:p>
          <a:p>
            <a:endParaRPr lang="cs-CZ" dirty="0"/>
          </a:p>
        </p:txBody>
      </p:sp>
      <p:pic>
        <p:nvPicPr>
          <p:cNvPr id="4" name="Obrázek 3" descr="palatine hill plan.jpg"/>
          <p:cNvPicPr>
            <a:picLocks noChangeAspect="1"/>
          </p:cNvPicPr>
          <p:nvPr/>
        </p:nvPicPr>
        <p:blipFill>
          <a:blip r:embed="rId2"/>
          <a:stretch>
            <a:fillRect/>
          </a:stretch>
        </p:blipFill>
        <p:spPr>
          <a:xfrm>
            <a:off x="1571604" y="2857496"/>
            <a:ext cx="5829484" cy="3857176"/>
          </a:xfrm>
          <a:prstGeom prst="rect">
            <a:avLst/>
          </a:prstGeom>
        </p:spPr>
      </p:pic>
      <p:sp>
        <p:nvSpPr>
          <p:cNvPr id="6" name="Obdélník 5"/>
          <p:cNvSpPr/>
          <p:nvPr/>
        </p:nvSpPr>
        <p:spPr>
          <a:xfrm>
            <a:off x="2071670" y="3500438"/>
            <a:ext cx="500066"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3970318"/>
          </a:xfrm>
          <a:prstGeom prst="rect">
            <a:avLst/>
          </a:prstGeom>
        </p:spPr>
        <p:txBody>
          <a:bodyPr wrap="square">
            <a:spAutoFit/>
          </a:bodyPr>
          <a:lstStyle/>
          <a:p>
            <a:r>
              <a:rPr lang="en-US" dirty="0" smtClean="0"/>
              <a:t>– a massive brick construction from the period of Domitian and Hadrian, under this – traces of earlier buildings behind the temple of </a:t>
            </a:r>
            <a:r>
              <a:rPr lang="en-US" dirty="0" err="1" smtClean="0"/>
              <a:t>Dioscuri</a:t>
            </a:r>
            <a:r>
              <a:rPr lang="en-US" dirty="0" smtClean="0"/>
              <a:t>, probably an impressive atrium</a:t>
            </a:r>
          </a:p>
          <a:p>
            <a:r>
              <a:rPr lang="en-US" dirty="0" smtClean="0"/>
              <a:t>- east of the remains – large piscine with an inscription to Caligula from a statue base confirms his palace extension, a room projecting from its south side and placed on its central axis (</a:t>
            </a:r>
            <a:r>
              <a:rPr lang="en-US" dirty="0" err="1" smtClean="0"/>
              <a:t>tablinum</a:t>
            </a:r>
            <a:r>
              <a:rPr lang="en-US" dirty="0" smtClean="0"/>
              <a:t>?) could have housed Caligula’s cult image</a:t>
            </a:r>
          </a:p>
          <a:p>
            <a:r>
              <a:rPr lang="en-US" dirty="0" smtClean="0"/>
              <a:t>- </a:t>
            </a:r>
            <a:r>
              <a:rPr lang="en-US" dirty="0" err="1" smtClean="0"/>
              <a:t>Dioscurii</a:t>
            </a:r>
            <a:r>
              <a:rPr lang="en-US" dirty="0" smtClean="0"/>
              <a:t> as gatekeepers – the Temple of Castor and </a:t>
            </a:r>
            <a:r>
              <a:rPr lang="en-US" dirty="0" err="1" smtClean="0"/>
              <a:t>Polux</a:t>
            </a:r>
            <a:r>
              <a:rPr lang="en-US" dirty="0" smtClean="0"/>
              <a:t> included to the complex as an entrance - implies a close physical connection between their temple and his own sanctuary, Caligula would have received the worshippers in the </a:t>
            </a:r>
            <a:r>
              <a:rPr lang="en-US" dirty="0" err="1" smtClean="0"/>
              <a:t>propylon</a:t>
            </a:r>
            <a:r>
              <a:rPr lang="en-US" dirty="0" smtClean="0"/>
              <a:t>, standing between Castor and </a:t>
            </a:r>
            <a:r>
              <a:rPr lang="en-US" dirty="0" err="1" smtClean="0"/>
              <a:t>Polux</a:t>
            </a:r>
            <a:r>
              <a:rPr lang="en-US" dirty="0" smtClean="0"/>
              <a:t> – appearing as Jupiter, their father</a:t>
            </a:r>
            <a:endParaRPr lang="cs-CZ" dirty="0" smtClean="0"/>
          </a:p>
          <a:p>
            <a:r>
              <a:rPr lang="en-US" dirty="0" smtClean="0"/>
              <a:t>- recent excavations – the temple of </a:t>
            </a:r>
            <a:r>
              <a:rPr lang="en-US" dirty="0" err="1" smtClean="0"/>
              <a:t>Dioscuri</a:t>
            </a:r>
            <a:r>
              <a:rPr lang="en-US" dirty="0" smtClean="0"/>
              <a:t> couldn’t have been incorporated into these buildings – the atrium is not aligned with the temple, no alternations were made to it in this period – no walls, doorway, no alternations to the base, but certainly a close relation of the temple and the palace</a:t>
            </a:r>
            <a:endParaRPr lang="cs-CZ" dirty="0" smtClean="0"/>
          </a:p>
          <a:p>
            <a:endParaRPr lang="cs-CZ" dirty="0" smtClean="0"/>
          </a:p>
        </p:txBody>
      </p:sp>
      <p:pic>
        <p:nvPicPr>
          <p:cNvPr id="3" name="Obrázek 2" descr="IMG_6768.JPG"/>
          <p:cNvPicPr>
            <a:picLocks noChangeAspect="1"/>
          </p:cNvPicPr>
          <p:nvPr/>
        </p:nvPicPr>
        <p:blipFill>
          <a:blip r:embed="rId2" cstate="print"/>
          <a:stretch>
            <a:fillRect/>
          </a:stretch>
        </p:blipFill>
        <p:spPr>
          <a:xfrm>
            <a:off x="2786050" y="3357562"/>
            <a:ext cx="4500562" cy="3375422"/>
          </a:xfrm>
          <a:prstGeom prst="rect">
            <a:avLst/>
          </a:prstGeom>
        </p:spPr>
      </p:pic>
      <p:cxnSp>
        <p:nvCxnSpPr>
          <p:cNvPr id="5" name="Přímá spojovací šipka 4"/>
          <p:cNvCxnSpPr/>
          <p:nvPr/>
        </p:nvCxnSpPr>
        <p:spPr>
          <a:xfrm rot="16200000" flipH="1">
            <a:off x="3929058" y="3857628"/>
            <a:ext cx="785818" cy="642942"/>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2844" y="71414"/>
            <a:ext cx="9001156" cy="2031325"/>
          </a:xfrm>
          <a:prstGeom prst="rect">
            <a:avLst/>
          </a:prstGeom>
        </p:spPr>
        <p:txBody>
          <a:bodyPr wrap="square">
            <a:spAutoFit/>
          </a:bodyPr>
          <a:lstStyle/>
          <a:p>
            <a:r>
              <a:rPr lang="en-US" i="1" dirty="0" smtClean="0"/>
              <a:t>Problem with the buildings</a:t>
            </a:r>
            <a:r>
              <a:rPr lang="en-US" dirty="0" smtClean="0"/>
              <a:t>:</a:t>
            </a:r>
            <a:endParaRPr lang="cs-CZ" dirty="0" smtClean="0"/>
          </a:p>
          <a:p>
            <a:r>
              <a:rPr lang="en-US" dirty="0" smtClean="0"/>
              <a:t>Building (palace) – situated behind the temple of </a:t>
            </a:r>
            <a:r>
              <a:rPr lang="en-US" dirty="0" err="1" smtClean="0"/>
              <a:t>Dioscuri</a:t>
            </a:r>
            <a:r>
              <a:rPr lang="en-US" dirty="0" smtClean="0"/>
              <a:t> - incorporated into it (literary sources)</a:t>
            </a:r>
          </a:p>
          <a:p>
            <a:r>
              <a:rPr lang="en-US" dirty="0" smtClean="0"/>
              <a:t>- close proximity of the temple and palace could have caused mixing the two cults, </a:t>
            </a:r>
          </a:p>
          <a:p>
            <a:r>
              <a:rPr lang="en-US" dirty="0" smtClean="0"/>
              <a:t>- </a:t>
            </a:r>
            <a:r>
              <a:rPr lang="en-US" dirty="0" err="1" smtClean="0"/>
              <a:t>Dio</a:t>
            </a:r>
            <a:r>
              <a:rPr lang="en-US" dirty="0" smtClean="0"/>
              <a:t> - Claudius restored the temple to Castor and </a:t>
            </a:r>
            <a:r>
              <a:rPr lang="en-US" dirty="0" err="1" smtClean="0"/>
              <a:t>Pollux</a:t>
            </a:r>
            <a:r>
              <a:rPr lang="en-US" dirty="0" smtClean="0"/>
              <a:t> – probably only removed Caligula’s statue</a:t>
            </a:r>
          </a:p>
          <a:p>
            <a:endParaRPr lang="cs-CZ" dirty="0" smtClean="0"/>
          </a:p>
        </p:txBody>
      </p:sp>
      <p:pic>
        <p:nvPicPr>
          <p:cNvPr id="4" name="Obrázek 3" descr="caligula palace 2.jpg"/>
          <p:cNvPicPr>
            <a:picLocks noChangeAspect="1"/>
          </p:cNvPicPr>
          <p:nvPr/>
        </p:nvPicPr>
        <p:blipFill>
          <a:blip r:embed="rId2" cstate="print"/>
          <a:srcRect b="9220"/>
          <a:stretch>
            <a:fillRect/>
          </a:stretch>
        </p:blipFill>
        <p:spPr>
          <a:xfrm>
            <a:off x="0" y="1785926"/>
            <a:ext cx="4357686" cy="2879894"/>
          </a:xfrm>
          <a:prstGeom prst="rect">
            <a:avLst/>
          </a:prstGeom>
        </p:spPr>
      </p:pic>
      <p:pic>
        <p:nvPicPr>
          <p:cNvPr id="5" name="Obrázek 4" descr="caligula palace.jpg"/>
          <p:cNvPicPr>
            <a:picLocks noChangeAspect="1"/>
          </p:cNvPicPr>
          <p:nvPr/>
        </p:nvPicPr>
        <p:blipFill>
          <a:blip r:embed="rId3" cstate="print"/>
          <a:srcRect b="9220"/>
          <a:stretch>
            <a:fillRect/>
          </a:stretch>
        </p:blipFill>
        <p:spPr>
          <a:xfrm>
            <a:off x="4495883" y="3786166"/>
            <a:ext cx="4648117" cy="30718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9144000" cy="369332"/>
          </a:xfrm>
          <a:prstGeom prst="rect">
            <a:avLst/>
          </a:prstGeom>
          <a:noFill/>
        </p:spPr>
        <p:txBody>
          <a:bodyPr wrap="square" rtlCol="0">
            <a:spAutoFit/>
          </a:bodyPr>
          <a:lstStyle/>
          <a:p>
            <a:pPr marL="342900" indent="-342900"/>
            <a:r>
              <a:rPr lang="en-US" b="1" dirty="0" smtClean="0"/>
              <a:t>3 CLAUDIUS (</a:t>
            </a:r>
            <a:r>
              <a:rPr lang="la-Latn" b="1" dirty="0" smtClean="0"/>
              <a:t>Tiberius Claudius Caesar Augustus Germanicus</a:t>
            </a:r>
            <a:r>
              <a:rPr lang="en-US" b="1" dirty="0" smtClean="0"/>
              <a:t>)</a:t>
            </a:r>
          </a:p>
        </p:txBody>
      </p:sp>
      <p:sp>
        <p:nvSpPr>
          <p:cNvPr id="3" name="TextovéPole 2"/>
          <p:cNvSpPr txBox="1"/>
          <p:nvPr/>
        </p:nvSpPr>
        <p:spPr>
          <a:xfrm>
            <a:off x="0" y="428604"/>
            <a:ext cx="5072066" cy="6463308"/>
          </a:xfrm>
          <a:prstGeom prst="rect">
            <a:avLst/>
          </a:prstGeom>
          <a:noFill/>
        </p:spPr>
        <p:txBody>
          <a:bodyPr wrap="square" rtlCol="0">
            <a:spAutoFit/>
          </a:bodyPr>
          <a:lstStyle/>
          <a:p>
            <a:pPr marL="342900" indent="-342900"/>
            <a:r>
              <a:rPr lang="en-US" u="sng" dirty="0" smtClean="0"/>
              <a:t>Born</a:t>
            </a:r>
            <a:r>
              <a:rPr lang="en-US" dirty="0" smtClean="0"/>
              <a:t>: </a:t>
            </a:r>
            <a:r>
              <a:rPr lang="cs-CZ" dirty="0" smtClean="0"/>
              <a:t>August 1</a:t>
            </a:r>
            <a:r>
              <a:rPr lang="en-US" baseline="30000" dirty="0" err="1" smtClean="0"/>
              <a:t>st</a:t>
            </a:r>
            <a:r>
              <a:rPr lang="en-US" dirty="0" smtClean="0"/>
              <a:t> </a:t>
            </a:r>
            <a:r>
              <a:rPr lang="cs-CZ" dirty="0" smtClean="0"/>
              <a:t>, 10 BC</a:t>
            </a:r>
            <a:endParaRPr lang="en-US" dirty="0" smtClean="0"/>
          </a:p>
          <a:p>
            <a:pPr marL="342900" indent="-342900"/>
            <a:r>
              <a:rPr lang="en-US" u="sng" dirty="0" smtClean="0"/>
              <a:t>Died</a:t>
            </a:r>
            <a:r>
              <a:rPr lang="en-US" dirty="0" smtClean="0"/>
              <a:t>: </a:t>
            </a:r>
            <a:r>
              <a:rPr lang="cs-CZ" dirty="0" err="1" smtClean="0"/>
              <a:t>October</a:t>
            </a:r>
            <a:r>
              <a:rPr lang="cs-CZ" dirty="0" smtClean="0"/>
              <a:t> 13</a:t>
            </a:r>
            <a:r>
              <a:rPr lang="en-US" baseline="30000" dirty="0" err="1" smtClean="0"/>
              <a:t>th</a:t>
            </a:r>
            <a:r>
              <a:rPr lang="en-US" dirty="0" smtClean="0"/>
              <a:t> </a:t>
            </a:r>
            <a:r>
              <a:rPr lang="cs-CZ" dirty="0" smtClean="0"/>
              <a:t>, 54</a:t>
            </a:r>
            <a:r>
              <a:rPr lang="en-US" dirty="0" smtClean="0"/>
              <a:t> AD</a:t>
            </a:r>
          </a:p>
          <a:p>
            <a:pPr marL="342900" indent="-342900"/>
            <a:r>
              <a:rPr lang="en-US" u="sng" dirty="0" smtClean="0"/>
              <a:t>Parents</a:t>
            </a:r>
            <a:r>
              <a:rPr lang="en-US" dirty="0" smtClean="0"/>
              <a:t>: Drusus the Elder, Antonia the Younger</a:t>
            </a:r>
          </a:p>
          <a:p>
            <a:r>
              <a:rPr lang="en-US" u="sng" dirty="0" smtClean="0"/>
              <a:t>Accession</a:t>
            </a:r>
            <a:r>
              <a:rPr lang="en-US" dirty="0" smtClean="0"/>
              <a:t>: after Caligula’s murder, he was chosen to be the emperor by the guardsmen (who killed the former emperor) </a:t>
            </a:r>
          </a:p>
          <a:p>
            <a:pPr>
              <a:buFontTx/>
              <a:buChar char="-"/>
            </a:pPr>
            <a:r>
              <a:rPr lang="en-US" dirty="0" smtClean="0"/>
              <a:t> title’s permanent place - a formal definition of powers and </a:t>
            </a:r>
            <a:r>
              <a:rPr lang="en-US" i="1" dirty="0" err="1" smtClean="0"/>
              <a:t>auctoritas</a:t>
            </a:r>
            <a:endParaRPr lang="en-US" i="1" dirty="0" smtClean="0"/>
          </a:p>
          <a:p>
            <a:pPr>
              <a:buFontTx/>
              <a:buChar char="-"/>
            </a:pPr>
            <a:r>
              <a:rPr lang="en-US" dirty="0" smtClean="0"/>
              <a:t> under Tiberius – served as an Augustan priest</a:t>
            </a:r>
            <a:endParaRPr lang="cs-CZ" i="1" dirty="0" smtClean="0"/>
          </a:p>
          <a:p>
            <a:pPr marL="342900" lvl="0" indent="-342900"/>
            <a:r>
              <a:rPr lang="en-US" u="sng" dirty="0" smtClean="0"/>
              <a:t>Reign</a:t>
            </a:r>
            <a:r>
              <a:rPr lang="en-US" dirty="0" smtClean="0"/>
              <a:t>:</a:t>
            </a:r>
          </a:p>
          <a:p>
            <a:pPr marL="342900" lvl="0" indent="-342900">
              <a:buFontTx/>
              <a:buChar char="-"/>
            </a:pPr>
            <a:r>
              <a:rPr lang="en-US" dirty="0" smtClean="0"/>
              <a:t>early part of his reign – he wanted to accommodate the leading senators</a:t>
            </a:r>
          </a:p>
          <a:p>
            <a:pPr marL="342900" lvl="0" indent="-342900">
              <a:buFontTx/>
              <a:buChar char="-"/>
            </a:pPr>
            <a:r>
              <a:rPr lang="en-US" dirty="0" smtClean="0"/>
              <a:t> distanced himself from the absolutist pretensions</a:t>
            </a:r>
          </a:p>
          <a:p>
            <a:pPr marL="342900" lvl="0" indent="-342900">
              <a:buFontTx/>
              <a:buChar char="-"/>
            </a:pPr>
            <a:r>
              <a:rPr lang="en-US" dirty="0" smtClean="0"/>
              <a:t>modest as well as legitimate</a:t>
            </a:r>
          </a:p>
          <a:p>
            <a:pPr marL="342900" lvl="0" indent="-342900">
              <a:buFontTx/>
              <a:buChar char="-"/>
            </a:pPr>
            <a:r>
              <a:rPr lang="en-US" dirty="0" smtClean="0"/>
              <a:t>prevented to dishonor Caligula, made the senate divinize </a:t>
            </a:r>
            <a:r>
              <a:rPr lang="en-US" dirty="0" err="1" smtClean="0"/>
              <a:t>Livia</a:t>
            </a:r>
            <a:r>
              <a:rPr lang="en-US" dirty="0" smtClean="0"/>
              <a:t> (against her will, 17 years after her death)</a:t>
            </a:r>
          </a:p>
          <a:p>
            <a:pPr marL="342900" indent="-342900">
              <a:buFontTx/>
              <a:buChar char="-"/>
            </a:pPr>
            <a:r>
              <a:rPr lang="en-US" dirty="0" smtClean="0"/>
              <a:t>Vestal Virgins – duty to offer proper sacrifice to Augustus and </a:t>
            </a:r>
            <a:r>
              <a:rPr lang="en-US" dirty="0" err="1" smtClean="0"/>
              <a:t>Livia</a:t>
            </a:r>
            <a:endParaRPr lang="en-US" dirty="0" smtClean="0"/>
          </a:p>
          <a:p>
            <a:pPr marL="342900" indent="-342900">
              <a:buFontTx/>
              <a:buChar char="-"/>
            </a:pPr>
            <a:r>
              <a:rPr lang="en-US" dirty="0" smtClean="0"/>
              <a:t>ordered women to use </a:t>
            </a:r>
            <a:r>
              <a:rPr lang="en-US" dirty="0" err="1" smtClean="0"/>
              <a:t>Livia’s</a:t>
            </a:r>
            <a:r>
              <a:rPr lang="en-US" dirty="0" smtClean="0"/>
              <a:t> name in taking oaths</a:t>
            </a:r>
          </a:p>
          <a:p>
            <a:pPr marL="342900" indent="-342900">
              <a:buFontTx/>
              <a:buChar char="-"/>
            </a:pPr>
            <a:r>
              <a:rPr lang="en-US" dirty="0" smtClean="0"/>
              <a:t>forbade sacrifice and worship of himself</a:t>
            </a:r>
            <a:endParaRPr lang="cs-CZ" dirty="0" smtClean="0"/>
          </a:p>
        </p:txBody>
      </p:sp>
      <p:pic>
        <p:nvPicPr>
          <p:cNvPr id="4" name="Obrázek 3" descr="claudius bust.jpg"/>
          <p:cNvPicPr>
            <a:picLocks noChangeAspect="1"/>
          </p:cNvPicPr>
          <p:nvPr/>
        </p:nvPicPr>
        <p:blipFill>
          <a:blip r:embed="rId3"/>
          <a:stretch>
            <a:fillRect/>
          </a:stretch>
        </p:blipFill>
        <p:spPr>
          <a:xfrm>
            <a:off x="5000628" y="785794"/>
            <a:ext cx="4048359" cy="52864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71414"/>
            <a:ext cx="9144000" cy="5632311"/>
          </a:xfrm>
          <a:prstGeom prst="rect">
            <a:avLst/>
          </a:prstGeom>
          <a:noFill/>
        </p:spPr>
        <p:txBody>
          <a:bodyPr wrap="square" rtlCol="0">
            <a:spAutoFit/>
          </a:bodyPr>
          <a:lstStyle/>
          <a:p>
            <a:r>
              <a:rPr lang="en-US" b="1" dirty="0" smtClean="0"/>
              <a:t>THE STATE CULT</a:t>
            </a:r>
          </a:p>
          <a:p>
            <a:endParaRPr lang="en-US" b="1" dirty="0" smtClean="0"/>
          </a:p>
          <a:p>
            <a:pPr>
              <a:buFontTx/>
              <a:buChar char="-"/>
            </a:pPr>
            <a:r>
              <a:rPr lang="en-US" dirty="0" smtClean="0"/>
              <a:t> huge changes in the state cult, the most important time in the development of the role of the Genius</a:t>
            </a:r>
          </a:p>
          <a:p>
            <a:pPr>
              <a:buFontTx/>
              <a:buChar char="-"/>
            </a:pPr>
            <a:r>
              <a:rPr lang="en-US" dirty="0" smtClean="0"/>
              <a:t> provinces – worshiped – temples of Claudius at Cos, </a:t>
            </a:r>
            <a:r>
              <a:rPr lang="en-US" dirty="0" err="1" smtClean="0"/>
              <a:t>Priene</a:t>
            </a:r>
            <a:r>
              <a:rPr lang="en-US" dirty="0" smtClean="0"/>
              <a:t>, …</a:t>
            </a:r>
          </a:p>
          <a:p>
            <a:pPr>
              <a:buFontTx/>
              <a:buChar char="-"/>
            </a:pPr>
            <a:r>
              <a:rPr lang="en-US" dirty="0" smtClean="0"/>
              <a:t> the right person to start with the worship development – Caligula not a good example, he wasn’t a “good emperor”</a:t>
            </a:r>
          </a:p>
          <a:p>
            <a:pPr>
              <a:buFontTx/>
              <a:buChar char="-"/>
            </a:pPr>
            <a:r>
              <a:rPr lang="en-US" dirty="0" smtClean="0"/>
              <a:t> chronological order - Claudius received the title of </a:t>
            </a:r>
            <a:r>
              <a:rPr lang="en-US" i="1" dirty="0" err="1" smtClean="0"/>
              <a:t>pater</a:t>
            </a:r>
            <a:r>
              <a:rPr lang="en-US" i="1" dirty="0" smtClean="0"/>
              <a:t> </a:t>
            </a:r>
            <a:r>
              <a:rPr lang="en-US" i="1" dirty="0" err="1" smtClean="0"/>
              <a:t>patriae</a:t>
            </a:r>
            <a:r>
              <a:rPr lang="en-US" dirty="0" smtClean="0"/>
              <a:t>, </a:t>
            </a:r>
            <a:r>
              <a:rPr lang="en-US" dirty="0" err="1" smtClean="0"/>
              <a:t>Livia’s</a:t>
            </a:r>
            <a:r>
              <a:rPr lang="en-US" dirty="0" smtClean="0"/>
              <a:t> deification - Claudius Genius included in the ritual</a:t>
            </a:r>
          </a:p>
          <a:p>
            <a:pPr>
              <a:buFontTx/>
              <a:buChar char="-"/>
            </a:pPr>
            <a:r>
              <a:rPr lang="en-US" dirty="0" smtClean="0"/>
              <a:t> clear limit- did not receive a cult statue in the temple and a temple in Rome – minimized provocation</a:t>
            </a:r>
          </a:p>
          <a:p>
            <a:r>
              <a:rPr lang="en-US" dirty="0" smtClean="0"/>
              <a:t>- </a:t>
            </a:r>
            <a:r>
              <a:rPr lang="en-US" b="1" dirty="0" smtClean="0"/>
              <a:t>emperor’s Genius joined the state pantheon of Rome</a:t>
            </a:r>
            <a:endParaRPr lang="cs-CZ" b="1" dirty="0" smtClean="0"/>
          </a:p>
          <a:p>
            <a:r>
              <a:rPr lang="en-US" dirty="0" smtClean="0"/>
              <a:t>- beginnings – Claudius wanted to stress himself as the heir of Augustus</a:t>
            </a:r>
            <a:endParaRPr lang="cs-CZ" dirty="0" smtClean="0"/>
          </a:p>
          <a:p>
            <a:r>
              <a:rPr lang="en-US" dirty="0" smtClean="0"/>
              <a:t>- state worship – position of the emperor in  the state clearly expressed – </a:t>
            </a:r>
            <a:r>
              <a:rPr lang="en-US" i="1" dirty="0" smtClean="0"/>
              <a:t>paterfamilias</a:t>
            </a:r>
            <a:r>
              <a:rPr lang="en-US" dirty="0" smtClean="0"/>
              <a:t> for the whole people (</a:t>
            </a:r>
            <a:r>
              <a:rPr lang="en-US" i="1" dirty="0" err="1" smtClean="0"/>
              <a:t>pater</a:t>
            </a:r>
            <a:r>
              <a:rPr lang="en-US" i="1" dirty="0" smtClean="0"/>
              <a:t> </a:t>
            </a:r>
            <a:r>
              <a:rPr lang="en-US" i="1" dirty="0" err="1" smtClean="0"/>
              <a:t>patriae</a:t>
            </a:r>
            <a:r>
              <a:rPr lang="en-US" i="1" dirty="0" smtClean="0"/>
              <a:t> </a:t>
            </a:r>
            <a:r>
              <a:rPr lang="en-US" dirty="0" smtClean="0"/>
              <a:t>only a honorary title)</a:t>
            </a:r>
            <a:endParaRPr lang="cs-CZ" dirty="0" smtClean="0"/>
          </a:p>
          <a:p>
            <a:r>
              <a:rPr lang="en-US" dirty="0" smtClean="0"/>
              <a:t>- senators became his clients, having a servile position</a:t>
            </a:r>
          </a:p>
          <a:p>
            <a:endParaRPr lang="en-US" dirty="0" smtClean="0"/>
          </a:p>
          <a:p>
            <a:endParaRPr lang="cs-CZ" dirty="0" smtClean="0"/>
          </a:p>
          <a:p>
            <a:endParaRPr lang="cs-CZ" dirty="0" smtClean="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142853"/>
            <a:ext cx="9215470" cy="4247317"/>
          </a:xfrm>
          <a:prstGeom prst="rect">
            <a:avLst/>
          </a:prstGeom>
          <a:noFill/>
        </p:spPr>
        <p:txBody>
          <a:bodyPr wrap="square" rtlCol="0">
            <a:spAutoFit/>
          </a:bodyPr>
          <a:lstStyle/>
          <a:p>
            <a:r>
              <a:rPr lang="en-US" dirty="0" smtClean="0"/>
              <a:t>Archaeological evidence:</a:t>
            </a:r>
          </a:p>
          <a:p>
            <a:endParaRPr lang="en-US" dirty="0" smtClean="0"/>
          </a:p>
          <a:p>
            <a:r>
              <a:rPr lang="en-US" b="1" dirty="0" smtClean="0"/>
              <a:t>The Frieze of the </a:t>
            </a:r>
            <a:r>
              <a:rPr lang="en-US" b="1" dirty="0" err="1" smtClean="0"/>
              <a:t>Vicomagistri</a:t>
            </a:r>
            <a:endParaRPr lang="en-US" b="1" dirty="0" smtClean="0"/>
          </a:p>
          <a:p>
            <a:r>
              <a:rPr lang="en-US" dirty="0" smtClean="0"/>
              <a:t>- the name: after the four ministry</a:t>
            </a:r>
          </a:p>
          <a:p>
            <a:pPr>
              <a:buFontTx/>
              <a:buChar char="-"/>
            </a:pPr>
            <a:r>
              <a:rPr lang="en-US" dirty="0" smtClean="0"/>
              <a:t> a part of a rectangular monument or a statue base</a:t>
            </a:r>
          </a:p>
          <a:p>
            <a:pPr>
              <a:buFontTx/>
              <a:buChar char="-"/>
            </a:pPr>
            <a:r>
              <a:rPr lang="en-US" dirty="0" smtClean="0"/>
              <a:t> an early stage of depicting religious state ceremonies, the iconographic vocabulary has not yet frozen into the stock depiction of the emperor sacrificing - well known from later representations</a:t>
            </a:r>
          </a:p>
          <a:p>
            <a:pPr>
              <a:buFontTx/>
              <a:buChar char="-"/>
            </a:pPr>
            <a:r>
              <a:rPr lang="en-US" dirty="0" smtClean="0"/>
              <a:t> the monument stood indoors, placed about 1 m above the ground - probably on a statue base in a temple</a:t>
            </a:r>
            <a:endParaRPr lang="cs-CZ" dirty="0" smtClean="0"/>
          </a:p>
          <a:p>
            <a:r>
              <a:rPr lang="en-US" u="sng" dirty="0" smtClean="0"/>
              <a:t>Found</a:t>
            </a:r>
            <a:r>
              <a:rPr lang="en-US" dirty="0" smtClean="0"/>
              <a:t>: Campo </a:t>
            </a:r>
            <a:r>
              <a:rPr lang="en-US" dirty="0" err="1" smtClean="0"/>
              <a:t>Marzio</a:t>
            </a:r>
            <a:r>
              <a:rPr lang="en-US" dirty="0" smtClean="0"/>
              <a:t> under the Palazzo </a:t>
            </a:r>
            <a:r>
              <a:rPr lang="en-US" dirty="0" err="1" smtClean="0"/>
              <a:t>Cancelleria</a:t>
            </a:r>
            <a:r>
              <a:rPr lang="en-US" dirty="0" smtClean="0"/>
              <a:t> in 1937-39 together with the </a:t>
            </a:r>
            <a:r>
              <a:rPr lang="en-US" dirty="0" err="1" smtClean="0"/>
              <a:t>Cancelleria</a:t>
            </a:r>
            <a:r>
              <a:rPr lang="en-US" dirty="0" smtClean="0"/>
              <a:t> relief panes (Domitian) – a secondary sculptor’s workshop</a:t>
            </a:r>
            <a:endParaRPr lang="cs-CZ" dirty="0" smtClean="0"/>
          </a:p>
          <a:p>
            <a:r>
              <a:rPr lang="en-US" u="sng" dirty="0" smtClean="0"/>
              <a:t>Depiction</a:t>
            </a:r>
            <a:r>
              <a:rPr lang="en-US" dirty="0" smtClean="0"/>
              <a:t>: religious procession with </a:t>
            </a:r>
            <a:r>
              <a:rPr lang="en-US" dirty="0" err="1" smtClean="0"/>
              <a:t>togati</a:t>
            </a:r>
            <a:r>
              <a:rPr lang="en-US" dirty="0" smtClean="0"/>
              <a:t>, musicians, attendants and sacrificial animals</a:t>
            </a:r>
            <a:endParaRPr lang="cs-CZ" dirty="0" smtClean="0"/>
          </a:p>
          <a:p>
            <a:r>
              <a:rPr lang="en-US" u="sng" dirty="0" smtClean="0"/>
              <a:t>Height</a:t>
            </a:r>
            <a:r>
              <a:rPr lang="en-US" dirty="0" smtClean="0"/>
              <a:t>: 1.05 m, a third is occupied by sculptured frieze, top and button – boarder</a:t>
            </a:r>
            <a:endParaRPr lang="cs-CZ" dirty="0" smtClean="0"/>
          </a:p>
          <a:p>
            <a:r>
              <a:rPr lang="en-US" u="sng" dirty="0" smtClean="0"/>
              <a:t>Length</a:t>
            </a:r>
            <a:r>
              <a:rPr lang="en-US" dirty="0" smtClean="0"/>
              <a:t>: 4.74 (but a piece is missing (probably two half figures in foreground, another background figure) – 5.05m</a:t>
            </a:r>
            <a:endParaRPr lang="cs-CZ" dirty="0" smtClean="0"/>
          </a:p>
        </p:txBody>
      </p:sp>
      <p:pic>
        <p:nvPicPr>
          <p:cNvPr id="6" name="Obrázek 5" descr="vicomagistri all.jpg"/>
          <p:cNvPicPr>
            <a:picLocks noChangeAspect="1"/>
          </p:cNvPicPr>
          <p:nvPr/>
        </p:nvPicPr>
        <p:blipFill>
          <a:blip r:embed="rId2"/>
          <a:srcRect l="15625" t="31250" r="4687" b="41667"/>
          <a:stretch>
            <a:fillRect/>
          </a:stretch>
        </p:blipFill>
        <p:spPr>
          <a:xfrm>
            <a:off x="857224" y="4643446"/>
            <a:ext cx="7286676" cy="18573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vicomagistri lares.jpg"/>
          <p:cNvPicPr>
            <a:picLocks noChangeAspect="1"/>
          </p:cNvPicPr>
          <p:nvPr/>
        </p:nvPicPr>
        <p:blipFill>
          <a:blip r:embed="rId2"/>
          <a:srcRect t="6250"/>
          <a:stretch>
            <a:fillRect/>
          </a:stretch>
        </p:blipFill>
        <p:spPr>
          <a:xfrm>
            <a:off x="4143373" y="0"/>
            <a:ext cx="5000628" cy="3516078"/>
          </a:xfrm>
          <a:prstGeom prst="rect">
            <a:avLst/>
          </a:prstGeom>
        </p:spPr>
      </p:pic>
      <p:sp>
        <p:nvSpPr>
          <p:cNvPr id="3" name="TextovéPole 2"/>
          <p:cNvSpPr txBox="1"/>
          <p:nvPr/>
        </p:nvSpPr>
        <p:spPr>
          <a:xfrm>
            <a:off x="71406" y="214290"/>
            <a:ext cx="3714776" cy="5078313"/>
          </a:xfrm>
          <a:prstGeom prst="rect">
            <a:avLst/>
          </a:prstGeom>
          <a:noFill/>
        </p:spPr>
        <p:txBody>
          <a:bodyPr wrap="square" rtlCol="0">
            <a:spAutoFit/>
          </a:bodyPr>
          <a:lstStyle/>
          <a:p>
            <a:pPr lvl="0"/>
            <a:r>
              <a:rPr lang="en-US" b="1" dirty="0" smtClean="0"/>
              <a:t>The </a:t>
            </a:r>
            <a:r>
              <a:rPr lang="en-US" b="1" dirty="0" err="1" smtClean="0"/>
              <a:t>togate</a:t>
            </a:r>
            <a:r>
              <a:rPr lang="en-US" b="1" dirty="0" smtClean="0"/>
              <a:t> figures </a:t>
            </a:r>
          </a:p>
          <a:p>
            <a:pPr lvl="0"/>
            <a:endParaRPr lang="en-US" b="1" dirty="0" smtClean="0"/>
          </a:p>
          <a:p>
            <a:pPr lvl="0">
              <a:buFontTx/>
              <a:buChar char="-"/>
            </a:pPr>
            <a:r>
              <a:rPr lang="en-US" dirty="0" smtClean="0"/>
              <a:t>“</a:t>
            </a:r>
            <a:r>
              <a:rPr lang="en-US" dirty="0" err="1" smtClean="0"/>
              <a:t>magistri</a:t>
            </a:r>
            <a:r>
              <a:rPr lang="en-US" dirty="0" smtClean="0"/>
              <a:t>” – only four of them depicted in </a:t>
            </a:r>
            <a:r>
              <a:rPr lang="en-US" dirty="0" err="1" smtClean="0"/>
              <a:t>compital</a:t>
            </a:r>
            <a:r>
              <a:rPr lang="en-US" dirty="0" smtClean="0"/>
              <a:t> cults</a:t>
            </a:r>
          </a:p>
          <a:p>
            <a:pPr lvl="0">
              <a:buFontTx/>
              <a:buChar char="-"/>
            </a:pPr>
            <a:r>
              <a:rPr lang="en-US" dirty="0" smtClean="0"/>
              <a:t> here 9 - only four of them depicted in a more prominent position</a:t>
            </a:r>
          </a:p>
          <a:p>
            <a:pPr lvl="0">
              <a:buFontTx/>
              <a:buChar char="-"/>
            </a:pPr>
            <a:r>
              <a:rPr lang="en-US" dirty="0" smtClean="0"/>
              <a:t> these not on an equal footing as in </a:t>
            </a:r>
            <a:r>
              <a:rPr lang="en-US" dirty="0" err="1" smtClean="0"/>
              <a:t>compital</a:t>
            </a:r>
            <a:r>
              <a:rPr lang="en-US" dirty="0" smtClean="0"/>
              <a:t> cults</a:t>
            </a:r>
          </a:p>
          <a:p>
            <a:pPr lvl="0">
              <a:buFontTx/>
              <a:buChar char="-"/>
            </a:pPr>
            <a:r>
              <a:rPr lang="en-US" dirty="0" smtClean="0"/>
              <a:t> on the very left – three-quarters profile behind the three more prominent ones, the three left ones, the one in the middle is the only one frontal, the other two looking at him and he is taller</a:t>
            </a:r>
          </a:p>
          <a:p>
            <a:pPr>
              <a:buFontTx/>
              <a:buChar char="-"/>
            </a:pPr>
            <a:r>
              <a:rPr lang="en-US" dirty="0" smtClean="0"/>
              <a:t> the one is the emperor Claudius -depicted in the same manner on Villa Medici reliefs</a:t>
            </a:r>
            <a:endParaRPr lang="cs-CZ" dirty="0" smtClean="0"/>
          </a:p>
          <a:p>
            <a:pPr lvl="0">
              <a:buFontTx/>
              <a:buChar char="-"/>
            </a:pPr>
            <a:endParaRPr lang="cs-CZ" dirty="0"/>
          </a:p>
        </p:txBody>
      </p:sp>
      <p:pic>
        <p:nvPicPr>
          <p:cNvPr id="5" name="Obrázek 4" descr="villa medici.jpg"/>
          <p:cNvPicPr>
            <a:picLocks noChangeAspect="1"/>
          </p:cNvPicPr>
          <p:nvPr/>
        </p:nvPicPr>
        <p:blipFill>
          <a:blip r:embed="rId3" cstate="print"/>
          <a:stretch>
            <a:fillRect/>
          </a:stretch>
        </p:blipFill>
        <p:spPr>
          <a:xfrm>
            <a:off x="4143372" y="3636476"/>
            <a:ext cx="5000628" cy="3221524"/>
          </a:xfrm>
          <a:prstGeom prst="rect">
            <a:avLst/>
          </a:prstGeom>
        </p:spPr>
      </p:pic>
      <p:sp>
        <p:nvSpPr>
          <p:cNvPr id="6" name="Obdélník 5"/>
          <p:cNvSpPr/>
          <p:nvPr/>
        </p:nvSpPr>
        <p:spPr>
          <a:xfrm>
            <a:off x="4214810" y="785794"/>
            <a:ext cx="2143140"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000628" y="857232"/>
            <a:ext cx="642942" cy="1928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7000892" y="3929066"/>
            <a:ext cx="1071570" cy="2786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julio_claudians family tree.jpg"/>
          <p:cNvPicPr>
            <a:picLocks noChangeAspect="1"/>
          </p:cNvPicPr>
          <p:nvPr/>
        </p:nvPicPr>
        <p:blipFill>
          <a:blip r:embed="rId2"/>
          <a:srcRect b="5690"/>
          <a:stretch>
            <a:fillRect/>
          </a:stretch>
        </p:blipFill>
        <p:spPr>
          <a:xfrm>
            <a:off x="285720" y="357166"/>
            <a:ext cx="8643998" cy="498638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3416320"/>
          </a:xfrm>
          <a:prstGeom prst="rect">
            <a:avLst/>
          </a:prstGeom>
          <a:noFill/>
        </p:spPr>
        <p:txBody>
          <a:bodyPr wrap="square" rtlCol="0">
            <a:spAutoFit/>
          </a:bodyPr>
          <a:lstStyle/>
          <a:p>
            <a:pPr lvl="0"/>
            <a:r>
              <a:rPr lang="en-US" dirty="0" smtClean="0"/>
              <a:t>The </a:t>
            </a:r>
            <a:r>
              <a:rPr lang="en-US" i="1" dirty="0" err="1" smtClean="0"/>
              <a:t>ministri</a:t>
            </a:r>
            <a:r>
              <a:rPr lang="en-US" dirty="0" smtClean="0"/>
              <a:t> – four –coincidence, in state cult not termed </a:t>
            </a:r>
            <a:r>
              <a:rPr lang="en-US" i="1" dirty="0" err="1" smtClean="0"/>
              <a:t>ministri</a:t>
            </a:r>
            <a:r>
              <a:rPr lang="en-US" dirty="0" smtClean="0"/>
              <a:t>, but performing the same functions</a:t>
            </a:r>
          </a:p>
          <a:p>
            <a:pPr lvl="0">
              <a:buFontTx/>
              <a:buChar char="-"/>
            </a:pPr>
            <a:r>
              <a:rPr lang="en-US" dirty="0" smtClean="0"/>
              <a:t>two groups: </a:t>
            </a:r>
            <a:r>
              <a:rPr lang="en-US" i="1" dirty="0" err="1" smtClean="0"/>
              <a:t>publici</a:t>
            </a:r>
            <a:r>
              <a:rPr lang="en-US" dirty="0" smtClean="0"/>
              <a:t> (public slaves) and </a:t>
            </a:r>
            <a:r>
              <a:rPr lang="en-US" i="1" dirty="0" err="1" smtClean="0"/>
              <a:t>pueri</a:t>
            </a:r>
            <a:r>
              <a:rPr lang="en-US" i="1" dirty="0" smtClean="0"/>
              <a:t> </a:t>
            </a:r>
            <a:r>
              <a:rPr lang="en-US" i="1" dirty="0" err="1" smtClean="0"/>
              <a:t>ingenui</a:t>
            </a:r>
            <a:r>
              <a:rPr lang="en-US" i="1" dirty="0" smtClean="0"/>
              <a:t> </a:t>
            </a:r>
            <a:r>
              <a:rPr lang="en-US" i="1" dirty="0" err="1" smtClean="0"/>
              <a:t>patrimi</a:t>
            </a:r>
            <a:r>
              <a:rPr lang="en-US" i="1" dirty="0" smtClean="0"/>
              <a:t> et </a:t>
            </a:r>
            <a:r>
              <a:rPr lang="en-US" i="1" dirty="0" err="1" smtClean="0"/>
              <a:t>matrimi</a:t>
            </a:r>
            <a:r>
              <a:rPr lang="en-US" i="1" dirty="0" smtClean="0"/>
              <a:t> </a:t>
            </a:r>
            <a:r>
              <a:rPr lang="en-US" dirty="0" smtClean="0"/>
              <a:t>(senators’ young sons), who will one day function as priests</a:t>
            </a:r>
          </a:p>
          <a:p>
            <a:pPr lvl="0">
              <a:buFontTx/>
              <a:buChar char="-"/>
            </a:pPr>
            <a:r>
              <a:rPr lang="en-US" dirty="0" smtClean="0"/>
              <a:t> the number four – The </a:t>
            </a:r>
            <a:r>
              <a:rPr lang="en-US" dirty="0" err="1" smtClean="0"/>
              <a:t>Arval</a:t>
            </a:r>
            <a:r>
              <a:rPr lang="en-US" dirty="0" smtClean="0"/>
              <a:t> Brothers also had four – probably a standard number</a:t>
            </a:r>
          </a:p>
          <a:p>
            <a:pPr lvl="0">
              <a:buFontTx/>
              <a:buChar char="-"/>
            </a:pPr>
            <a:r>
              <a:rPr lang="en-US" dirty="0" smtClean="0"/>
              <a:t> the four boys occupy a prominent position, especially the ones carrying the statuettes – almost frontally  </a:t>
            </a:r>
          </a:p>
          <a:p>
            <a:pPr>
              <a:buFontTx/>
              <a:buChar char="-"/>
            </a:pPr>
            <a:r>
              <a:rPr lang="en-US" dirty="0" smtClean="0"/>
              <a:t> carry statuettes of the emperor’s Genius and </a:t>
            </a:r>
            <a:r>
              <a:rPr lang="en-US" dirty="0" err="1" smtClean="0"/>
              <a:t>Lares</a:t>
            </a:r>
            <a:endParaRPr lang="en-US" dirty="0" smtClean="0"/>
          </a:p>
          <a:p>
            <a:pPr lvl="0">
              <a:buFontTx/>
              <a:buChar char="-"/>
            </a:pPr>
            <a:r>
              <a:rPr lang="en-US" dirty="0" smtClean="0"/>
              <a:t> bring forward the importance of the images they carry, further attention – they are pointing at them with their free hand, </a:t>
            </a:r>
          </a:p>
          <a:p>
            <a:pPr lvl="0">
              <a:buFontTx/>
              <a:buChar char="-"/>
            </a:pPr>
            <a:r>
              <a:rPr lang="en-US" dirty="0" smtClean="0"/>
              <a:t> the youth heading the group is less prominent, the object has broken off</a:t>
            </a:r>
            <a:endParaRPr lang="cs-CZ" dirty="0" smtClean="0"/>
          </a:p>
          <a:p>
            <a:endParaRPr lang="cs-CZ" dirty="0"/>
          </a:p>
        </p:txBody>
      </p:sp>
      <p:pic>
        <p:nvPicPr>
          <p:cNvPr id="3" name="Obrázek 2" descr="vicomagistri lares.jpg"/>
          <p:cNvPicPr>
            <a:picLocks noChangeAspect="1"/>
          </p:cNvPicPr>
          <p:nvPr/>
        </p:nvPicPr>
        <p:blipFill>
          <a:blip r:embed="rId2"/>
          <a:srcRect t="6250"/>
          <a:stretch>
            <a:fillRect/>
          </a:stretch>
        </p:blipFill>
        <p:spPr>
          <a:xfrm>
            <a:off x="1714480" y="3071810"/>
            <a:ext cx="5214974" cy="3666791"/>
          </a:xfrm>
          <a:prstGeom prst="rect">
            <a:avLst/>
          </a:prstGeom>
        </p:spPr>
      </p:pic>
      <p:sp>
        <p:nvSpPr>
          <p:cNvPr id="4" name="Obdélník 3"/>
          <p:cNvSpPr/>
          <p:nvPr/>
        </p:nvSpPr>
        <p:spPr>
          <a:xfrm>
            <a:off x="3786182" y="3857628"/>
            <a:ext cx="2571768"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71462"/>
            <a:ext cx="8929718" cy="3970318"/>
          </a:xfrm>
          <a:prstGeom prst="rect">
            <a:avLst/>
          </a:prstGeom>
          <a:noFill/>
        </p:spPr>
        <p:txBody>
          <a:bodyPr wrap="square" rtlCol="0">
            <a:spAutoFit/>
          </a:bodyPr>
          <a:lstStyle/>
          <a:p>
            <a:r>
              <a:rPr lang="en-US" dirty="0" smtClean="0"/>
              <a:t>- the right edge – lion’s paw – part of the hind leg of a throne, the front leg remains and a part of the left side on the bottom</a:t>
            </a:r>
          </a:p>
          <a:p>
            <a:pPr>
              <a:buFontTx/>
              <a:buChar char="-"/>
            </a:pPr>
            <a:r>
              <a:rPr lang="en-US" dirty="0" smtClean="0"/>
              <a:t> two almost frontal </a:t>
            </a:r>
            <a:r>
              <a:rPr lang="en-US" i="1" dirty="0" err="1" smtClean="0"/>
              <a:t>togati</a:t>
            </a:r>
            <a:r>
              <a:rPr lang="en-US" dirty="0" smtClean="0"/>
              <a:t>, three </a:t>
            </a:r>
            <a:r>
              <a:rPr lang="en-US" i="1" dirty="0" err="1" smtClean="0"/>
              <a:t>lictors</a:t>
            </a:r>
            <a:r>
              <a:rPr lang="en-US" i="1" dirty="0" smtClean="0"/>
              <a:t>,</a:t>
            </a:r>
            <a:r>
              <a:rPr lang="en-US" dirty="0" smtClean="0"/>
              <a:t> two tunicate figures, presumably </a:t>
            </a:r>
            <a:r>
              <a:rPr lang="en-US" i="1" dirty="0" err="1" smtClean="0"/>
              <a:t>camilli</a:t>
            </a:r>
            <a:r>
              <a:rPr lang="en-US" dirty="0" smtClean="0"/>
              <a:t>, three </a:t>
            </a:r>
            <a:r>
              <a:rPr lang="en-US" dirty="0" err="1" smtClean="0"/>
              <a:t>hornblowers</a:t>
            </a:r>
            <a:r>
              <a:rPr lang="en-US" dirty="0" smtClean="0"/>
              <a:t>, three bovine victims – a bull, a steer and a young heifer each pulled by a </a:t>
            </a:r>
            <a:r>
              <a:rPr lang="en-US" i="1" dirty="0" err="1" smtClean="0"/>
              <a:t>victimarius</a:t>
            </a:r>
            <a:r>
              <a:rPr lang="en-US" dirty="0" smtClean="0"/>
              <a:t>, group of musicians, part is missing</a:t>
            </a:r>
          </a:p>
          <a:p>
            <a:pPr lvl="0">
              <a:buFontTx/>
              <a:buChar char="-"/>
            </a:pPr>
            <a:r>
              <a:rPr lang="en-US" dirty="0" smtClean="0"/>
              <a:t> The two </a:t>
            </a:r>
            <a:r>
              <a:rPr lang="en-US" i="1" dirty="0" err="1" smtClean="0"/>
              <a:t>togati</a:t>
            </a:r>
            <a:r>
              <a:rPr lang="en-US" i="1" dirty="0" smtClean="0"/>
              <a:t> – </a:t>
            </a:r>
            <a:r>
              <a:rPr lang="en-US" i="1" dirty="0" err="1" smtClean="0"/>
              <a:t>sodales</a:t>
            </a:r>
            <a:r>
              <a:rPr lang="en-US" i="1" dirty="0" smtClean="0"/>
              <a:t> </a:t>
            </a:r>
            <a:r>
              <a:rPr lang="en-US" i="1" dirty="0" err="1" smtClean="0"/>
              <a:t>Augustales</a:t>
            </a:r>
            <a:r>
              <a:rPr lang="en-US" i="1" dirty="0" smtClean="0"/>
              <a:t> </a:t>
            </a:r>
            <a:r>
              <a:rPr lang="en-US" dirty="0" smtClean="0"/>
              <a:t>– priestly college established in 14 to worship </a:t>
            </a:r>
            <a:r>
              <a:rPr lang="en-US" i="1" dirty="0" err="1" smtClean="0"/>
              <a:t>Divus</a:t>
            </a:r>
            <a:r>
              <a:rPr lang="en-US" i="1" dirty="0" smtClean="0"/>
              <a:t> Augustus</a:t>
            </a:r>
            <a:r>
              <a:rPr lang="en-US" dirty="0" smtClean="0"/>
              <a:t>. The </a:t>
            </a:r>
            <a:r>
              <a:rPr lang="en-US" i="1" dirty="0" err="1" smtClean="0"/>
              <a:t>sodales</a:t>
            </a:r>
            <a:r>
              <a:rPr lang="en-US" dirty="0" smtClean="0"/>
              <a:t> were 21 plus the members of the imperial family, that’s why Claudius among them</a:t>
            </a:r>
          </a:p>
          <a:p>
            <a:pPr lvl="0">
              <a:buFontTx/>
              <a:buChar char="-"/>
            </a:pPr>
            <a:r>
              <a:rPr lang="en-US" dirty="0" smtClean="0"/>
              <a:t> the two small </a:t>
            </a:r>
            <a:r>
              <a:rPr lang="en-US" i="1" dirty="0" err="1" smtClean="0"/>
              <a:t>togate</a:t>
            </a:r>
            <a:r>
              <a:rPr lang="en-US" i="1" dirty="0" smtClean="0"/>
              <a:t> leaders – </a:t>
            </a:r>
            <a:r>
              <a:rPr lang="en-US" i="1" dirty="0" err="1" smtClean="0"/>
              <a:t>magistri</a:t>
            </a:r>
            <a:r>
              <a:rPr lang="en-US" i="1" dirty="0" smtClean="0"/>
              <a:t> </a:t>
            </a:r>
            <a:r>
              <a:rPr lang="en-US" dirty="0" smtClean="0"/>
              <a:t>of the college for this particular year, three </a:t>
            </a:r>
            <a:r>
              <a:rPr lang="en-US" i="1" dirty="0" err="1" smtClean="0"/>
              <a:t>lictors</a:t>
            </a:r>
            <a:r>
              <a:rPr lang="en-US" dirty="0" smtClean="0"/>
              <a:t> (strange number - </a:t>
            </a:r>
            <a:r>
              <a:rPr lang="en-US" i="1" dirty="0" err="1" smtClean="0"/>
              <a:t>sodales</a:t>
            </a:r>
            <a:r>
              <a:rPr lang="en-US" i="1" dirty="0" smtClean="0"/>
              <a:t> </a:t>
            </a:r>
            <a:r>
              <a:rPr lang="en-US" i="1" dirty="0" err="1" smtClean="0"/>
              <a:t>augustales</a:t>
            </a:r>
            <a:r>
              <a:rPr lang="en-US" dirty="0" smtClean="0"/>
              <a:t> headed by three annual </a:t>
            </a:r>
            <a:r>
              <a:rPr lang="en-US" i="1" dirty="0" err="1" smtClean="0"/>
              <a:t>magistri</a:t>
            </a:r>
            <a:r>
              <a:rPr lang="en-US" i="1" dirty="0" smtClean="0"/>
              <a:t>, </a:t>
            </a:r>
            <a:r>
              <a:rPr lang="en-US" dirty="0" smtClean="0"/>
              <a:t>that’s why three </a:t>
            </a:r>
            <a:r>
              <a:rPr lang="en-US" dirty="0" err="1" smtClean="0"/>
              <a:t>lictors</a:t>
            </a:r>
            <a:r>
              <a:rPr lang="en-US" dirty="0" smtClean="0"/>
              <a:t>, one magister missing</a:t>
            </a:r>
            <a:r>
              <a:rPr lang="en-US" i="1" dirty="0" smtClean="0"/>
              <a:t>)</a:t>
            </a:r>
            <a:endParaRPr lang="en-US" dirty="0" smtClean="0"/>
          </a:p>
          <a:p>
            <a:r>
              <a:rPr lang="en-US" dirty="0" smtClean="0"/>
              <a:t>The background – crowded with several minor figures, e.g. a </a:t>
            </a:r>
            <a:r>
              <a:rPr lang="en-US" i="1" dirty="0" err="1" smtClean="0"/>
              <a:t>victimarius</a:t>
            </a:r>
            <a:r>
              <a:rPr lang="en-US" dirty="0" smtClean="0"/>
              <a:t> carrying a tray, other carrying a cauldron, </a:t>
            </a:r>
            <a:endParaRPr lang="cs-CZ" dirty="0" smtClean="0"/>
          </a:p>
          <a:p>
            <a:endParaRPr lang="cs-CZ" dirty="0"/>
          </a:p>
        </p:txBody>
      </p:sp>
      <p:pic>
        <p:nvPicPr>
          <p:cNvPr id="3" name="Obrázek 2" descr="vicomagistri animals.jpg"/>
          <p:cNvPicPr>
            <a:picLocks noChangeAspect="1"/>
          </p:cNvPicPr>
          <p:nvPr/>
        </p:nvPicPr>
        <p:blipFill>
          <a:blip r:embed="rId2"/>
          <a:srcRect l="1562" t="33333" r="2343" b="15625"/>
          <a:stretch>
            <a:fillRect/>
          </a:stretch>
        </p:blipFill>
        <p:spPr>
          <a:xfrm>
            <a:off x="428596" y="3556764"/>
            <a:ext cx="8286776" cy="33012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6740307"/>
          </a:xfrm>
          <a:prstGeom prst="rect">
            <a:avLst/>
          </a:prstGeom>
          <a:noFill/>
        </p:spPr>
        <p:txBody>
          <a:bodyPr wrap="square" rtlCol="0">
            <a:spAutoFit/>
          </a:bodyPr>
          <a:lstStyle/>
          <a:p>
            <a:r>
              <a:rPr lang="en-US" dirty="0" smtClean="0"/>
              <a:t>Claudius – problems claiming legitimacy as an emperor, the first Augustus’ successor who did not descent from the first emperor, </a:t>
            </a:r>
            <a:r>
              <a:rPr lang="en-US" dirty="0" err="1" smtClean="0"/>
              <a:t>Livia</a:t>
            </a:r>
            <a:r>
              <a:rPr lang="en-US" dirty="0" smtClean="0"/>
              <a:t> was his grandmother by blood, to stress this connection – divinization</a:t>
            </a:r>
          </a:p>
          <a:p>
            <a:r>
              <a:rPr lang="en-US" dirty="0" smtClean="0"/>
              <a:t>- the size and quality of the monuments points to a state monument, but which cult?</a:t>
            </a:r>
            <a:endParaRPr lang="cs-CZ" dirty="0" smtClean="0"/>
          </a:p>
          <a:p>
            <a:r>
              <a:rPr lang="en-US" dirty="0" smtClean="0"/>
              <a:t>- to answer – victims, their nature and order  (Rome was a strictly hierarchical society confirmed by the </a:t>
            </a:r>
            <a:r>
              <a:rPr lang="en-US" i="1" dirty="0" err="1" smtClean="0"/>
              <a:t>Arval</a:t>
            </a:r>
            <a:r>
              <a:rPr lang="en-US" i="1" dirty="0" smtClean="0"/>
              <a:t> </a:t>
            </a:r>
            <a:r>
              <a:rPr lang="en-US" i="1" dirty="0" err="1" smtClean="0"/>
              <a:t>Acta</a:t>
            </a:r>
            <a:r>
              <a:rPr lang="en-US" dirty="0" smtClean="0"/>
              <a:t>, rank of each god worshipped is strictly codified, e.g. Capitoline Triad – always Jupiter, Juno, Minerva)</a:t>
            </a:r>
            <a:endParaRPr lang="cs-CZ" dirty="0" smtClean="0"/>
          </a:p>
          <a:p>
            <a:r>
              <a:rPr lang="en-US" u="sng" dirty="0" smtClean="0"/>
              <a:t>Bull</a:t>
            </a:r>
            <a:r>
              <a:rPr lang="en-US" dirty="0" smtClean="0"/>
              <a:t> – the highest rank – Jupiter or the living emperor’s Genius</a:t>
            </a:r>
            <a:endParaRPr lang="cs-CZ" dirty="0" smtClean="0"/>
          </a:p>
          <a:p>
            <a:r>
              <a:rPr lang="en-US" u="sng" dirty="0" smtClean="0"/>
              <a:t>Steer</a:t>
            </a:r>
            <a:r>
              <a:rPr lang="en-US" dirty="0" smtClean="0"/>
              <a:t> – male and infertile gods – underworld (but why to sacrifice to infertility?), male </a:t>
            </a:r>
            <a:r>
              <a:rPr lang="en-US" i="1" dirty="0" err="1" smtClean="0"/>
              <a:t>Divi</a:t>
            </a:r>
            <a:r>
              <a:rPr lang="en-US" dirty="0" smtClean="0"/>
              <a:t>, gods of underworld inappropriate in connection with the living emperor’s Genius (till 54 AD – only 1 </a:t>
            </a:r>
            <a:r>
              <a:rPr lang="en-US" i="1" dirty="0" err="1" smtClean="0"/>
              <a:t>Divus</a:t>
            </a:r>
            <a:r>
              <a:rPr lang="en-US" i="1" dirty="0" smtClean="0"/>
              <a:t> Augustus</a:t>
            </a:r>
            <a:r>
              <a:rPr lang="en-US" dirty="0" smtClean="0"/>
              <a:t>)</a:t>
            </a:r>
            <a:endParaRPr lang="cs-CZ" dirty="0" smtClean="0"/>
          </a:p>
          <a:p>
            <a:r>
              <a:rPr lang="en-US" u="sng" dirty="0" smtClean="0"/>
              <a:t>Heifer</a:t>
            </a:r>
            <a:r>
              <a:rPr lang="en-US" dirty="0" smtClean="0"/>
              <a:t> – below </a:t>
            </a:r>
            <a:r>
              <a:rPr lang="en-US" i="1" dirty="0" err="1" smtClean="0"/>
              <a:t>Divus</a:t>
            </a:r>
            <a:r>
              <a:rPr lang="en-US" dirty="0" smtClean="0"/>
              <a:t> – </a:t>
            </a:r>
            <a:r>
              <a:rPr lang="en-US" i="1" dirty="0" smtClean="0"/>
              <a:t>Diva</a:t>
            </a:r>
            <a:r>
              <a:rPr lang="en-US" dirty="0" smtClean="0"/>
              <a:t> – deceased and deified empress </a:t>
            </a:r>
          </a:p>
          <a:p>
            <a:endParaRPr lang="en-US" dirty="0" smtClean="0"/>
          </a:p>
          <a:p>
            <a:r>
              <a:rPr lang="en-US" dirty="0" smtClean="0"/>
              <a:t>- </a:t>
            </a:r>
            <a:r>
              <a:rPr lang="en-US" dirty="0" err="1" smtClean="0"/>
              <a:t>Arval</a:t>
            </a:r>
            <a:r>
              <a:rPr lang="en-US" dirty="0" smtClean="0"/>
              <a:t> brothers worshipped all </a:t>
            </a:r>
            <a:r>
              <a:rPr lang="en-US" i="1" dirty="0" err="1" smtClean="0"/>
              <a:t>Divi</a:t>
            </a:r>
            <a:r>
              <a:rPr lang="en-US" dirty="0" smtClean="0"/>
              <a:t> together, the fact that we have one </a:t>
            </a:r>
            <a:r>
              <a:rPr lang="en-US" i="1" dirty="0" err="1" smtClean="0"/>
              <a:t>divus</a:t>
            </a:r>
            <a:r>
              <a:rPr lang="en-US" dirty="0" smtClean="0"/>
              <a:t> and one </a:t>
            </a:r>
            <a:r>
              <a:rPr lang="en-US" i="1" dirty="0" smtClean="0"/>
              <a:t>diva</a:t>
            </a:r>
            <a:r>
              <a:rPr lang="en-US" dirty="0" smtClean="0"/>
              <a:t> allows dating:</a:t>
            </a:r>
            <a:endParaRPr lang="cs-CZ" dirty="0" smtClean="0"/>
          </a:p>
          <a:p>
            <a:r>
              <a:rPr lang="en-US" dirty="0" smtClean="0"/>
              <a:t>	Claudius deified </a:t>
            </a:r>
            <a:r>
              <a:rPr lang="en-US" dirty="0" err="1" smtClean="0"/>
              <a:t>Livia</a:t>
            </a:r>
            <a:r>
              <a:rPr lang="en-US" dirty="0" smtClean="0"/>
              <a:t> as </a:t>
            </a:r>
            <a:r>
              <a:rPr lang="en-US" i="1" dirty="0" smtClean="0"/>
              <a:t>Diva Augusta</a:t>
            </a:r>
            <a:r>
              <a:rPr lang="en-US" dirty="0" smtClean="0"/>
              <a:t> in 42 AD, in 54 AD he was himself deified as 	</a:t>
            </a:r>
            <a:r>
              <a:rPr lang="en-US" i="1" dirty="0" err="1" smtClean="0"/>
              <a:t>Divus</a:t>
            </a:r>
            <a:r>
              <a:rPr lang="en-US" i="1" dirty="0" smtClean="0"/>
              <a:t> Claudius </a:t>
            </a:r>
            <a:r>
              <a:rPr lang="en-US" dirty="0" smtClean="0"/>
              <a:t>– the monument antedates his deification</a:t>
            </a:r>
          </a:p>
          <a:p>
            <a:r>
              <a:rPr lang="en-US" dirty="0" smtClean="0"/>
              <a:t>- the scene: consecration of </a:t>
            </a:r>
            <a:r>
              <a:rPr lang="en-US" dirty="0" err="1" smtClean="0"/>
              <a:t>Livia</a:t>
            </a:r>
            <a:r>
              <a:rPr lang="en-US" dirty="0" smtClean="0"/>
              <a:t> and the procession to the temple of </a:t>
            </a:r>
            <a:r>
              <a:rPr lang="en-US" i="1" dirty="0" err="1" smtClean="0"/>
              <a:t>Divus</a:t>
            </a:r>
            <a:r>
              <a:rPr lang="en-US" i="1" dirty="0" smtClean="0"/>
              <a:t> Augustus </a:t>
            </a:r>
            <a:r>
              <a:rPr lang="en-US" dirty="0" smtClean="0"/>
              <a:t>with her statue (the part of the throne) and rededication of the temple to both of them</a:t>
            </a:r>
            <a:endParaRPr lang="cs-CZ" dirty="0" smtClean="0"/>
          </a:p>
          <a:p>
            <a:pPr>
              <a:buFontTx/>
              <a:buChar char="-"/>
            </a:pPr>
            <a:r>
              <a:rPr lang="en-US" dirty="0" smtClean="0"/>
              <a:t>the frieze placed on the base of a new cult statue of </a:t>
            </a:r>
            <a:r>
              <a:rPr lang="en-US" i="1" dirty="0" err="1" smtClean="0"/>
              <a:t>Divus</a:t>
            </a:r>
            <a:r>
              <a:rPr lang="en-US" i="1" dirty="0" smtClean="0"/>
              <a:t> Augustus</a:t>
            </a:r>
            <a:r>
              <a:rPr lang="en-US" dirty="0" smtClean="0"/>
              <a:t> and </a:t>
            </a:r>
            <a:r>
              <a:rPr lang="en-US" i="1" dirty="0" smtClean="0"/>
              <a:t>Diva </a:t>
            </a:r>
            <a:r>
              <a:rPr lang="en-US" i="1" dirty="0" err="1" smtClean="0"/>
              <a:t>Livia</a:t>
            </a:r>
            <a:r>
              <a:rPr lang="en-US" i="1" dirty="0" smtClean="0"/>
              <a:t> </a:t>
            </a:r>
          </a:p>
          <a:p>
            <a:pPr>
              <a:buFontTx/>
              <a:buChar char="-"/>
            </a:pPr>
            <a:endParaRPr lang="en-US" i="1" dirty="0" smtClean="0"/>
          </a:p>
          <a:p>
            <a:pPr>
              <a:buFontTx/>
              <a:buChar char="-"/>
            </a:pPr>
            <a:r>
              <a:rPr lang="en-US" i="1" dirty="0" smtClean="0"/>
              <a:t> </a:t>
            </a:r>
            <a:r>
              <a:rPr lang="en-US" b="1" dirty="0" smtClean="0"/>
              <a:t>Genius of the living emperor included in the state cult for the first time!</a:t>
            </a:r>
            <a:endParaRPr lang="cs-CZ" b="1" dirty="0" smtClean="0"/>
          </a:p>
          <a:p>
            <a:endParaRPr lang="cs-CZ" dirty="0" smtClean="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2862322"/>
          </a:xfrm>
          <a:prstGeom prst="rect">
            <a:avLst/>
          </a:prstGeom>
          <a:noFill/>
        </p:spPr>
        <p:txBody>
          <a:bodyPr wrap="square" rtlCol="0">
            <a:spAutoFit/>
          </a:bodyPr>
          <a:lstStyle/>
          <a:p>
            <a:r>
              <a:rPr lang="en-US" b="1" dirty="0" smtClean="0"/>
              <a:t>Deification</a:t>
            </a:r>
            <a:endParaRPr lang="cs-CZ" b="1" dirty="0" smtClean="0"/>
          </a:p>
          <a:p>
            <a:r>
              <a:rPr lang="en-US" dirty="0" smtClean="0"/>
              <a:t>- died in 54 AD – Agrippina was an active participant in the funeral – priestess of Claudius</a:t>
            </a:r>
            <a:endParaRPr lang="cs-CZ" dirty="0" smtClean="0"/>
          </a:p>
          <a:p>
            <a:r>
              <a:rPr lang="en-US" u="sng" dirty="0" smtClean="0"/>
              <a:t>Two changes:</a:t>
            </a:r>
          </a:p>
          <a:p>
            <a:pPr marL="342900" indent="-342900">
              <a:buAutoNum type="alphaLcParenR"/>
            </a:pPr>
            <a:r>
              <a:rPr lang="en-US" u="sng" dirty="0" smtClean="0"/>
              <a:t>conflicting version of achieving his apotheosis:</a:t>
            </a:r>
          </a:p>
          <a:p>
            <a:pPr marL="342900" indent="-342900"/>
            <a:r>
              <a:rPr lang="en-US" dirty="0" smtClean="0"/>
              <a:t>			I  </a:t>
            </a:r>
            <a:r>
              <a:rPr lang="en-US" sz="1600" b="1" dirty="0" smtClean="0"/>
              <a:t>senatorial decree (senatorial deification), then the funeral (Tacitus, Seneca)</a:t>
            </a:r>
            <a:endParaRPr lang="en-US" b="1" dirty="0" smtClean="0"/>
          </a:p>
          <a:p>
            <a:pPr marL="342900" indent="-342900"/>
            <a:r>
              <a:rPr lang="en-US" dirty="0" smtClean="0"/>
              <a:t>			II the funeral and then senatorial decree (senatorial deification) (tradition, 		   Suetonius - testimony)</a:t>
            </a:r>
          </a:p>
          <a:p>
            <a:pPr marL="342900" indent="-342900">
              <a:buAutoNum type="alphaLcParenR"/>
            </a:pPr>
            <a:r>
              <a:rPr lang="en-US" u="sng" dirty="0" smtClean="0"/>
              <a:t>no eyewitness - </a:t>
            </a:r>
            <a:r>
              <a:rPr lang="en-US" dirty="0" smtClean="0"/>
              <a:t>the custom fell into disuse, symbolically performed by the release of an eagle from the pyre shortly after it was set on fire during the funeral</a:t>
            </a:r>
            <a:endParaRPr lang="en-US" u="sng" dirty="0" smtClean="0"/>
          </a:p>
          <a:p>
            <a:pPr marL="342900" indent="-342900"/>
            <a:r>
              <a:rPr lang="en-US" dirty="0" smtClean="0"/>
              <a:t>- valid until </a:t>
            </a:r>
            <a:r>
              <a:rPr lang="en-US" dirty="0" err="1" smtClean="0"/>
              <a:t>Antonine</a:t>
            </a:r>
            <a:r>
              <a:rPr lang="en-US" dirty="0" smtClean="0"/>
              <a:t> dynasty</a:t>
            </a:r>
            <a:endParaRPr lang="cs-CZ" dirty="0" smtClean="0"/>
          </a:p>
        </p:txBody>
      </p:sp>
      <p:sp>
        <p:nvSpPr>
          <p:cNvPr id="3" name="TextovéPole 2"/>
          <p:cNvSpPr txBox="1"/>
          <p:nvPr/>
        </p:nvSpPr>
        <p:spPr>
          <a:xfrm>
            <a:off x="285720" y="2928934"/>
            <a:ext cx="2214578" cy="646331"/>
          </a:xfrm>
          <a:prstGeom prst="rect">
            <a:avLst/>
          </a:prstGeom>
          <a:noFill/>
        </p:spPr>
        <p:txBody>
          <a:bodyPr wrap="square" rtlCol="0">
            <a:spAutoFit/>
          </a:bodyPr>
          <a:lstStyle/>
          <a:p>
            <a:r>
              <a:rPr lang="en-US" dirty="0" smtClean="0"/>
              <a:t>Death of the emperor</a:t>
            </a:r>
            <a:endParaRPr lang="cs-CZ" dirty="0" smtClean="0"/>
          </a:p>
          <a:p>
            <a:endParaRPr lang="cs-CZ" dirty="0"/>
          </a:p>
        </p:txBody>
      </p:sp>
      <p:sp>
        <p:nvSpPr>
          <p:cNvPr id="5" name="TextovéPole 4"/>
          <p:cNvSpPr txBox="1"/>
          <p:nvPr/>
        </p:nvSpPr>
        <p:spPr>
          <a:xfrm>
            <a:off x="2500298" y="3286124"/>
            <a:ext cx="3071834" cy="923330"/>
          </a:xfrm>
          <a:prstGeom prst="rect">
            <a:avLst/>
          </a:prstGeom>
          <a:noFill/>
        </p:spPr>
        <p:txBody>
          <a:bodyPr wrap="square" rtlCol="0">
            <a:spAutoFit/>
          </a:bodyPr>
          <a:lstStyle/>
          <a:p>
            <a:r>
              <a:rPr lang="en-US" dirty="0" smtClean="0"/>
              <a:t>Formal deification by the decree of the Roman Senate</a:t>
            </a:r>
            <a:endParaRPr lang="cs-CZ" dirty="0" smtClean="0"/>
          </a:p>
          <a:p>
            <a:endParaRPr lang="cs-CZ" dirty="0"/>
          </a:p>
        </p:txBody>
      </p:sp>
      <p:sp>
        <p:nvSpPr>
          <p:cNvPr id="6" name="TextovéPole 5"/>
          <p:cNvSpPr txBox="1"/>
          <p:nvPr/>
        </p:nvSpPr>
        <p:spPr>
          <a:xfrm>
            <a:off x="3929058" y="4071942"/>
            <a:ext cx="2714644" cy="923330"/>
          </a:xfrm>
          <a:prstGeom prst="rect">
            <a:avLst/>
          </a:prstGeom>
          <a:noFill/>
        </p:spPr>
        <p:txBody>
          <a:bodyPr wrap="square" rtlCol="0">
            <a:spAutoFit/>
          </a:bodyPr>
          <a:lstStyle/>
          <a:p>
            <a:r>
              <a:rPr lang="en-US" dirty="0" smtClean="0"/>
              <a:t>Official consecration by the new emperor</a:t>
            </a:r>
            <a:endParaRPr lang="cs-CZ" dirty="0" smtClean="0"/>
          </a:p>
          <a:p>
            <a:endParaRPr lang="cs-CZ" dirty="0"/>
          </a:p>
        </p:txBody>
      </p:sp>
      <p:sp>
        <p:nvSpPr>
          <p:cNvPr id="7" name="TextovéPole 6"/>
          <p:cNvSpPr txBox="1"/>
          <p:nvPr/>
        </p:nvSpPr>
        <p:spPr>
          <a:xfrm>
            <a:off x="285720" y="4286256"/>
            <a:ext cx="2357454" cy="646331"/>
          </a:xfrm>
          <a:prstGeom prst="rect">
            <a:avLst/>
          </a:prstGeom>
          <a:noFill/>
        </p:spPr>
        <p:txBody>
          <a:bodyPr wrap="square" rtlCol="0">
            <a:spAutoFit/>
          </a:bodyPr>
          <a:lstStyle/>
          <a:p>
            <a:r>
              <a:rPr lang="en-US" dirty="0" smtClean="0"/>
              <a:t>Public imperial funeral </a:t>
            </a:r>
            <a:endParaRPr lang="cs-CZ" dirty="0" smtClean="0"/>
          </a:p>
          <a:p>
            <a:endParaRPr lang="cs-CZ" dirty="0"/>
          </a:p>
        </p:txBody>
      </p:sp>
      <p:sp>
        <p:nvSpPr>
          <p:cNvPr id="8" name="TextovéPole 7"/>
          <p:cNvSpPr txBox="1"/>
          <p:nvPr/>
        </p:nvSpPr>
        <p:spPr>
          <a:xfrm>
            <a:off x="285720" y="5143512"/>
            <a:ext cx="2643206" cy="1477328"/>
          </a:xfrm>
          <a:prstGeom prst="rect">
            <a:avLst/>
          </a:prstGeom>
          <a:noFill/>
        </p:spPr>
        <p:txBody>
          <a:bodyPr wrap="square" rtlCol="0">
            <a:spAutoFit/>
          </a:bodyPr>
          <a:lstStyle/>
          <a:p>
            <a:r>
              <a:rPr lang="en-US" dirty="0" smtClean="0"/>
              <a:t>Symbolical apotheosis performed by the release of an eagle from the funeral pyre</a:t>
            </a:r>
            <a:endParaRPr lang="cs-CZ" dirty="0" smtClean="0"/>
          </a:p>
          <a:p>
            <a:endParaRPr lang="cs-CZ" dirty="0"/>
          </a:p>
        </p:txBody>
      </p:sp>
      <p:sp>
        <p:nvSpPr>
          <p:cNvPr id="9" name="TextovéPole 8"/>
          <p:cNvSpPr txBox="1"/>
          <p:nvPr/>
        </p:nvSpPr>
        <p:spPr>
          <a:xfrm>
            <a:off x="6357918" y="4572008"/>
            <a:ext cx="2786082" cy="923330"/>
          </a:xfrm>
          <a:prstGeom prst="rect">
            <a:avLst/>
          </a:prstGeom>
          <a:noFill/>
        </p:spPr>
        <p:txBody>
          <a:bodyPr wrap="square" rtlCol="0">
            <a:spAutoFit/>
          </a:bodyPr>
          <a:lstStyle/>
          <a:p>
            <a:r>
              <a:rPr lang="en-US" dirty="0" smtClean="0"/>
              <a:t>Either before or after the senatorial decree</a:t>
            </a:r>
            <a:endParaRPr lang="cs-CZ" dirty="0" smtClean="0"/>
          </a:p>
          <a:p>
            <a:endParaRPr lang="cs-CZ" dirty="0"/>
          </a:p>
        </p:txBody>
      </p:sp>
      <p:sp>
        <p:nvSpPr>
          <p:cNvPr id="10" name="TextovéPole 9"/>
          <p:cNvSpPr txBox="1"/>
          <p:nvPr/>
        </p:nvSpPr>
        <p:spPr>
          <a:xfrm>
            <a:off x="3929058" y="5143512"/>
            <a:ext cx="2428892" cy="923330"/>
          </a:xfrm>
          <a:prstGeom prst="rect">
            <a:avLst/>
          </a:prstGeom>
          <a:noFill/>
        </p:spPr>
        <p:txBody>
          <a:bodyPr wrap="square" rtlCol="0">
            <a:spAutoFit/>
          </a:bodyPr>
          <a:lstStyle/>
          <a:p>
            <a:r>
              <a:rPr lang="en-US" dirty="0" smtClean="0"/>
              <a:t>Official consecration by the new emperor</a:t>
            </a:r>
            <a:endParaRPr lang="cs-CZ" dirty="0" smtClean="0"/>
          </a:p>
          <a:p>
            <a:endParaRPr lang="cs-CZ" dirty="0"/>
          </a:p>
        </p:txBody>
      </p:sp>
      <p:sp>
        <p:nvSpPr>
          <p:cNvPr id="11" name="Obdélník 10"/>
          <p:cNvSpPr/>
          <p:nvPr/>
        </p:nvSpPr>
        <p:spPr>
          <a:xfrm>
            <a:off x="357158" y="3000372"/>
            <a:ext cx="2071702" cy="285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7158" y="4357694"/>
            <a:ext cx="2143140" cy="285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57158" y="5214950"/>
            <a:ext cx="2428892" cy="107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000496" y="4143380"/>
            <a:ext cx="2214578"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4000496" y="5214950"/>
            <a:ext cx="2214578"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6429388" y="4643446"/>
            <a:ext cx="2357454" cy="642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2571736" y="3357562"/>
            <a:ext cx="271464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ovací šipka 22"/>
          <p:cNvCxnSpPr>
            <a:stCxn id="11" idx="2"/>
            <a:endCxn id="17" idx="1"/>
          </p:cNvCxnSpPr>
          <p:nvPr/>
        </p:nvCxnSpPr>
        <p:spPr>
          <a:xfrm rot="16200000" flipH="1">
            <a:off x="1803777" y="2875355"/>
            <a:ext cx="357190" cy="11787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Přímá spojovací šipka 24"/>
          <p:cNvCxnSpPr>
            <a:stCxn id="17" idx="1"/>
          </p:cNvCxnSpPr>
          <p:nvPr/>
        </p:nvCxnSpPr>
        <p:spPr>
          <a:xfrm rot="10800000" flipV="1">
            <a:off x="1285852" y="3643314"/>
            <a:ext cx="1285884"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Přímá spojovací šipka 26"/>
          <p:cNvCxnSpPr>
            <a:stCxn id="12" idx="2"/>
            <a:endCxn id="13" idx="0"/>
          </p:cNvCxnSpPr>
          <p:nvPr/>
        </p:nvCxnSpPr>
        <p:spPr>
          <a:xfrm rot="16200000" flipH="1">
            <a:off x="1214414" y="4857760"/>
            <a:ext cx="571504" cy="14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Přímá spojovací šipka 30"/>
          <p:cNvCxnSpPr>
            <a:stCxn id="14" idx="2"/>
            <a:endCxn id="15" idx="0"/>
          </p:cNvCxnSpPr>
          <p:nvPr/>
        </p:nvCxnSpPr>
        <p:spPr>
          <a:xfrm rot="5400000">
            <a:off x="4857752" y="4964917"/>
            <a:ext cx="500066" cy="158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33" name="Přímá spojovací čára 32"/>
          <p:cNvCxnSpPr>
            <a:stCxn id="14" idx="2"/>
            <a:endCxn id="16" idx="1"/>
          </p:cNvCxnSpPr>
          <p:nvPr/>
        </p:nvCxnSpPr>
        <p:spPr>
          <a:xfrm rot="16200000" flipH="1">
            <a:off x="5643570" y="4179098"/>
            <a:ext cx="250033" cy="1321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p:cNvCxnSpPr>
            <a:stCxn id="16" idx="1"/>
            <a:endCxn id="15" idx="0"/>
          </p:cNvCxnSpPr>
          <p:nvPr/>
        </p:nvCxnSpPr>
        <p:spPr>
          <a:xfrm rot="10800000" flipV="1">
            <a:off x="5107786" y="4964916"/>
            <a:ext cx="1321603" cy="250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a:stCxn id="14" idx="1"/>
            <a:endCxn id="12" idx="3"/>
          </p:cNvCxnSpPr>
          <p:nvPr/>
        </p:nvCxnSpPr>
        <p:spPr>
          <a:xfrm rot="10800000" flipV="1">
            <a:off x="2500298" y="4429132"/>
            <a:ext cx="1500198" cy="7143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39" name="Přímá spojovací šipka 38"/>
          <p:cNvCxnSpPr>
            <a:stCxn id="12" idx="2"/>
            <a:endCxn id="15" idx="1"/>
          </p:cNvCxnSpPr>
          <p:nvPr/>
        </p:nvCxnSpPr>
        <p:spPr>
          <a:xfrm rot="16200000" flipH="1">
            <a:off x="2285984" y="3786190"/>
            <a:ext cx="857256" cy="257176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0" y="71414"/>
            <a:ext cx="9144000" cy="1200329"/>
          </a:xfrm>
          <a:prstGeom prst="rect">
            <a:avLst/>
          </a:prstGeom>
          <a:noFill/>
        </p:spPr>
        <p:txBody>
          <a:bodyPr wrap="square" rtlCol="0">
            <a:spAutoFit/>
          </a:bodyPr>
          <a:lstStyle/>
          <a:p>
            <a:r>
              <a:rPr lang="en-US" b="1" dirty="0" smtClean="0"/>
              <a:t>BUILDINGS</a:t>
            </a:r>
          </a:p>
          <a:p>
            <a:r>
              <a:rPr lang="en-US" u="sng" dirty="0" smtClean="0"/>
              <a:t>Temple of </a:t>
            </a:r>
            <a:r>
              <a:rPr lang="en-US" u="sng" dirty="0" err="1" smtClean="0"/>
              <a:t>Divus</a:t>
            </a:r>
            <a:r>
              <a:rPr lang="en-US" u="sng" dirty="0" smtClean="0"/>
              <a:t> Claudius</a:t>
            </a:r>
            <a:r>
              <a:rPr lang="en-US" dirty="0" smtClean="0"/>
              <a:t> – Caelian hill (peripheral site), side of Claudius’ private </a:t>
            </a:r>
            <a:r>
              <a:rPr lang="en-US" dirty="0" err="1" smtClean="0"/>
              <a:t>domus</a:t>
            </a:r>
            <a:endParaRPr lang="en-US" dirty="0" smtClean="0"/>
          </a:p>
          <a:p>
            <a:pPr>
              <a:buFontTx/>
              <a:buChar char="-"/>
            </a:pPr>
            <a:r>
              <a:rPr lang="en-US" dirty="0" smtClean="0"/>
              <a:t> 54 AD died – wife Agrippina began the construction</a:t>
            </a:r>
          </a:p>
          <a:p>
            <a:pPr lvl="0">
              <a:buFontTx/>
              <a:buChar char="-"/>
            </a:pPr>
            <a:r>
              <a:rPr lang="en-US" dirty="0" smtClean="0"/>
              <a:t> excavated in 1880</a:t>
            </a:r>
          </a:p>
        </p:txBody>
      </p:sp>
      <p:pic>
        <p:nvPicPr>
          <p:cNvPr id="7" name="Obrázek 6" descr="temple of divus claudius.jpg"/>
          <p:cNvPicPr>
            <a:picLocks noChangeAspect="1"/>
          </p:cNvPicPr>
          <p:nvPr/>
        </p:nvPicPr>
        <p:blipFill>
          <a:blip r:embed="rId2"/>
          <a:srcRect l="19314" t="10937" r="26666" b="43750"/>
          <a:stretch>
            <a:fillRect/>
          </a:stretch>
        </p:blipFill>
        <p:spPr>
          <a:xfrm>
            <a:off x="3571868" y="1071546"/>
            <a:ext cx="5429288" cy="3643338"/>
          </a:xfrm>
          <a:prstGeom prst="rect">
            <a:avLst/>
          </a:prstGeom>
        </p:spPr>
      </p:pic>
      <p:sp>
        <p:nvSpPr>
          <p:cNvPr id="9" name="TextovéPole 8"/>
          <p:cNvSpPr txBox="1"/>
          <p:nvPr/>
        </p:nvSpPr>
        <p:spPr>
          <a:xfrm>
            <a:off x="0" y="1142984"/>
            <a:ext cx="3571900" cy="4247317"/>
          </a:xfrm>
          <a:prstGeom prst="rect">
            <a:avLst/>
          </a:prstGeom>
          <a:noFill/>
        </p:spPr>
        <p:txBody>
          <a:bodyPr wrap="square" rtlCol="0">
            <a:spAutoFit/>
          </a:bodyPr>
          <a:lstStyle/>
          <a:p>
            <a:r>
              <a:rPr lang="en-US" dirty="0" smtClean="0"/>
              <a:t>- partially preserved:</a:t>
            </a:r>
            <a:endParaRPr lang="cs-CZ" dirty="0" smtClean="0"/>
          </a:p>
          <a:p>
            <a:r>
              <a:rPr lang="en-US" u="sng" dirty="0" smtClean="0"/>
              <a:t>W side</a:t>
            </a:r>
            <a:r>
              <a:rPr lang="en-US" dirty="0" smtClean="0"/>
              <a:t>: within the bell tower in the Convent of Sancti Giovanni e Paolo</a:t>
            </a:r>
          </a:p>
          <a:p>
            <a:pPr lvl="0"/>
            <a:r>
              <a:rPr lang="en-US" dirty="0" smtClean="0"/>
              <a:t>- Constructed immediately after the death</a:t>
            </a:r>
            <a:endParaRPr lang="cs-CZ" dirty="0" smtClean="0"/>
          </a:p>
          <a:p>
            <a:r>
              <a:rPr lang="en-US" dirty="0" smtClean="0"/>
              <a:t>- the oldest phase - interconnecting rooms, two floors high, travertine blocks</a:t>
            </a:r>
            <a:endParaRPr lang="cs-CZ" dirty="0" smtClean="0"/>
          </a:p>
          <a:p>
            <a:pPr lvl="0"/>
            <a:r>
              <a:rPr lang="en-US" dirty="0" smtClean="0"/>
              <a:t>- piers – Doric pilasters, only capitals are finished, heavy architrave</a:t>
            </a:r>
            <a:endParaRPr lang="cs-CZ" dirty="0" smtClean="0"/>
          </a:p>
          <a:p>
            <a:pPr lvl="0">
              <a:buFontTx/>
              <a:buChar char="-"/>
            </a:pPr>
            <a:r>
              <a:rPr lang="en-US" dirty="0" smtClean="0"/>
              <a:t> radial walls – bricks, ceiling vaulted</a:t>
            </a:r>
          </a:p>
          <a:p>
            <a:r>
              <a:rPr lang="en-US" u="sng" dirty="0" smtClean="0"/>
              <a:t>S side</a:t>
            </a:r>
            <a:r>
              <a:rPr lang="en-US" dirty="0" smtClean="0"/>
              <a:t>: fewer has remained</a:t>
            </a:r>
            <a:endParaRPr lang="cs-CZ" dirty="0" smtClean="0"/>
          </a:p>
          <a:p>
            <a:r>
              <a:rPr lang="en-US" u="sng" dirty="0" smtClean="0"/>
              <a:t>N side</a:t>
            </a:r>
            <a:r>
              <a:rPr lang="en-US" dirty="0" smtClean="0"/>
              <a:t>: little has survived – row of   </a:t>
            </a:r>
          </a:p>
          <a:p>
            <a:r>
              <a:rPr lang="en-US" dirty="0" smtClean="0"/>
              <a:t>  rooms built against a brick wall</a:t>
            </a:r>
            <a:endParaRPr lang="cs-CZ" dirty="0" smtClean="0"/>
          </a:p>
          <a:p>
            <a:pPr lvl="0">
              <a:buFontTx/>
              <a:buChar char="-"/>
            </a:pPr>
            <a:endParaRPr lang="cs-CZ" dirty="0" smtClean="0"/>
          </a:p>
        </p:txBody>
      </p:sp>
      <p:sp>
        <p:nvSpPr>
          <p:cNvPr id="10" name="TextovéPole 9"/>
          <p:cNvSpPr txBox="1"/>
          <p:nvPr/>
        </p:nvSpPr>
        <p:spPr>
          <a:xfrm>
            <a:off x="0" y="5000636"/>
            <a:ext cx="9144000" cy="2031325"/>
          </a:xfrm>
          <a:prstGeom prst="rect">
            <a:avLst/>
          </a:prstGeom>
          <a:noFill/>
        </p:spPr>
        <p:txBody>
          <a:bodyPr wrap="square" rtlCol="0">
            <a:spAutoFit/>
          </a:bodyPr>
          <a:lstStyle/>
          <a:p>
            <a:pPr lvl="0"/>
            <a:r>
              <a:rPr lang="en-US" dirty="0" smtClean="0"/>
              <a:t>- a large cascading fountain – during the reign of Nero – large marble fountain head in the form of ship’s prow with a boar’s head</a:t>
            </a:r>
            <a:endParaRPr lang="cs-CZ" dirty="0" smtClean="0"/>
          </a:p>
          <a:p>
            <a:r>
              <a:rPr lang="en-US" u="sng" dirty="0" smtClean="0"/>
              <a:t>E side</a:t>
            </a:r>
            <a:r>
              <a:rPr lang="en-US" dirty="0" smtClean="0"/>
              <a:t>: the most monumental and best preserved, Nero’s modification of the building</a:t>
            </a:r>
            <a:endParaRPr lang="cs-CZ" dirty="0" smtClean="0"/>
          </a:p>
          <a:p>
            <a:pPr lvl="0"/>
            <a:r>
              <a:rPr lang="en-US" dirty="0" smtClean="0"/>
              <a:t>Large brick wall with a series of niches and a larger chamber in the middle – enormous </a:t>
            </a:r>
            <a:r>
              <a:rPr lang="en-US" i="1" dirty="0" err="1" smtClean="0"/>
              <a:t>nympheum</a:t>
            </a:r>
            <a:endParaRPr lang="cs-CZ" i="1" dirty="0" smtClean="0"/>
          </a:p>
          <a:p>
            <a:pPr lvl="0"/>
            <a:r>
              <a:rPr lang="en-US" dirty="0" smtClean="0"/>
              <a:t>- colonnaded </a:t>
            </a:r>
            <a:r>
              <a:rPr lang="en-US" i="1" dirty="0" err="1" smtClean="0"/>
              <a:t>porticus</a:t>
            </a:r>
            <a:endParaRPr lang="cs-CZ" i="1" dirty="0" smtClean="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1406" y="142852"/>
            <a:ext cx="9001188" cy="1200329"/>
          </a:xfrm>
          <a:prstGeom prst="rect">
            <a:avLst/>
          </a:prstGeom>
          <a:noFill/>
        </p:spPr>
        <p:txBody>
          <a:bodyPr wrap="square" rtlCol="0">
            <a:spAutoFit/>
          </a:bodyPr>
          <a:lstStyle/>
          <a:p>
            <a:pPr lvl="0"/>
            <a:r>
              <a:rPr lang="en-US" dirty="0" smtClean="0"/>
              <a:t>- no trace of the temple above the platform foundations - </a:t>
            </a:r>
            <a:r>
              <a:rPr lang="en-US" dirty="0" err="1" smtClean="0"/>
              <a:t>Severan</a:t>
            </a:r>
            <a:r>
              <a:rPr lang="en-US" dirty="0" smtClean="0"/>
              <a:t> Marble Plan – </a:t>
            </a:r>
            <a:r>
              <a:rPr lang="en-US" dirty="0" err="1" smtClean="0"/>
              <a:t>prostyle</a:t>
            </a:r>
            <a:r>
              <a:rPr lang="en-US" dirty="0" smtClean="0"/>
              <a:t>, </a:t>
            </a:r>
            <a:r>
              <a:rPr lang="en-US" dirty="0" err="1" smtClean="0"/>
              <a:t>hexastyle</a:t>
            </a:r>
            <a:r>
              <a:rPr lang="en-US" dirty="0" smtClean="0"/>
              <a:t>, 3 columns on the sides</a:t>
            </a:r>
            <a:endParaRPr lang="cs-CZ" dirty="0" smtClean="0"/>
          </a:p>
          <a:p>
            <a:r>
              <a:rPr lang="en-US" dirty="0" smtClean="0"/>
              <a:t>- the rest of the area – garden</a:t>
            </a:r>
            <a:endParaRPr lang="cs-CZ" dirty="0" smtClean="0"/>
          </a:p>
          <a:p>
            <a:endParaRPr lang="cs-CZ" dirty="0"/>
          </a:p>
        </p:txBody>
      </p:sp>
      <p:pic>
        <p:nvPicPr>
          <p:cNvPr id="6" name="Obrázek 5" descr="temple of divus claudius 2.jpg"/>
          <p:cNvPicPr>
            <a:picLocks noChangeAspect="1"/>
          </p:cNvPicPr>
          <p:nvPr/>
        </p:nvPicPr>
        <p:blipFill>
          <a:blip r:embed="rId2"/>
          <a:srcRect l="22754" t="12500" b="19531"/>
          <a:stretch>
            <a:fillRect/>
          </a:stretch>
        </p:blipFill>
        <p:spPr>
          <a:xfrm>
            <a:off x="285720" y="2285992"/>
            <a:ext cx="4113550" cy="2714643"/>
          </a:xfrm>
          <a:prstGeom prst="rect">
            <a:avLst/>
          </a:prstGeom>
        </p:spPr>
      </p:pic>
      <p:pic>
        <p:nvPicPr>
          <p:cNvPr id="9" name="Obrázek 8" descr="temple of divus claudius 8.jpg"/>
          <p:cNvPicPr>
            <a:picLocks noChangeAspect="1"/>
          </p:cNvPicPr>
          <p:nvPr/>
        </p:nvPicPr>
        <p:blipFill>
          <a:blip r:embed="rId3"/>
          <a:stretch>
            <a:fillRect/>
          </a:stretch>
        </p:blipFill>
        <p:spPr>
          <a:xfrm>
            <a:off x="4714876" y="1071546"/>
            <a:ext cx="4179105" cy="55721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temple of divus claudius 5.jpg"/>
          <p:cNvPicPr>
            <a:picLocks noChangeAspect="1"/>
          </p:cNvPicPr>
          <p:nvPr/>
        </p:nvPicPr>
        <p:blipFill>
          <a:blip r:embed="rId2"/>
          <a:stretch>
            <a:fillRect/>
          </a:stretch>
        </p:blipFill>
        <p:spPr>
          <a:xfrm>
            <a:off x="0" y="0"/>
            <a:ext cx="2893222" cy="3857628"/>
          </a:xfrm>
          <a:prstGeom prst="rect">
            <a:avLst/>
          </a:prstGeom>
        </p:spPr>
      </p:pic>
      <p:pic>
        <p:nvPicPr>
          <p:cNvPr id="5" name="Obrázek 4" descr="temple of divus claudius 6.jpg"/>
          <p:cNvPicPr>
            <a:picLocks noChangeAspect="1"/>
          </p:cNvPicPr>
          <p:nvPr/>
        </p:nvPicPr>
        <p:blipFill>
          <a:blip r:embed="rId3"/>
          <a:stretch>
            <a:fillRect/>
          </a:stretch>
        </p:blipFill>
        <p:spPr>
          <a:xfrm>
            <a:off x="3143240" y="0"/>
            <a:ext cx="2893221" cy="3857628"/>
          </a:xfrm>
          <a:prstGeom prst="rect">
            <a:avLst/>
          </a:prstGeom>
        </p:spPr>
      </p:pic>
      <p:pic>
        <p:nvPicPr>
          <p:cNvPr id="7" name="Obrázek 6" descr="temple of divus claudius 4.jpg"/>
          <p:cNvPicPr>
            <a:picLocks noChangeAspect="1"/>
          </p:cNvPicPr>
          <p:nvPr/>
        </p:nvPicPr>
        <p:blipFill>
          <a:blip r:embed="rId4"/>
          <a:stretch>
            <a:fillRect/>
          </a:stretch>
        </p:blipFill>
        <p:spPr>
          <a:xfrm>
            <a:off x="6250779" y="0"/>
            <a:ext cx="2893221" cy="3857628"/>
          </a:xfrm>
          <a:prstGeom prst="rect">
            <a:avLst/>
          </a:prstGeom>
        </p:spPr>
      </p:pic>
      <p:pic>
        <p:nvPicPr>
          <p:cNvPr id="8" name="Obrázek 7" descr="temple of divus claudius 3.jpg"/>
          <p:cNvPicPr>
            <a:picLocks noChangeAspect="1"/>
          </p:cNvPicPr>
          <p:nvPr/>
        </p:nvPicPr>
        <p:blipFill>
          <a:blip r:embed="rId5"/>
          <a:stretch>
            <a:fillRect/>
          </a:stretch>
        </p:blipFill>
        <p:spPr>
          <a:xfrm>
            <a:off x="2428859" y="4000504"/>
            <a:ext cx="3809995" cy="28574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9144000" cy="1200329"/>
          </a:xfrm>
          <a:prstGeom prst="rect">
            <a:avLst/>
          </a:prstGeom>
        </p:spPr>
        <p:txBody>
          <a:bodyPr wrap="square">
            <a:spAutoFit/>
          </a:bodyPr>
          <a:lstStyle/>
          <a:p>
            <a:r>
              <a:rPr lang="en-US" dirty="0" smtClean="0"/>
              <a:t>- Nero cancelled several </a:t>
            </a:r>
            <a:r>
              <a:rPr lang="en-US" dirty="0" err="1" smtClean="0"/>
              <a:t>Claudian</a:t>
            </a:r>
            <a:r>
              <a:rPr lang="en-US" dirty="0" smtClean="0"/>
              <a:t> acts, destroyed the temple and built </a:t>
            </a:r>
            <a:r>
              <a:rPr lang="en-US" i="1" dirty="0" err="1" smtClean="0"/>
              <a:t>Domus</a:t>
            </a:r>
            <a:r>
              <a:rPr lang="en-US" i="1" dirty="0" smtClean="0"/>
              <a:t> </a:t>
            </a:r>
            <a:r>
              <a:rPr lang="en-US" i="1" dirty="0" err="1" smtClean="0"/>
              <a:t>Aurea</a:t>
            </a:r>
            <a:r>
              <a:rPr lang="en-US" i="1" dirty="0" smtClean="0"/>
              <a:t> </a:t>
            </a:r>
            <a:r>
              <a:rPr lang="en-US" dirty="0" smtClean="0"/>
              <a:t>instead</a:t>
            </a:r>
            <a:endParaRPr lang="cs-CZ" dirty="0" smtClean="0"/>
          </a:p>
          <a:p>
            <a:pPr>
              <a:buFontTx/>
              <a:buChar char="-"/>
            </a:pPr>
            <a:r>
              <a:rPr lang="en-US" dirty="0" smtClean="0"/>
              <a:t> Vespasian restored Claudius’ divine honors, because he served under his command and Titus grew up with </a:t>
            </a:r>
            <a:r>
              <a:rPr lang="en-US" dirty="0" err="1" smtClean="0"/>
              <a:t>Britannicus</a:t>
            </a:r>
            <a:endParaRPr lang="en-US" dirty="0" smtClean="0"/>
          </a:p>
          <a:p>
            <a:pPr>
              <a:buFontTx/>
              <a:buChar char="-"/>
            </a:pPr>
            <a:r>
              <a:rPr lang="en-US" dirty="0" smtClean="0"/>
              <a:t> restored and rebuilt several of his buildings</a:t>
            </a:r>
            <a:endParaRPr lang="cs-CZ" dirty="0" smtClean="0"/>
          </a:p>
        </p:txBody>
      </p:sp>
      <p:pic>
        <p:nvPicPr>
          <p:cNvPr id="4" name="Obrázek 3" descr="temple of divus claudius 9 piranesi.jpg"/>
          <p:cNvPicPr>
            <a:picLocks noChangeAspect="1"/>
          </p:cNvPicPr>
          <p:nvPr/>
        </p:nvPicPr>
        <p:blipFill>
          <a:blip r:embed="rId2"/>
          <a:stretch>
            <a:fillRect/>
          </a:stretch>
        </p:blipFill>
        <p:spPr>
          <a:xfrm>
            <a:off x="857224" y="1428736"/>
            <a:ext cx="7341937" cy="49902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9144000" cy="1477328"/>
          </a:xfrm>
          <a:prstGeom prst="rect">
            <a:avLst/>
          </a:prstGeom>
          <a:noFill/>
        </p:spPr>
        <p:txBody>
          <a:bodyPr wrap="square" rtlCol="0">
            <a:spAutoFit/>
          </a:bodyPr>
          <a:lstStyle/>
          <a:p>
            <a:endParaRPr lang="cs-CZ" dirty="0" smtClean="0"/>
          </a:p>
          <a:p>
            <a:r>
              <a:rPr lang="en-US" dirty="0" smtClean="0"/>
              <a:t> </a:t>
            </a:r>
            <a:endParaRPr lang="cs-CZ" dirty="0" smtClean="0"/>
          </a:p>
          <a:p>
            <a:r>
              <a:rPr lang="en-US" dirty="0" smtClean="0"/>
              <a:t> </a:t>
            </a:r>
            <a:endParaRPr lang="cs-CZ" dirty="0" smtClean="0"/>
          </a:p>
          <a:p>
            <a:r>
              <a:rPr lang="en-US" dirty="0" smtClean="0"/>
              <a:t> </a:t>
            </a:r>
            <a:endParaRPr lang="cs-CZ" dirty="0" smtClean="0"/>
          </a:p>
          <a:p>
            <a:endParaRPr lang="cs-CZ" dirty="0"/>
          </a:p>
        </p:txBody>
      </p:sp>
      <p:sp>
        <p:nvSpPr>
          <p:cNvPr id="4" name="TextovéPole 3"/>
          <p:cNvSpPr txBox="1"/>
          <p:nvPr/>
        </p:nvSpPr>
        <p:spPr>
          <a:xfrm>
            <a:off x="0" y="0"/>
            <a:ext cx="3857620" cy="7017306"/>
          </a:xfrm>
          <a:prstGeom prst="rect">
            <a:avLst/>
          </a:prstGeom>
          <a:noFill/>
        </p:spPr>
        <p:txBody>
          <a:bodyPr wrap="square" rtlCol="0">
            <a:spAutoFit/>
          </a:bodyPr>
          <a:lstStyle/>
          <a:p>
            <a:r>
              <a:rPr lang="en-US" b="1" dirty="0" smtClean="0"/>
              <a:t>IMAGES</a:t>
            </a:r>
          </a:p>
          <a:p>
            <a:r>
              <a:rPr lang="en-US" u="sng" dirty="0" smtClean="0"/>
              <a:t>Portrait from </a:t>
            </a:r>
            <a:r>
              <a:rPr lang="en-US" u="sng" dirty="0" err="1" smtClean="0"/>
              <a:t>Lanuvium</a:t>
            </a:r>
            <a:endParaRPr lang="cs-CZ" u="sng" dirty="0" smtClean="0"/>
          </a:p>
          <a:p>
            <a:pPr lvl="0">
              <a:buFontTx/>
              <a:buChar char="-"/>
            </a:pPr>
            <a:r>
              <a:rPr lang="en-US" dirty="0" smtClean="0"/>
              <a:t>dedicatory inscription found near the piece (today lost) – the statue was erected in honor of Claudius by the Senate and the people of </a:t>
            </a:r>
            <a:r>
              <a:rPr lang="en-US" dirty="0" err="1" smtClean="0"/>
              <a:t>Lanuvium</a:t>
            </a:r>
            <a:endParaRPr lang="en-US" dirty="0" smtClean="0"/>
          </a:p>
          <a:p>
            <a:pPr lvl="0"/>
            <a:r>
              <a:rPr lang="en-US" dirty="0" smtClean="0"/>
              <a:t>- Claudius shown with a Julio-</a:t>
            </a:r>
            <a:r>
              <a:rPr lang="en-US" dirty="0" err="1" smtClean="0"/>
              <a:t>Claudian</a:t>
            </a:r>
            <a:r>
              <a:rPr lang="en-US" dirty="0" smtClean="0"/>
              <a:t> cap of layered hair with comma shaped locks parted near the center, brushed to either side, broad cranium, tapering chin</a:t>
            </a:r>
            <a:endParaRPr lang="cs-CZ" dirty="0" smtClean="0"/>
          </a:p>
          <a:p>
            <a:pPr lvl="0"/>
            <a:r>
              <a:rPr lang="en-US" dirty="0" smtClean="0"/>
              <a:t>- represented not youthful – in his fifties, bags under eyes, sagging jowls, furrows on his forehead</a:t>
            </a:r>
            <a:endParaRPr lang="cs-CZ" dirty="0" smtClean="0"/>
          </a:p>
          <a:p>
            <a:pPr lvl="0"/>
            <a:r>
              <a:rPr lang="en-US" dirty="0" smtClean="0"/>
              <a:t>- idealized body type, stands in </a:t>
            </a:r>
            <a:r>
              <a:rPr lang="en-US" i="1" dirty="0" err="1" smtClean="0"/>
              <a:t>contraposto</a:t>
            </a:r>
            <a:r>
              <a:rPr lang="en-US" dirty="0" smtClean="0"/>
              <a:t>, a scepter in his left hand </a:t>
            </a:r>
            <a:r>
              <a:rPr lang="en-US" i="1" dirty="0" err="1" smtClean="0"/>
              <a:t>patera</a:t>
            </a:r>
            <a:r>
              <a:rPr lang="en-US" dirty="0" smtClean="0"/>
              <a:t> in the right</a:t>
            </a:r>
            <a:endParaRPr lang="cs-CZ" dirty="0" smtClean="0"/>
          </a:p>
          <a:p>
            <a:pPr lvl="0"/>
            <a:r>
              <a:rPr lang="en-US" dirty="0" smtClean="0"/>
              <a:t>- next to his leg – an eagle with outstretched wings</a:t>
            </a:r>
            <a:endParaRPr lang="cs-CZ" dirty="0" smtClean="0"/>
          </a:p>
          <a:p>
            <a:pPr lvl="0"/>
            <a:r>
              <a:rPr lang="en-US" dirty="0" smtClean="0"/>
              <a:t>- an eagle and a scepter – attributes of Jupiter</a:t>
            </a:r>
            <a:endParaRPr lang="cs-CZ" dirty="0" smtClean="0"/>
          </a:p>
          <a:p>
            <a:pPr lvl="0"/>
            <a:r>
              <a:rPr lang="en-US" dirty="0" smtClean="0"/>
              <a:t>- the same bronze prototype had also the statue of the emperor from the </a:t>
            </a:r>
            <a:r>
              <a:rPr lang="en-US" dirty="0" err="1" smtClean="0"/>
              <a:t>Metroon</a:t>
            </a:r>
            <a:r>
              <a:rPr lang="en-US" dirty="0" smtClean="0"/>
              <a:t> in Olympia</a:t>
            </a:r>
            <a:endParaRPr lang="cs-CZ" dirty="0" smtClean="0"/>
          </a:p>
          <a:p>
            <a:endParaRPr lang="cs-CZ" dirty="0"/>
          </a:p>
        </p:txBody>
      </p:sp>
      <p:pic>
        <p:nvPicPr>
          <p:cNvPr id="5" name="Obrázek 4" descr="claudius lanuvium.jpg"/>
          <p:cNvPicPr>
            <a:picLocks noChangeAspect="1"/>
          </p:cNvPicPr>
          <p:nvPr/>
        </p:nvPicPr>
        <p:blipFill>
          <a:blip r:embed="rId2"/>
          <a:srcRect l="13235" t="5208" r="2941" b="2083"/>
          <a:stretch>
            <a:fillRect/>
          </a:stretch>
        </p:blipFill>
        <p:spPr>
          <a:xfrm>
            <a:off x="4000496" y="142851"/>
            <a:ext cx="3071834" cy="4796373"/>
          </a:xfrm>
          <a:prstGeom prst="rect">
            <a:avLst/>
          </a:prstGeom>
        </p:spPr>
      </p:pic>
      <p:pic>
        <p:nvPicPr>
          <p:cNvPr id="6" name="Obrázek 5" descr="claudius olympia.jpg"/>
          <p:cNvPicPr>
            <a:picLocks noChangeAspect="1"/>
          </p:cNvPicPr>
          <p:nvPr/>
        </p:nvPicPr>
        <p:blipFill>
          <a:blip r:embed="rId3"/>
          <a:srcRect l="13827"/>
          <a:stretch>
            <a:fillRect/>
          </a:stretch>
        </p:blipFill>
        <p:spPr>
          <a:xfrm>
            <a:off x="6215075" y="2267905"/>
            <a:ext cx="2928926" cy="45900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71414"/>
            <a:ext cx="9144000" cy="646331"/>
          </a:xfrm>
          <a:prstGeom prst="rect">
            <a:avLst/>
          </a:prstGeom>
          <a:noFill/>
        </p:spPr>
        <p:txBody>
          <a:bodyPr wrap="square" rtlCol="0">
            <a:spAutoFit/>
          </a:bodyPr>
          <a:lstStyle/>
          <a:p>
            <a:r>
              <a:rPr lang="en-US" u="sng" dirty="0" smtClean="0"/>
              <a:t>Seated statue from </a:t>
            </a:r>
            <a:r>
              <a:rPr lang="en-US" u="sng" dirty="0" err="1" smtClean="0"/>
              <a:t>Cerveteri</a:t>
            </a:r>
            <a:r>
              <a:rPr lang="cs-CZ" u="sng" dirty="0" smtClean="0"/>
              <a:t> as Jupiter</a:t>
            </a:r>
          </a:p>
          <a:p>
            <a:pPr lvl="0"/>
            <a:r>
              <a:rPr lang="en-US" dirty="0" smtClean="0"/>
              <a:t>- a part of a </a:t>
            </a:r>
            <a:r>
              <a:rPr lang="en-US" dirty="0" err="1" smtClean="0"/>
              <a:t>Claudian</a:t>
            </a:r>
            <a:r>
              <a:rPr lang="en-US" dirty="0" smtClean="0"/>
              <a:t> dynastic group – Claudius, </a:t>
            </a:r>
            <a:r>
              <a:rPr lang="en-US" b="1" dirty="0" smtClean="0"/>
              <a:t>Tiberius</a:t>
            </a:r>
            <a:r>
              <a:rPr lang="en-US" dirty="0" smtClean="0"/>
              <a:t>, Agrippina, </a:t>
            </a:r>
            <a:r>
              <a:rPr lang="en-US" dirty="0" err="1" smtClean="0"/>
              <a:t>Britannicus</a:t>
            </a:r>
            <a:endParaRPr lang="cs-CZ" dirty="0" smtClean="0"/>
          </a:p>
        </p:txBody>
      </p:sp>
      <p:pic>
        <p:nvPicPr>
          <p:cNvPr id="3" name="Obrázek 2" descr="caludius seated.jpg"/>
          <p:cNvPicPr>
            <a:picLocks noChangeAspect="1"/>
          </p:cNvPicPr>
          <p:nvPr/>
        </p:nvPicPr>
        <p:blipFill>
          <a:blip r:embed="rId2"/>
          <a:stretch>
            <a:fillRect/>
          </a:stretch>
        </p:blipFill>
        <p:spPr>
          <a:xfrm>
            <a:off x="2428860" y="714356"/>
            <a:ext cx="3494233" cy="5143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05" y="0"/>
            <a:ext cx="900118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Acta</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Fratrum</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Arvalum</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Arval</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Acta</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t>
            </a:r>
            <a:r>
              <a:rPr kumimoji="0" lang="en-US" b="0"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Arval</a:t>
            </a:r>
            <a:r>
              <a:rPr kumimoji="0" lang="en-US"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Brothers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college of priests dedicated to the worship of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Dea</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Dia</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it became prominent under Augustus (started to undertake also imperial sacrifice), kept record until mid. 3</a:t>
            </a:r>
            <a:r>
              <a:rPr lang="en-US" baseline="30000" dirty="0" smtClean="0">
                <a:latin typeface="Calibri" pitchFamily="34" charset="0"/>
                <a:ea typeface="Calibri" pitchFamily="34" charset="0"/>
                <a:cs typeface="Times New Roman" pitchFamily="18" charset="0"/>
              </a:rPr>
              <a:t>rd</a:t>
            </a:r>
            <a:r>
              <a:rPr lang="en-US" dirty="0" smtClean="0">
                <a:latin typeface="Calibri" pitchFamily="34"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century AD, 12 members elected for life, emperors themselves belonged to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dirty="0" smtClean="0">
                <a:latin typeface="Calibri" pitchFamily="34" charset="0"/>
                <a:ea typeface="Calibri" pitchFamily="34" charset="0"/>
                <a:cs typeface="Times New Roman" pitchFamily="18" charset="0"/>
              </a:rPr>
              <a:t>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arliest surviving record – 55 AD – sacrifice of a bull – early in the reign of Nero (previous mentions, scarce, during the reign of Claudius)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cs typeface="Times New Roman" pitchFamily="18" charset="0"/>
              </a:rPr>
              <a:t> important for studying</a:t>
            </a:r>
            <a:r>
              <a:rPr kumimoji="0" lang="en-US" b="0" i="0" u="none" strike="noStrike" cap="none" normalizeH="0" dirty="0" smtClean="0">
                <a:ln>
                  <a:noFill/>
                </a:ln>
                <a:solidFill>
                  <a:schemeClr val="tx1"/>
                </a:solidFill>
                <a:effectLst/>
                <a:latin typeface="Calibri" pitchFamily="34" charset="0"/>
                <a:cs typeface="Times New Roman" pitchFamily="18" charset="0"/>
              </a:rPr>
              <a:t> the development of the imperial cult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baseline="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dirty="0" smtClean="0">
                <a:latin typeface="Calibri" pitchFamily="34" charset="0"/>
                <a:cs typeface="Times New Roman" pitchFamily="18" charset="0"/>
              </a:rPr>
              <a:t> main literary source for the period of Julio – </a:t>
            </a:r>
            <a:r>
              <a:rPr lang="en-US" dirty="0" err="1" smtClean="0">
                <a:latin typeface="Calibri" pitchFamily="34" charset="0"/>
                <a:cs typeface="Times New Roman" pitchFamily="18" charset="0"/>
              </a:rPr>
              <a:t>Claudian</a:t>
            </a:r>
            <a:r>
              <a:rPr lang="en-US" dirty="0" smtClean="0">
                <a:latin typeface="Calibri" pitchFamily="34" charset="0"/>
                <a:cs typeface="Times New Roman" pitchFamily="18" charset="0"/>
              </a:rPr>
              <a:t> dynasty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Elisabetta Gagetti\Documenti\Immagini\Gemme\GrandCaméedeFrance\GCF.jpg"/>
          <p:cNvPicPr>
            <a:picLocks noChangeAspect="1" noChangeArrowheads="1"/>
          </p:cNvPicPr>
          <p:nvPr/>
        </p:nvPicPr>
        <p:blipFill>
          <a:blip r:embed="rId2"/>
          <a:srcRect/>
          <a:stretch>
            <a:fillRect/>
          </a:stretch>
        </p:blipFill>
        <p:spPr bwMode="auto">
          <a:xfrm>
            <a:off x="4714876" y="785794"/>
            <a:ext cx="4286248" cy="5604403"/>
          </a:xfrm>
          <a:prstGeom prst="rect">
            <a:avLst/>
          </a:prstGeom>
          <a:noFill/>
          <a:ln w="9525">
            <a:noFill/>
            <a:miter lim="800000"/>
            <a:headEnd/>
            <a:tailEnd/>
          </a:ln>
        </p:spPr>
      </p:pic>
      <p:sp>
        <p:nvSpPr>
          <p:cNvPr id="3" name="TextovéPole 2"/>
          <p:cNvSpPr txBox="1"/>
          <p:nvPr/>
        </p:nvSpPr>
        <p:spPr>
          <a:xfrm>
            <a:off x="0" y="0"/>
            <a:ext cx="4786314" cy="6740307"/>
          </a:xfrm>
          <a:prstGeom prst="rect">
            <a:avLst/>
          </a:prstGeom>
          <a:noFill/>
        </p:spPr>
        <p:txBody>
          <a:bodyPr wrap="square" rtlCol="0">
            <a:spAutoFit/>
          </a:bodyPr>
          <a:lstStyle/>
          <a:p>
            <a:r>
              <a:rPr lang="en-US" u="sng" dirty="0" smtClean="0"/>
              <a:t>Cameos</a:t>
            </a:r>
          </a:p>
          <a:p>
            <a:r>
              <a:rPr lang="en-GB" b="1" dirty="0" smtClean="0"/>
              <a:t>Grand </a:t>
            </a:r>
            <a:r>
              <a:rPr lang="en-GB" b="1" dirty="0" err="1" smtClean="0"/>
              <a:t>Camée</a:t>
            </a:r>
            <a:endParaRPr lang="en-US" dirty="0" smtClean="0"/>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1 Tiberius</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2 </a:t>
            </a:r>
            <a:r>
              <a:rPr lang="en-US" dirty="0" err="1" smtClean="0">
                <a:latin typeface="Calibri" pitchFamily="34" charset="0"/>
                <a:ea typeface="Calibri" pitchFamily="34" charset="0"/>
                <a:cs typeface="Times New Roman" pitchFamily="18" charset="0"/>
              </a:rPr>
              <a:t>Livia</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3 </a:t>
            </a:r>
            <a:r>
              <a:rPr lang="en-US" dirty="0" err="1" smtClean="0">
                <a:latin typeface="Calibri" pitchFamily="34" charset="0"/>
                <a:ea typeface="Calibri" pitchFamily="34" charset="0"/>
                <a:cs typeface="Times New Roman" pitchFamily="18" charset="0"/>
              </a:rPr>
              <a:t>Germanicus</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4 Agrippina the Elder (in front of Tiberius)</a:t>
            </a: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5 Claudius – behind Tiberius</a:t>
            </a:r>
            <a:endParaRPr lang="cs-CZ"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6 Agrippina Younger – Claudius’ wife and niece at the same time</a:t>
            </a:r>
            <a:endParaRPr lang="cs-CZ"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7 The child on the left – Nero</a:t>
            </a:r>
            <a:endParaRPr lang="cs-CZ"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8 Behind Nero – </a:t>
            </a:r>
            <a:r>
              <a:rPr lang="en-US" i="1" dirty="0" err="1" smtClean="0">
                <a:latin typeface="Calibri" pitchFamily="34" charset="0"/>
                <a:ea typeface="Calibri" pitchFamily="34" charset="0"/>
                <a:cs typeface="Times New Roman" pitchFamily="18" charset="0"/>
              </a:rPr>
              <a:t>Providentia</a:t>
            </a:r>
            <a:r>
              <a:rPr lang="en-US" i="1" dirty="0" smtClean="0">
                <a:latin typeface="Calibri" pitchFamily="34" charset="0"/>
                <a:ea typeface="Calibri" pitchFamily="34" charset="0"/>
                <a:cs typeface="Times New Roman" pitchFamily="18" charset="0"/>
              </a:rPr>
              <a:t> </a:t>
            </a:r>
            <a:r>
              <a:rPr lang="en-US" i="1" dirty="0" err="1" smtClean="0">
                <a:latin typeface="Calibri" pitchFamily="34" charset="0"/>
                <a:ea typeface="Calibri" pitchFamily="34" charset="0"/>
                <a:cs typeface="Times New Roman" pitchFamily="18" charset="0"/>
              </a:rPr>
              <a:t>Augusti</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9 Augustus in the middle, up</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10 Drusus the Younger – on the left of Augustus</a:t>
            </a:r>
            <a:endParaRPr lang="cs-CZ"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11 Drusus the Elder – on the right of Augustus (died falling of the horse)</a:t>
            </a:r>
          </a:p>
          <a:p>
            <a:pPr lvl="0" eaLnBrk="0" fontAlgn="base" hangingPunct="0">
              <a:spcBef>
                <a:spcPct val="0"/>
              </a:spcBef>
              <a:spcAft>
                <a:spcPct val="0"/>
              </a:spcAft>
            </a:pPr>
            <a:r>
              <a:rPr lang="en-US" dirty="0" smtClean="0">
                <a:latin typeface="Calibri" pitchFamily="34" charset="0"/>
                <a:cs typeface="Times New Roman" pitchFamily="18" charset="0"/>
              </a:rPr>
              <a:t>12 Eros</a:t>
            </a:r>
            <a:endParaRPr lang="cs-CZ"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13 </a:t>
            </a:r>
            <a:r>
              <a:rPr lang="en-US" dirty="0" err="1" smtClean="0">
                <a:latin typeface="Calibri" pitchFamily="34" charset="0"/>
                <a:ea typeface="Calibri" pitchFamily="34" charset="0"/>
                <a:cs typeface="Times New Roman" pitchFamily="18" charset="0"/>
              </a:rPr>
              <a:t>Mithra</a:t>
            </a:r>
            <a:r>
              <a:rPr lang="en-US" dirty="0" smtClean="0">
                <a:latin typeface="Calibri" pitchFamily="34" charset="0"/>
                <a:ea typeface="Calibri" pitchFamily="34" charset="0"/>
                <a:cs typeface="Times New Roman" pitchFamily="18" charset="0"/>
              </a:rPr>
              <a:t>/Sol </a:t>
            </a:r>
            <a:r>
              <a:rPr lang="en-US" dirty="0" err="1" smtClean="0">
                <a:latin typeface="Calibri" pitchFamily="34" charset="0"/>
                <a:ea typeface="Calibri" pitchFamily="34" charset="0"/>
                <a:cs typeface="Times New Roman" pitchFamily="18" charset="0"/>
              </a:rPr>
              <a:t>Invictus</a:t>
            </a:r>
            <a:r>
              <a:rPr lang="en-US" dirty="0" smtClean="0">
                <a:latin typeface="Calibri" pitchFamily="34" charset="0"/>
                <a:ea typeface="Calibri" pitchFamily="34" charset="0"/>
                <a:cs typeface="Times New Roman" pitchFamily="18" charset="0"/>
              </a:rPr>
              <a:t> – Nero was born on the 15</a:t>
            </a:r>
            <a:r>
              <a:rPr lang="en-US" baseline="30000" dirty="0" smtClean="0">
                <a:latin typeface="Calibri" pitchFamily="34" charset="0"/>
                <a:ea typeface="Calibri" pitchFamily="34" charset="0"/>
                <a:cs typeface="Times New Roman" pitchFamily="18" charset="0"/>
              </a:rPr>
              <a:t>th</a:t>
            </a:r>
            <a:r>
              <a:rPr lang="en-US" dirty="0" smtClean="0">
                <a:latin typeface="Calibri" pitchFamily="34" charset="0"/>
                <a:ea typeface="Calibri" pitchFamily="34" charset="0"/>
                <a:cs typeface="Times New Roman" pitchFamily="18" charset="0"/>
              </a:rPr>
              <a:t> December, close to </a:t>
            </a:r>
            <a:r>
              <a:rPr lang="en-US" dirty="0" err="1" smtClean="0">
                <a:latin typeface="Calibri" pitchFamily="34" charset="0"/>
                <a:ea typeface="Calibri" pitchFamily="34" charset="0"/>
                <a:cs typeface="Times New Roman" pitchFamily="18" charset="0"/>
              </a:rPr>
              <a:t>Mithra’s</a:t>
            </a:r>
            <a:r>
              <a:rPr lang="en-US" dirty="0" smtClean="0">
                <a:latin typeface="Calibri" pitchFamily="34" charset="0"/>
                <a:ea typeface="Calibri" pitchFamily="34" charset="0"/>
                <a:cs typeface="Times New Roman" pitchFamily="18" charset="0"/>
              </a:rPr>
              <a:t> birthday –Nero loved himself showing as Sol, astrological reference to the birth (similar to </a:t>
            </a:r>
            <a:r>
              <a:rPr lang="en-US" i="1" dirty="0" err="1" smtClean="0">
                <a:latin typeface="Calibri" pitchFamily="34" charset="0"/>
                <a:ea typeface="Calibri" pitchFamily="34" charset="0"/>
                <a:cs typeface="Times New Roman" pitchFamily="18" charset="0"/>
              </a:rPr>
              <a:t>Gemma</a:t>
            </a:r>
            <a:r>
              <a:rPr lang="en-US" i="1" dirty="0" smtClean="0">
                <a:latin typeface="Calibri" pitchFamily="34" charset="0"/>
                <a:ea typeface="Calibri" pitchFamily="34" charset="0"/>
                <a:cs typeface="Times New Roman" pitchFamily="18" charset="0"/>
              </a:rPr>
              <a:t> </a:t>
            </a:r>
            <a:r>
              <a:rPr lang="en-US" i="1" dirty="0" err="1" smtClean="0">
                <a:latin typeface="Calibri" pitchFamily="34" charset="0"/>
                <a:ea typeface="Calibri" pitchFamily="34" charset="0"/>
                <a:cs typeface="Times New Roman" pitchFamily="18" charset="0"/>
              </a:rPr>
              <a:t>Augustea</a:t>
            </a:r>
            <a:r>
              <a:rPr lang="en-US" dirty="0" smtClean="0">
                <a:latin typeface="Calibri" pitchFamily="34" charset="0"/>
                <a:ea typeface="Calibri" pitchFamily="34" charset="0"/>
                <a:cs typeface="Times New Roman" pitchFamily="18" charset="0"/>
              </a:rPr>
              <a:t>)</a:t>
            </a:r>
            <a:endParaRPr lang="cs-CZ" sz="800" dirty="0" smtClean="0">
              <a:latin typeface="Arial" pitchFamily="34" charset="0"/>
              <a:cs typeface="Arial" pitchFamily="34" charset="0"/>
            </a:endParaRPr>
          </a:p>
          <a:p>
            <a:pPr lvl="0" eaLnBrk="0" fontAlgn="base" hangingPunct="0">
              <a:spcBef>
                <a:spcPct val="0"/>
              </a:spcBef>
              <a:spcAft>
                <a:spcPct val="0"/>
              </a:spcAft>
              <a:buFontTx/>
              <a:buChar char="•"/>
            </a:pPr>
            <a:r>
              <a:rPr lang="en-US" dirty="0" smtClean="0">
                <a:latin typeface="Calibri" pitchFamily="34" charset="0"/>
                <a:ea typeface="Calibri" pitchFamily="34" charset="0"/>
                <a:cs typeface="Times New Roman" pitchFamily="18" charset="0"/>
              </a:rPr>
              <a:t> Seated oriental figure - </a:t>
            </a:r>
            <a:r>
              <a:rPr lang="en-GB" dirty="0" smtClean="0">
                <a:latin typeface="Calibri" pitchFamily="34" charset="0"/>
                <a:ea typeface="Calibri" pitchFamily="34" charset="0"/>
                <a:cs typeface="Times New Roman" pitchFamily="18" charset="0"/>
              </a:rPr>
              <a:t>Ti. Claudius </a:t>
            </a:r>
            <a:r>
              <a:rPr lang="en-GB" dirty="0" err="1" smtClean="0">
                <a:latin typeface="Calibri" pitchFamily="34" charset="0"/>
                <a:ea typeface="Calibri" pitchFamily="34" charset="0"/>
                <a:cs typeface="Times New Roman" pitchFamily="18" charset="0"/>
              </a:rPr>
              <a:t>Balbillus</a:t>
            </a:r>
            <a:r>
              <a:rPr lang="en-GB" dirty="0" smtClean="0">
                <a:latin typeface="Calibri" pitchFamily="34" charset="0"/>
                <a:ea typeface="Calibri" pitchFamily="34" charset="0"/>
                <a:cs typeface="Times New Roman" pitchFamily="18" charset="0"/>
              </a:rPr>
              <a:t> – a personal counsellor of Nero – oriental origin, living on the court, connection to the </a:t>
            </a:r>
            <a:r>
              <a:rPr lang="en-GB" dirty="0" err="1" smtClean="0">
                <a:latin typeface="Calibri" pitchFamily="34" charset="0"/>
                <a:ea typeface="Calibri" pitchFamily="34" charset="0"/>
                <a:cs typeface="Times New Roman" pitchFamily="18" charset="0"/>
              </a:rPr>
              <a:t>Claudians</a:t>
            </a:r>
            <a:endParaRPr lang="cs-CZ" dirty="0"/>
          </a:p>
        </p:txBody>
      </p:sp>
      <p:sp>
        <p:nvSpPr>
          <p:cNvPr id="5" name="TextovéPole 4"/>
          <p:cNvSpPr txBox="1"/>
          <p:nvPr/>
        </p:nvSpPr>
        <p:spPr>
          <a:xfrm>
            <a:off x="6715140" y="3071810"/>
            <a:ext cx="285752" cy="307777"/>
          </a:xfrm>
          <a:prstGeom prst="rect">
            <a:avLst/>
          </a:prstGeom>
          <a:noFill/>
        </p:spPr>
        <p:txBody>
          <a:bodyPr wrap="square" rtlCol="0">
            <a:spAutoFit/>
          </a:bodyPr>
          <a:lstStyle/>
          <a:p>
            <a:r>
              <a:rPr lang="en-US" sz="1400" dirty="0" smtClean="0">
                <a:solidFill>
                  <a:srgbClr val="FF0000"/>
                </a:solidFill>
              </a:rPr>
              <a:t>1</a:t>
            </a:r>
            <a:endParaRPr lang="cs-CZ" sz="1400" dirty="0">
              <a:solidFill>
                <a:srgbClr val="FF0000"/>
              </a:solidFill>
            </a:endParaRPr>
          </a:p>
        </p:txBody>
      </p:sp>
      <p:sp>
        <p:nvSpPr>
          <p:cNvPr id="6" name="TextovéPole 5"/>
          <p:cNvSpPr txBox="1"/>
          <p:nvPr/>
        </p:nvSpPr>
        <p:spPr>
          <a:xfrm>
            <a:off x="7358082" y="3286124"/>
            <a:ext cx="285752" cy="307777"/>
          </a:xfrm>
          <a:prstGeom prst="rect">
            <a:avLst/>
          </a:prstGeom>
          <a:noFill/>
        </p:spPr>
        <p:txBody>
          <a:bodyPr wrap="square" rtlCol="0">
            <a:spAutoFit/>
          </a:bodyPr>
          <a:lstStyle/>
          <a:p>
            <a:r>
              <a:rPr lang="en-US" sz="1400" dirty="0" smtClean="0">
                <a:solidFill>
                  <a:srgbClr val="FF0000"/>
                </a:solidFill>
              </a:rPr>
              <a:t>2</a:t>
            </a:r>
            <a:endParaRPr lang="cs-CZ" sz="1400" dirty="0">
              <a:solidFill>
                <a:srgbClr val="FF0000"/>
              </a:solidFill>
            </a:endParaRPr>
          </a:p>
        </p:txBody>
      </p:sp>
      <p:sp>
        <p:nvSpPr>
          <p:cNvPr id="7" name="TextovéPole 6"/>
          <p:cNvSpPr txBox="1"/>
          <p:nvPr/>
        </p:nvSpPr>
        <p:spPr>
          <a:xfrm>
            <a:off x="5715008" y="3214686"/>
            <a:ext cx="285752" cy="307777"/>
          </a:xfrm>
          <a:prstGeom prst="rect">
            <a:avLst/>
          </a:prstGeom>
          <a:noFill/>
        </p:spPr>
        <p:txBody>
          <a:bodyPr wrap="square" rtlCol="0">
            <a:spAutoFit/>
          </a:bodyPr>
          <a:lstStyle/>
          <a:p>
            <a:r>
              <a:rPr lang="en-US" sz="1400" dirty="0" smtClean="0">
                <a:solidFill>
                  <a:srgbClr val="FF0000"/>
                </a:solidFill>
              </a:rPr>
              <a:t>3</a:t>
            </a:r>
          </a:p>
        </p:txBody>
      </p:sp>
      <p:sp>
        <p:nvSpPr>
          <p:cNvPr id="8" name="TextovéPole 7"/>
          <p:cNvSpPr txBox="1"/>
          <p:nvPr/>
        </p:nvSpPr>
        <p:spPr>
          <a:xfrm>
            <a:off x="6215074" y="3143248"/>
            <a:ext cx="285752" cy="307777"/>
          </a:xfrm>
          <a:prstGeom prst="rect">
            <a:avLst/>
          </a:prstGeom>
          <a:noFill/>
        </p:spPr>
        <p:txBody>
          <a:bodyPr wrap="square" rtlCol="0">
            <a:spAutoFit/>
          </a:bodyPr>
          <a:lstStyle/>
          <a:p>
            <a:r>
              <a:rPr lang="en-US" sz="1400" dirty="0" smtClean="0">
                <a:solidFill>
                  <a:srgbClr val="FF0000"/>
                </a:solidFill>
              </a:rPr>
              <a:t>4</a:t>
            </a:r>
            <a:endParaRPr lang="cs-CZ" sz="1400" dirty="0">
              <a:solidFill>
                <a:srgbClr val="FF0000"/>
              </a:solidFill>
            </a:endParaRPr>
          </a:p>
        </p:txBody>
      </p:sp>
      <p:sp>
        <p:nvSpPr>
          <p:cNvPr id="9" name="TextovéPole 8"/>
          <p:cNvSpPr txBox="1"/>
          <p:nvPr/>
        </p:nvSpPr>
        <p:spPr>
          <a:xfrm>
            <a:off x="7929586" y="3286124"/>
            <a:ext cx="357190" cy="307777"/>
          </a:xfrm>
          <a:prstGeom prst="rect">
            <a:avLst/>
          </a:prstGeom>
          <a:noFill/>
        </p:spPr>
        <p:txBody>
          <a:bodyPr wrap="square" rtlCol="0">
            <a:spAutoFit/>
          </a:bodyPr>
          <a:lstStyle/>
          <a:p>
            <a:r>
              <a:rPr lang="en-US" sz="1400" dirty="0" smtClean="0">
                <a:solidFill>
                  <a:srgbClr val="FF0000"/>
                </a:solidFill>
              </a:rPr>
              <a:t>5</a:t>
            </a:r>
            <a:endParaRPr lang="cs-CZ" sz="1400" dirty="0">
              <a:solidFill>
                <a:srgbClr val="FF0000"/>
              </a:solidFill>
            </a:endParaRPr>
          </a:p>
        </p:txBody>
      </p:sp>
      <p:sp>
        <p:nvSpPr>
          <p:cNvPr id="10" name="TextovéPole 9"/>
          <p:cNvSpPr txBox="1"/>
          <p:nvPr/>
        </p:nvSpPr>
        <p:spPr>
          <a:xfrm>
            <a:off x="8429652" y="3500438"/>
            <a:ext cx="285752" cy="307777"/>
          </a:xfrm>
          <a:prstGeom prst="rect">
            <a:avLst/>
          </a:prstGeom>
          <a:noFill/>
        </p:spPr>
        <p:txBody>
          <a:bodyPr wrap="square" rtlCol="0">
            <a:spAutoFit/>
          </a:bodyPr>
          <a:lstStyle/>
          <a:p>
            <a:r>
              <a:rPr lang="en-US" sz="1400" dirty="0" smtClean="0">
                <a:solidFill>
                  <a:srgbClr val="FF0000"/>
                </a:solidFill>
              </a:rPr>
              <a:t>6</a:t>
            </a:r>
            <a:endParaRPr lang="cs-CZ" sz="1400" dirty="0">
              <a:solidFill>
                <a:srgbClr val="FF0000"/>
              </a:solidFill>
            </a:endParaRPr>
          </a:p>
        </p:txBody>
      </p:sp>
      <p:sp>
        <p:nvSpPr>
          <p:cNvPr id="11" name="TextovéPole 10"/>
          <p:cNvSpPr txBox="1"/>
          <p:nvPr/>
        </p:nvSpPr>
        <p:spPr>
          <a:xfrm>
            <a:off x="5072066" y="3857628"/>
            <a:ext cx="285752" cy="307777"/>
          </a:xfrm>
          <a:prstGeom prst="rect">
            <a:avLst/>
          </a:prstGeom>
          <a:noFill/>
        </p:spPr>
        <p:txBody>
          <a:bodyPr wrap="square" rtlCol="0">
            <a:spAutoFit/>
          </a:bodyPr>
          <a:lstStyle/>
          <a:p>
            <a:r>
              <a:rPr lang="en-US" sz="1400" dirty="0" smtClean="0">
                <a:solidFill>
                  <a:srgbClr val="FF0000"/>
                </a:solidFill>
              </a:rPr>
              <a:t>7</a:t>
            </a:r>
            <a:endParaRPr lang="cs-CZ" sz="1400" dirty="0">
              <a:solidFill>
                <a:srgbClr val="FF0000"/>
              </a:solidFill>
            </a:endParaRPr>
          </a:p>
        </p:txBody>
      </p:sp>
      <p:sp>
        <p:nvSpPr>
          <p:cNvPr id="12" name="TextovéPole 11"/>
          <p:cNvSpPr txBox="1"/>
          <p:nvPr/>
        </p:nvSpPr>
        <p:spPr>
          <a:xfrm>
            <a:off x="6143636" y="1500174"/>
            <a:ext cx="285752" cy="307777"/>
          </a:xfrm>
          <a:prstGeom prst="rect">
            <a:avLst/>
          </a:prstGeom>
          <a:noFill/>
        </p:spPr>
        <p:txBody>
          <a:bodyPr wrap="square" rtlCol="0">
            <a:spAutoFit/>
          </a:bodyPr>
          <a:lstStyle/>
          <a:p>
            <a:r>
              <a:rPr lang="en-US" sz="1400" dirty="0" smtClean="0">
                <a:solidFill>
                  <a:srgbClr val="FF0000"/>
                </a:solidFill>
              </a:rPr>
              <a:t>9</a:t>
            </a:r>
            <a:endParaRPr lang="cs-CZ" sz="1400" dirty="0">
              <a:solidFill>
                <a:srgbClr val="FF0000"/>
              </a:solidFill>
            </a:endParaRPr>
          </a:p>
        </p:txBody>
      </p:sp>
      <p:sp>
        <p:nvSpPr>
          <p:cNvPr id="13" name="TextovéPole 12"/>
          <p:cNvSpPr txBox="1"/>
          <p:nvPr/>
        </p:nvSpPr>
        <p:spPr>
          <a:xfrm>
            <a:off x="4929190" y="2857496"/>
            <a:ext cx="285752" cy="307777"/>
          </a:xfrm>
          <a:prstGeom prst="rect">
            <a:avLst/>
          </a:prstGeom>
          <a:noFill/>
        </p:spPr>
        <p:txBody>
          <a:bodyPr wrap="square" rtlCol="0">
            <a:spAutoFit/>
          </a:bodyPr>
          <a:lstStyle/>
          <a:p>
            <a:r>
              <a:rPr lang="en-US" sz="1400" dirty="0" smtClean="0">
                <a:solidFill>
                  <a:srgbClr val="FF0000"/>
                </a:solidFill>
              </a:rPr>
              <a:t>8</a:t>
            </a:r>
            <a:endParaRPr lang="cs-CZ" sz="1400" dirty="0">
              <a:solidFill>
                <a:srgbClr val="FF0000"/>
              </a:solidFill>
            </a:endParaRPr>
          </a:p>
        </p:txBody>
      </p:sp>
      <p:sp>
        <p:nvSpPr>
          <p:cNvPr id="14" name="TextovéPole 13"/>
          <p:cNvSpPr txBox="1"/>
          <p:nvPr/>
        </p:nvSpPr>
        <p:spPr>
          <a:xfrm>
            <a:off x="5357818" y="1928802"/>
            <a:ext cx="428628" cy="307777"/>
          </a:xfrm>
          <a:prstGeom prst="rect">
            <a:avLst/>
          </a:prstGeom>
          <a:noFill/>
        </p:spPr>
        <p:txBody>
          <a:bodyPr wrap="square" rtlCol="0">
            <a:spAutoFit/>
          </a:bodyPr>
          <a:lstStyle/>
          <a:p>
            <a:r>
              <a:rPr lang="en-US" sz="1400" dirty="0" smtClean="0">
                <a:solidFill>
                  <a:srgbClr val="FF0000"/>
                </a:solidFill>
              </a:rPr>
              <a:t>10</a:t>
            </a:r>
            <a:endParaRPr lang="cs-CZ" sz="1400" dirty="0">
              <a:solidFill>
                <a:srgbClr val="FF0000"/>
              </a:solidFill>
            </a:endParaRPr>
          </a:p>
        </p:txBody>
      </p:sp>
      <p:sp>
        <p:nvSpPr>
          <p:cNvPr id="15" name="TextovéPole 14"/>
          <p:cNvSpPr txBox="1"/>
          <p:nvPr/>
        </p:nvSpPr>
        <p:spPr>
          <a:xfrm>
            <a:off x="7500958" y="1500174"/>
            <a:ext cx="500066" cy="307777"/>
          </a:xfrm>
          <a:prstGeom prst="rect">
            <a:avLst/>
          </a:prstGeom>
          <a:noFill/>
        </p:spPr>
        <p:txBody>
          <a:bodyPr wrap="square" rtlCol="0">
            <a:spAutoFit/>
          </a:bodyPr>
          <a:lstStyle/>
          <a:p>
            <a:r>
              <a:rPr lang="en-US" sz="1400" dirty="0" smtClean="0">
                <a:solidFill>
                  <a:srgbClr val="FF0000"/>
                </a:solidFill>
              </a:rPr>
              <a:t>11</a:t>
            </a:r>
            <a:endParaRPr lang="cs-CZ" sz="1400" dirty="0">
              <a:solidFill>
                <a:srgbClr val="FF0000"/>
              </a:solidFill>
            </a:endParaRPr>
          </a:p>
        </p:txBody>
      </p:sp>
      <p:sp>
        <p:nvSpPr>
          <p:cNvPr id="16" name="TextovéPole 15"/>
          <p:cNvSpPr txBox="1"/>
          <p:nvPr/>
        </p:nvSpPr>
        <p:spPr>
          <a:xfrm>
            <a:off x="6929454" y="1571612"/>
            <a:ext cx="428628" cy="307777"/>
          </a:xfrm>
          <a:prstGeom prst="rect">
            <a:avLst/>
          </a:prstGeom>
          <a:noFill/>
        </p:spPr>
        <p:txBody>
          <a:bodyPr wrap="square" rtlCol="0">
            <a:spAutoFit/>
          </a:bodyPr>
          <a:lstStyle/>
          <a:p>
            <a:r>
              <a:rPr lang="en-US" sz="1400" dirty="0" smtClean="0">
                <a:solidFill>
                  <a:srgbClr val="FF0000"/>
                </a:solidFill>
              </a:rPr>
              <a:t>12</a:t>
            </a:r>
            <a:endParaRPr lang="cs-CZ" sz="1400" dirty="0">
              <a:solidFill>
                <a:srgbClr val="FF0000"/>
              </a:solidFill>
            </a:endParaRPr>
          </a:p>
        </p:txBody>
      </p:sp>
      <p:sp>
        <p:nvSpPr>
          <p:cNvPr id="17" name="TextovéPole 16"/>
          <p:cNvSpPr txBox="1"/>
          <p:nvPr/>
        </p:nvSpPr>
        <p:spPr>
          <a:xfrm>
            <a:off x="6143636" y="1928802"/>
            <a:ext cx="500066" cy="307777"/>
          </a:xfrm>
          <a:prstGeom prst="rect">
            <a:avLst/>
          </a:prstGeom>
          <a:noFill/>
        </p:spPr>
        <p:txBody>
          <a:bodyPr wrap="square" rtlCol="0">
            <a:spAutoFit/>
          </a:bodyPr>
          <a:lstStyle/>
          <a:p>
            <a:r>
              <a:rPr lang="en-US" sz="1400" dirty="0" smtClean="0">
                <a:solidFill>
                  <a:srgbClr val="FF0000"/>
                </a:solidFill>
              </a:rPr>
              <a:t>13</a:t>
            </a:r>
            <a:endParaRPr lang="cs-CZ" sz="14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42844" y="142852"/>
            <a:ext cx="8643998" cy="646331"/>
          </a:xfrm>
          <a:prstGeom prst="rect">
            <a:avLst/>
          </a:prstGeom>
          <a:noFill/>
        </p:spPr>
        <p:txBody>
          <a:bodyPr wrap="square" rtlCol="0">
            <a:spAutoFit/>
          </a:bodyPr>
          <a:lstStyle/>
          <a:p>
            <a:r>
              <a:rPr lang="en-US" dirty="0" smtClean="0"/>
              <a:t>Claudius apotheosis, mid 1</a:t>
            </a:r>
            <a:r>
              <a:rPr lang="en-US" baseline="30000" dirty="0" smtClean="0"/>
              <a:t>st</a:t>
            </a:r>
            <a:r>
              <a:rPr lang="en-US" dirty="0" smtClean="0"/>
              <a:t> century AD, four layers, sardonyx</a:t>
            </a:r>
            <a:endParaRPr lang="cs-CZ" dirty="0" smtClean="0"/>
          </a:p>
          <a:p>
            <a:endParaRPr lang="cs-CZ" dirty="0"/>
          </a:p>
        </p:txBody>
      </p:sp>
      <p:pic>
        <p:nvPicPr>
          <p:cNvPr id="4" name="Obrázek 3" descr="claudius cameo.jpg"/>
          <p:cNvPicPr>
            <a:picLocks noChangeAspect="1"/>
          </p:cNvPicPr>
          <p:nvPr/>
        </p:nvPicPr>
        <p:blipFill>
          <a:blip r:embed="rId2"/>
          <a:stretch>
            <a:fillRect/>
          </a:stretch>
        </p:blipFill>
        <p:spPr>
          <a:xfrm>
            <a:off x="2000232" y="928670"/>
            <a:ext cx="5208078" cy="51979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072594" cy="5632311"/>
          </a:xfrm>
          <a:prstGeom prst="rect">
            <a:avLst/>
          </a:prstGeom>
          <a:noFill/>
        </p:spPr>
        <p:txBody>
          <a:bodyPr wrap="square" rtlCol="0">
            <a:spAutoFit/>
          </a:bodyPr>
          <a:lstStyle/>
          <a:p>
            <a:endParaRPr lang="en-US" u="sng" dirty="0" smtClean="0"/>
          </a:p>
          <a:p>
            <a:r>
              <a:rPr lang="en-US" u="sng" dirty="0" smtClean="0"/>
              <a:t>The Ravenna Relief </a:t>
            </a:r>
            <a:r>
              <a:rPr lang="en-US" dirty="0" smtClean="0"/>
              <a:t>(</a:t>
            </a:r>
            <a:r>
              <a:rPr lang="en-US" dirty="0" err="1" smtClean="0"/>
              <a:t>Claudian</a:t>
            </a:r>
            <a:r>
              <a:rPr lang="en-US" dirty="0" smtClean="0"/>
              <a:t> date between 45-50</a:t>
            </a:r>
            <a:r>
              <a:rPr lang="cs-CZ" dirty="0" smtClean="0"/>
              <a:t> AD</a:t>
            </a:r>
            <a:r>
              <a:rPr lang="en-US" dirty="0" smtClean="0"/>
              <a:t>)</a:t>
            </a:r>
            <a:endParaRPr lang="cs-CZ" dirty="0" smtClean="0"/>
          </a:p>
          <a:p>
            <a:pPr lvl="0"/>
            <a:r>
              <a:rPr lang="en-US" dirty="0" smtClean="0"/>
              <a:t>Two marble relief fragments from a </a:t>
            </a:r>
            <a:r>
              <a:rPr lang="en-US" dirty="0" err="1" smtClean="0"/>
              <a:t>Claudian</a:t>
            </a:r>
            <a:r>
              <a:rPr lang="en-US" dirty="0" smtClean="0"/>
              <a:t> monument, possibly an altar honoring the imperial family</a:t>
            </a:r>
          </a:p>
          <a:p>
            <a:pPr lvl="0"/>
            <a:endParaRPr lang="cs-CZ" dirty="0" smtClean="0"/>
          </a:p>
          <a:p>
            <a:pPr lvl="0"/>
            <a:r>
              <a:rPr lang="en-US" dirty="0" smtClean="0"/>
              <a:t>The smaller fragment – sacrifice in honor of the imperial cult, a bull is being sacrificed</a:t>
            </a:r>
            <a:endParaRPr lang="cs-CZ" dirty="0" smtClean="0"/>
          </a:p>
          <a:p>
            <a:pPr lvl="0"/>
            <a:r>
              <a:rPr lang="en-US" dirty="0" smtClean="0"/>
              <a:t>The bigger fragment – a series of frontally positioned imperial figures against a blank background</a:t>
            </a:r>
          </a:p>
          <a:p>
            <a:pPr lvl="0"/>
            <a:endParaRPr lang="cs-CZ" dirty="0" smtClean="0"/>
          </a:p>
          <a:p>
            <a:pPr lvl="0"/>
            <a:r>
              <a:rPr lang="en-US" dirty="0" smtClean="0"/>
              <a:t>- Augustus – distinctive coiffure and characteristic facial features, wearing </a:t>
            </a:r>
            <a:r>
              <a:rPr lang="en-US" i="1" dirty="0" smtClean="0"/>
              <a:t>corona </a:t>
            </a:r>
            <a:r>
              <a:rPr lang="en-US" i="1" dirty="0" err="1" smtClean="0"/>
              <a:t>civica</a:t>
            </a:r>
            <a:r>
              <a:rPr lang="en-US" dirty="0" smtClean="0"/>
              <a:t>, hole in forehead for a bronze star, left foot on a globe with the signs of zodiac, in the guise of </a:t>
            </a:r>
            <a:r>
              <a:rPr lang="en-US" i="1" dirty="0" smtClean="0"/>
              <a:t>Mars </a:t>
            </a:r>
            <a:r>
              <a:rPr lang="en-US" i="1" dirty="0" err="1" smtClean="0"/>
              <a:t>Ultor</a:t>
            </a:r>
            <a:r>
              <a:rPr lang="en-US" i="1" dirty="0" smtClean="0"/>
              <a:t> </a:t>
            </a:r>
            <a:r>
              <a:rPr lang="en-US" dirty="0" smtClean="0"/>
              <a:t>with a short sword and a spear</a:t>
            </a:r>
            <a:endParaRPr lang="cs-CZ" dirty="0" smtClean="0"/>
          </a:p>
          <a:p>
            <a:pPr lvl="0"/>
            <a:r>
              <a:rPr lang="en-US" dirty="0" smtClean="0"/>
              <a:t>- </a:t>
            </a:r>
            <a:r>
              <a:rPr lang="en-US" dirty="0" err="1" smtClean="0"/>
              <a:t>Livia</a:t>
            </a:r>
            <a:r>
              <a:rPr lang="en-US" dirty="0" smtClean="0"/>
              <a:t> – assimilated to Venus, with Eros on her left shoulder, wears a tiara, posture and drapery based on </a:t>
            </a:r>
            <a:r>
              <a:rPr lang="en-US" i="1" dirty="0" smtClean="0"/>
              <a:t>Venus </a:t>
            </a:r>
            <a:r>
              <a:rPr lang="en-US" i="1" dirty="0" err="1" smtClean="0"/>
              <a:t>Genetrix</a:t>
            </a:r>
            <a:endParaRPr lang="cs-CZ" i="1" dirty="0" smtClean="0"/>
          </a:p>
          <a:p>
            <a:pPr lvl="0"/>
            <a:r>
              <a:rPr lang="en-US" dirty="0" smtClean="0"/>
              <a:t>- Julio-</a:t>
            </a:r>
            <a:r>
              <a:rPr lang="en-US" dirty="0" err="1" smtClean="0"/>
              <a:t>Claudian</a:t>
            </a:r>
            <a:r>
              <a:rPr lang="en-US" dirty="0" smtClean="0"/>
              <a:t> youth – a full cap of layered hair, bare chest and mantle draped over the lower part of his body, like Augustus – bronze star – </a:t>
            </a:r>
            <a:r>
              <a:rPr lang="en-US" dirty="0" err="1" smtClean="0"/>
              <a:t>Germanicus</a:t>
            </a:r>
            <a:endParaRPr lang="cs-CZ" dirty="0" smtClean="0"/>
          </a:p>
          <a:p>
            <a:pPr lvl="0"/>
            <a:r>
              <a:rPr lang="en-US" dirty="0" smtClean="0"/>
              <a:t>- Older man in cuirass and </a:t>
            </a:r>
            <a:r>
              <a:rPr lang="en-US" i="1" dirty="0" err="1" smtClean="0"/>
              <a:t>paludamentum</a:t>
            </a:r>
            <a:r>
              <a:rPr lang="en-US" dirty="0" smtClean="0"/>
              <a:t> – originally held a sword and a spear – Drusus the Elder</a:t>
            </a:r>
            <a:endParaRPr lang="cs-CZ" dirty="0" smtClean="0"/>
          </a:p>
          <a:p>
            <a:pPr lvl="0"/>
            <a:r>
              <a:rPr lang="en-US" dirty="0" smtClean="0"/>
              <a:t>Seated draped, headless woman – Claudius’ mother – Antonia (or </a:t>
            </a:r>
            <a:r>
              <a:rPr lang="en-US" i="1" dirty="0" smtClean="0"/>
              <a:t>Pietas</a:t>
            </a:r>
            <a:r>
              <a:rPr lang="en-US" dirty="0" smtClean="0"/>
              <a:t>)</a:t>
            </a:r>
            <a:endParaRPr lang="cs-CZ" dirty="0" smtClean="0"/>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ravenna.jpg"/>
          <p:cNvPicPr>
            <a:picLocks noChangeAspect="1"/>
          </p:cNvPicPr>
          <p:nvPr/>
        </p:nvPicPr>
        <p:blipFill>
          <a:blip r:embed="rId2"/>
          <a:srcRect l="9247" t="2009" r="6896" b="2009"/>
          <a:stretch>
            <a:fillRect/>
          </a:stretch>
        </p:blipFill>
        <p:spPr>
          <a:xfrm>
            <a:off x="285720" y="0"/>
            <a:ext cx="8532628"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4929190" cy="5632311"/>
          </a:xfrm>
          <a:prstGeom prst="rect">
            <a:avLst/>
          </a:prstGeom>
          <a:noFill/>
        </p:spPr>
        <p:txBody>
          <a:bodyPr wrap="square" rtlCol="0">
            <a:spAutoFit/>
          </a:bodyPr>
          <a:lstStyle/>
          <a:p>
            <a:pPr marL="342900" indent="-342900"/>
            <a:r>
              <a:rPr lang="cs-CZ" b="1" dirty="0" smtClean="0"/>
              <a:t>NERO (</a:t>
            </a:r>
            <a:r>
              <a:rPr lang="cs-CZ" b="1" dirty="0" err="1" smtClean="0"/>
              <a:t>Lucius</a:t>
            </a:r>
            <a:r>
              <a:rPr lang="cs-CZ" b="1" dirty="0" smtClean="0"/>
              <a:t> </a:t>
            </a:r>
            <a:r>
              <a:rPr lang="cs-CZ" b="1" dirty="0" err="1" smtClean="0"/>
              <a:t>Domitius</a:t>
            </a:r>
            <a:r>
              <a:rPr lang="cs-CZ" b="1" dirty="0" smtClean="0"/>
              <a:t> </a:t>
            </a:r>
            <a:r>
              <a:rPr lang="cs-CZ" b="1" dirty="0" err="1" smtClean="0"/>
              <a:t>Ahenobarbus</a:t>
            </a:r>
            <a:r>
              <a:rPr lang="cs-CZ" b="1" dirty="0" smtClean="0"/>
              <a:t>, </a:t>
            </a:r>
            <a:r>
              <a:rPr lang="cs-CZ" b="1" dirty="0" err="1" smtClean="0"/>
              <a:t>Claudius</a:t>
            </a:r>
            <a:r>
              <a:rPr lang="cs-CZ" b="1" dirty="0" smtClean="0"/>
              <a:t>      </a:t>
            </a:r>
          </a:p>
          <a:p>
            <a:pPr marL="342900" indent="-342900"/>
            <a:r>
              <a:rPr lang="cs-CZ" b="1" dirty="0" smtClean="0"/>
              <a:t>	     </a:t>
            </a:r>
            <a:r>
              <a:rPr lang="cs-CZ" b="1" dirty="0" err="1" smtClean="0"/>
              <a:t>Caesar</a:t>
            </a:r>
            <a:r>
              <a:rPr lang="cs-CZ" b="1" dirty="0" smtClean="0"/>
              <a:t> </a:t>
            </a:r>
            <a:r>
              <a:rPr lang="cs-CZ" b="1" dirty="0" err="1" smtClean="0"/>
              <a:t>Augustus</a:t>
            </a:r>
            <a:r>
              <a:rPr lang="cs-CZ" b="1" dirty="0" smtClean="0"/>
              <a:t> </a:t>
            </a:r>
            <a:r>
              <a:rPr lang="cs-CZ" b="1" dirty="0" err="1" smtClean="0"/>
              <a:t>Germanicus</a:t>
            </a:r>
            <a:r>
              <a:rPr lang="cs-CZ" b="1" dirty="0" smtClean="0"/>
              <a:t> </a:t>
            </a:r>
            <a:r>
              <a:rPr lang="cs-CZ" b="1" dirty="0" err="1" smtClean="0"/>
              <a:t>or</a:t>
            </a:r>
            <a:r>
              <a:rPr lang="cs-CZ" b="1" dirty="0" smtClean="0"/>
              <a:t> Nero   </a:t>
            </a:r>
          </a:p>
          <a:p>
            <a:pPr marL="342900" indent="-342900"/>
            <a:r>
              <a:rPr lang="cs-CZ" b="1" dirty="0" smtClean="0"/>
              <a:t>            </a:t>
            </a:r>
            <a:r>
              <a:rPr lang="cs-CZ" b="1" dirty="0" err="1" smtClean="0"/>
              <a:t>Claudius</a:t>
            </a:r>
            <a:r>
              <a:rPr lang="cs-CZ" b="1" dirty="0" smtClean="0"/>
              <a:t> </a:t>
            </a:r>
            <a:r>
              <a:rPr lang="cs-CZ" b="1" dirty="0" err="1" smtClean="0"/>
              <a:t>Drusus</a:t>
            </a:r>
            <a:r>
              <a:rPr lang="cs-CZ" b="1" dirty="0" smtClean="0"/>
              <a:t> </a:t>
            </a:r>
            <a:r>
              <a:rPr lang="cs-CZ" b="1" dirty="0" err="1" smtClean="0"/>
              <a:t>Germanicus</a:t>
            </a:r>
            <a:r>
              <a:rPr lang="cs-CZ" b="1" dirty="0" smtClean="0"/>
              <a:t>)</a:t>
            </a:r>
          </a:p>
          <a:p>
            <a:pPr marL="342900" indent="-342900"/>
            <a:r>
              <a:rPr lang="en-US" u="sng" dirty="0" smtClean="0"/>
              <a:t>Born</a:t>
            </a:r>
            <a:r>
              <a:rPr lang="en-US" dirty="0" smtClean="0"/>
              <a:t>: </a:t>
            </a:r>
            <a:r>
              <a:rPr lang="cs-CZ" dirty="0" err="1" smtClean="0"/>
              <a:t>December</a:t>
            </a:r>
            <a:r>
              <a:rPr lang="cs-CZ" dirty="0" smtClean="0"/>
              <a:t> 15</a:t>
            </a:r>
            <a:r>
              <a:rPr lang="cs-CZ" baseline="30000" dirty="0" smtClean="0"/>
              <a:t>th</a:t>
            </a:r>
            <a:r>
              <a:rPr lang="en-US" dirty="0" smtClean="0"/>
              <a:t> </a:t>
            </a:r>
            <a:r>
              <a:rPr lang="cs-CZ" dirty="0" smtClean="0"/>
              <a:t>, 37 AD</a:t>
            </a:r>
            <a:endParaRPr lang="en-US" dirty="0" smtClean="0"/>
          </a:p>
          <a:p>
            <a:pPr marL="342900" indent="-342900"/>
            <a:r>
              <a:rPr lang="en-US" u="sng" dirty="0" smtClean="0"/>
              <a:t>Died</a:t>
            </a:r>
            <a:r>
              <a:rPr lang="en-US" dirty="0" smtClean="0"/>
              <a:t>: </a:t>
            </a:r>
            <a:r>
              <a:rPr lang="cs-CZ" dirty="0" smtClean="0"/>
              <a:t>June 9</a:t>
            </a:r>
            <a:r>
              <a:rPr lang="en-US" baseline="30000" dirty="0" err="1" smtClean="0"/>
              <a:t>th</a:t>
            </a:r>
            <a:r>
              <a:rPr lang="en-US" dirty="0" smtClean="0"/>
              <a:t> </a:t>
            </a:r>
            <a:r>
              <a:rPr lang="cs-CZ" dirty="0" smtClean="0"/>
              <a:t>, 98</a:t>
            </a:r>
            <a:r>
              <a:rPr lang="en-US" dirty="0" smtClean="0"/>
              <a:t> AD</a:t>
            </a:r>
          </a:p>
          <a:p>
            <a:pPr marL="342900" indent="-342900"/>
            <a:r>
              <a:rPr lang="en-US" u="sng" dirty="0" smtClean="0"/>
              <a:t>Parents</a:t>
            </a:r>
            <a:r>
              <a:rPr lang="en-US" dirty="0" smtClean="0"/>
              <a:t>: </a:t>
            </a:r>
            <a:r>
              <a:rPr lang="cs-CZ" dirty="0" err="1" smtClean="0"/>
              <a:t>Gnaeus</a:t>
            </a:r>
            <a:r>
              <a:rPr lang="cs-CZ" dirty="0" smtClean="0"/>
              <a:t> </a:t>
            </a:r>
            <a:r>
              <a:rPr lang="cs-CZ" dirty="0" err="1" smtClean="0"/>
              <a:t>Domitius</a:t>
            </a:r>
            <a:r>
              <a:rPr lang="cs-CZ" dirty="0" smtClean="0"/>
              <a:t> </a:t>
            </a:r>
            <a:r>
              <a:rPr lang="cs-CZ" dirty="0" err="1" smtClean="0"/>
              <a:t>Ahenobarbus</a:t>
            </a:r>
            <a:r>
              <a:rPr lang="en-US" dirty="0" smtClean="0"/>
              <a:t>, </a:t>
            </a:r>
            <a:r>
              <a:rPr lang="cs-CZ" dirty="0" err="1" smtClean="0"/>
              <a:t>Agrippina</a:t>
            </a:r>
            <a:r>
              <a:rPr lang="cs-CZ" dirty="0" smtClean="0"/>
              <a:t> </a:t>
            </a:r>
            <a:r>
              <a:rPr lang="cs-CZ" dirty="0" err="1" smtClean="0"/>
              <a:t>the</a:t>
            </a:r>
            <a:r>
              <a:rPr lang="cs-CZ" dirty="0" smtClean="0"/>
              <a:t> </a:t>
            </a:r>
            <a:r>
              <a:rPr lang="cs-CZ" dirty="0" err="1" smtClean="0"/>
              <a:t>Younger</a:t>
            </a:r>
            <a:endParaRPr lang="en-US" dirty="0" smtClean="0"/>
          </a:p>
          <a:p>
            <a:r>
              <a:rPr lang="en-US" u="sng" dirty="0" smtClean="0"/>
              <a:t>Accession</a:t>
            </a:r>
            <a:r>
              <a:rPr lang="en-US" dirty="0" smtClean="0"/>
              <a:t>: </a:t>
            </a:r>
            <a:r>
              <a:rPr lang="cs-CZ" dirty="0" err="1" smtClean="0"/>
              <a:t>adopted</a:t>
            </a:r>
            <a:r>
              <a:rPr lang="cs-CZ" dirty="0" smtClean="0"/>
              <a:t> by </a:t>
            </a:r>
            <a:r>
              <a:rPr lang="cs-CZ" dirty="0" err="1" smtClean="0"/>
              <a:t>Claudius</a:t>
            </a:r>
            <a:endParaRPr lang="en-US" dirty="0" smtClean="0"/>
          </a:p>
          <a:p>
            <a:pPr>
              <a:buFontTx/>
              <a:buChar char="-"/>
            </a:pPr>
            <a:r>
              <a:rPr lang="en-US" dirty="0" smtClean="0"/>
              <a:t> </a:t>
            </a:r>
            <a:r>
              <a:rPr lang="cs-CZ" dirty="0" err="1" smtClean="0"/>
              <a:t>the</a:t>
            </a:r>
            <a:r>
              <a:rPr lang="cs-CZ" dirty="0" smtClean="0"/>
              <a:t> last </a:t>
            </a:r>
            <a:r>
              <a:rPr lang="cs-CZ" dirty="0" err="1" smtClean="0"/>
              <a:t>julio</a:t>
            </a:r>
            <a:r>
              <a:rPr lang="cs-CZ" dirty="0" smtClean="0"/>
              <a:t>-</a:t>
            </a:r>
            <a:r>
              <a:rPr lang="cs-CZ" dirty="0" err="1" smtClean="0"/>
              <a:t>claudian</a:t>
            </a:r>
            <a:r>
              <a:rPr lang="cs-CZ" dirty="0" smtClean="0"/>
              <a:t> </a:t>
            </a:r>
            <a:r>
              <a:rPr lang="cs-CZ" dirty="0" err="1" smtClean="0"/>
              <a:t>emperor</a:t>
            </a:r>
            <a:endParaRPr lang="en-US" dirty="0" smtClean="0"/>
          </a:p>
          <a:p>
            <a:endParaRPr lang="cs-CZ" i="1" dirty="0" smtClean="0"/>
          </a:p>
          <a:p>
            <a:pPr marL="342900" lvl="0" indent="-342900"/>
            <a:r>
              <a:rPr lang="en-US" u="sng" dirty="0" smtClean="0"/>
              <a:t>Reign</a:t>
            </a:r>
            <a:r>
              <a:rPr lang="en-US" dirty="0" smtClean="0"/>
              <a:t>:</a:t>
            </a:r>
          </a:p>
          <a:p>
            <a:pPr marL="342900" lvl="0" indent="-342900">
              <a:buFontTx/>
              <a:buChar char="-"/>
            </a:pPr>
            <a:r>
              <a:rPr lang="en-US" dirty="0" smtClean="0"/>
              <a:t>early part of his reign – influenced by his mother, Seneca and </a:t>
            </a:r>
            <a:r>
              <a:rPr lang="en-US" dirty="0" err="1" smtClean="0"/>
              <a:t>Burrus</a:t>
            </a:r>
            <a:r>
              <a:rPr lang="en-US" dirty="0" smtClean="0"/>
              <a:t> (Praetorian commander)</a:t>
            </a:r>
          </a:p>
          <a:p>
            <a:pPr marL="342900" lvl="0" indent="-342900">
              <a:buFontTx/>
              <a:buChar char="-"/>
            </a:pPr>
            <a:r>
              <a:rPr lang="en-US" dirty="0" smtClean="0"/>
              <a:t>a</a:t>
            </a:r>
            <a:r>
              <a:rPr lang="cs-CZ" dirty="0" smtClean="0"/>
              <a:t>n </a:t>
            </a:r>
            <a:r>
              <a:rPr lang="cs-CZ" dirty="0" err="1" smtClean="0"/>
              <a:t>oat</a:t>
            </a:r>
            <a:r>
              <a:rPr lang="en-US" dirty="0" smtClean="0"/>
              <a:t>h formula by Jupiter </a:t>
            </a:r>
            <a:r>
              <a:rPr lang="en-US" dirty="0" err="1" smtClean="0"/>
              <a:t>Optimus</a:t>
            </a:r>
            <a:r>
              <a:rPr lang="en-US" dirty="0" smtClean="0"/>
              <a:t> </a:t>
            </a:r>
            <a:r>
              <a:rPr lang="en-US" dirty="0" err="1" smtClean="0"/>
              <a:t>Maximus</a:t>
            </a:r>
            <a:r>
              <a:rPr lang="en-US" dirty="0" smtClean="0"/>
              <a:t>, the </a:t>
            </a:r>
            <a:r>
              <a:rPr lang="en-US" dirty="0" err="1" smtClean="0"/>
              <a:t>Divi</a:t>
            </a:r>
            <a:r>
              <a:rPr lang="en-US" dirty="0" smtClean="0"/>
              <a:t> and the Genius – became standard, the official state oath (archive in Pompeii)</a:t>
            </a:r>
          </a:p>
          <a:p>
            <a:pPr marL="342900" lvl="0" indent="-342900">
              <a:buFontTx/>
              <a:buChar char="-"/>
            </a:pPr>
            <a:r>
              <a:rPr lang="en-US" dirty="0" smtClean="0"/>
              <a:t>later – independent ruler – cruel</a:t>
            </a:r>
          </a:p>
          <a:p>
            <a:pPr marL="342900" lvl="0" indent="-342900">
              <a:buFontTx/>
              <a:buChar char="-"/>
            </a:pPr>
            <a:r>
              <a:rPr lang="en-US" dirty="0" smtClean="0"/>
              <a:t>persecuted Christians</a:t>
            </a:r>
          </a:p>
          <a:p>
            <a:pPr marL="342900" lvl="0" indent="-342900">
              <a:buFontTx/>
              <a:buChar char="-"/>
            </a:pPr>
            <a:r>
              <a:rPr lang="en-US" dirty="0" smtClean="0"/>
              <a:t>committed an “assisted” suicide</a:t>
            </a:r>
          </a:p>
        </p:txBody>
      </p:sp>
      <p:pic>
        <p:nvPicPr>
          <p:cNvPr id="1026" name="Picture 2" descr="http://www.rome101.com/Portraiture/Nero/pix/0608_7371WS_L.jpg"/>
          <p:cNvPicPr>
            <a:picLocks noChangeAspect="1" noChangeArrowheads="1"/>
          </p:cNvPicPr>
          <p:nvPr/>
        </p:nvPicPr>
        <p:blipFill>
          <a:blip r:embed="rId2"/>
          <a:srcRect/>
          <a:stretch>
            <a:fillRect/>
          </a:stretch>
        </p:blipFill>
        <p:spPr bwMode="auto">
          <a:xfrm>
            <a:off x="4929190" y="571480"/>
            <a:ext cx="4104917" cy="55007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4857752" cy="6463308"/>
          </a:xfrm>
          <a:prstGeom prst="rect">
            <a:avLst/>
          </a:prstGeom>
          <a:noFill/>
        </p:spPr>
        <p:txBody>
          <a:bodyPr wrap="square" rtlCol="0">
            <a:spAutoFit/>
          </a:bodyPr>
          <a:lstStyle/>
          <a:p>
            <a:r>
              <a:rPr lang="en-US" b="1" dirty="0" smtClean="0"/>
              <a:t>STATE CULT</a:t>
            </a:r>
            <a:endParaRPr lang="cs-CZ" b="1" dirty="0" smtClean="0"/>
          </a:p>
          <a:p>
            <a:r>
              <a:rPr lang="en-US" dirty="0" smtClean="0"/>
              <a:t>- the worship of Genius continued – The </a:t>
            </a:r>
            <a:r>
              <a:rPr lang="en-US" dirty="0" err="1" smtClean="0"/>
              <a:t>Arval</a:t>
            </a:r>
            <a:r>
              <a:rPr lang="en-US" dirty="0" smtClean="0"/>
              <a:t> </a:t>
            </a:r>
            <a:r>
              <a:rPr lang="en-US" dirty="0" err="1" smtClean="0"/>
              <a:t>Acta</a:t>
            </a:r>
            <a:r>
              <a:rPr lang="en-US" dirty="0" smtClean="0"/>
              <a:t> – even more frequent – </a:t>
            </a:r>
            <a:r>
              <a:rPr lang="en-US" i="1" dirty="0" smtClean="0"/>
              <a:t>dies </a:t>
            </a:r>
            <a:r>
              <a:rPr lang="en-US" i="1" dirty="0" err="1" smtClean="0"/>
              <a:t>natalis</a:t>
            </a:r>
            <a:r>
              <a:rPr lang="en-US" dirty="0" smtClean="0"/>
              <a:t>, </a:t>
            </a:r>
            <a:r>
              <a:rPr lang="en-US" i="1" dirty="0" smtClean="0"/>
              <a:t>dies </a:t>
            </a:r>
            <a:r>
              <a:rPr lang="en-US" i="1" dirty="0" err="1" smtClean="0"/>
              <a:t>imperii</a:t>
            </a:r>
            <a:r>
              <a:rPr lang="en-US" dirty="0" smtClean="0"/>
              <a:t>, even when he recovered from a </a:t>
            </a:r>
            <a:r>
              <a:rPr lang="en-US" dirty="0" err="1" smtClean="0"/>
              <a:t>sorethroat</a:t>
            </a:r>
            <a:r>
              <a:rPr lang="en-US" dirty="0" smtClean="0"/>
              <a:t>! (also more frequent during Galba, </a:t>
            </a:r>
            <a:r>
              <a:rPr lang="en-US" dirty="0" err="1" smtClean="0"/>
              <a:t>Otho</a:t>
            </a:r>
            <a:r>
              <a:rPr lang="en-US" dirty="0" smtClean="0"/>
              <a:t> and </a:t>
            </a:r>
            <a:r>
              <a:rPr lang="en-US" dirty="0" err="1" smtClean="0"/>
              <a:t>Vitellius</a:t>
            </a:r>
            <a:r>
              <a:rPr lang="en-US" dirty="0" smtClean="0"/>
              <a:t>)</a:t>
            </a:r>
            <a:endParaRPr lang="cs-CZ" dirty="0" smtClean="0"/>
          </a:p>
          <a:p>
            <a:pPr lvl="0"/>
            <a:r>
              <a:rPr lang="en-US" dirty="0" smtClean="0"/>
              <a:t>(not a </a:t>
            </a:r>
            <a:r>
              <a:rPr lang="en-US" dirty="0" err="1" smtClean="0"/>
              <a:t>togate</a:t>
            </a:r>
            <a:r>
              <a:rPr lang="en-US" dirty="0" smtClean="0"/>
              <a:t> one as Genius </a:t>
            </a:r>
            <a:r>
              <a:rPr lang="en-US" dirty="0" err="1" smtClean="0"/>
              <a:t>Augusti</a:t>
            </a:r>
            <a:r>
              <a:rPr lang="en-US" dirty="0" smtClean="0"/>
              <a:t>)</a:t>
            </a:r>
            <a:endParaRPr lang="cs-CZ" dirty="0" smtClean="0"/>
          </a:p>
          <a:p>
            <a:r>
              <a:rPr lang="en-US" dirty="0" smtClean="0"/>
              <a:t>- </a:t>
            </a:r>
            <a:r>
              <a:rPr lang="en-US" u="sng" dirty="0" smtClean="0"/>
              <a:t>change of iconography </a:t>
            </a:r>
            <a:r>
              <a:rPr lang="en-US" dirty="0" smtClean="0"/>
              <a:t>– The god depicted as </a:t>
            </a:r>
            <a:r>
              <a:rPr lang="en-US" i="1" dirty="0" smtClean="0"/>
              <a:t>Genius </a:t>
            </a:r>
            <a:r>
              <a:rPr lang="en-US" i="1" dirty="0" err="1" smtClean="0"/>
              <a:t>populi</a:t>
            </a:r>
            <a:r>
              <a:rPr lang="en-US" i="1" dirty="0" smtClean="0"/>
              <a:t> </a:t>
            </a:r>
            <a:r>
              <a:rPr lang="en-US" i="1" dirty="0" err="1" smtClean="0"/>
              <a:t>romani</a:t>
            </a:r>
            <a:r>
              <a:rPr lang="en-US" i="1" dirty="0" smtClean="0"/>
              <a:t> </a:t>
            </a:r>
            <a:r>
              <a:rPr lang="en-US" dirty="0" smtClean="0"/>
              <a:t>- semi-nude heroic form, evidence – coins</a:t>
            </a:r>
            <a:endParaRPr lang="cs-CZ" dirty="0" smtClean="0"/>
          </a:p>
          <a:p>
            <a:r>
              <a:rPr lang="en-US" dirty="0" smtClean="0"/>
              <a:t>- reason of the change: difficult to distinguish the Genius of emperor and every other man.</a:t>
            </a:r>
            <a:endParaRPr lang="cs-CZ" dirty="0" smtClean="0"/>
          </a:p>
          <a:p>
            <a:endParaRPr lang="en-US" dirty="0" smtClean="0"/>
          </a:p>
          <a:p>
            <a:r>
              <a:rPr lang="cs-CZ" dirty="0" err="1" smtClean="0"/>
              <a:t>The</a:t>
            </a:r>
            <a:r>
              <a:rPr lang="cs-CZ" dirty="0" smtClean="0"/>
              <a:t> </a:t>
            </a:r>
            <a:r>
              <a:rPr lang="cs-CZ" b="1" i="1" dirty="0" err="1" smtClean="0"/>
              <a:t>Colossus</a:t>
            </a:r>
            <a:r>
              <a:rPr lang="cs-CZ" b="1" i="1" dirty="0" smtClean="0"/>
              <a:t> </a:t>
            </a:r>
            <a:r>
              <a:rPr lang="cs-CZ" b="1" i="1" dirty="0" err="1" smtClean="0"/>
              <a:t>Neron</a:t>
            </a:r>
            <a:r>
              <a:rPr lang="en-US" b="1" i="1" dirty="0" smtClean="0"/>
              <a:t>is</a:t>
            </a:r>
            <a:r>
              <a:rPr lang="cs-CZ" dirty="0" smtClean="0"/>
              <a:t> 30 m</a:t>
            </a:r>
            <a:r>
              <a:rPr lang="en-US" dirty="0" smtClean="0"/>
              <a:t> bronze statue,</a:t>
            </a:r>
            <a:r>
              <a:rPr lang="cs-CZ" dirty="0" smtClean="0"/>
              <a:t> </a:t>
            </a:r>
            <a:endParaRPr lang="en-US" dirty="0" smtClean="0"/>
          </a:p>
          <a:p>
            <a:r>
              <a:rPr lang="cs-CZ" dirty="0" smtClean="0"/>
              <a:t>in </a:t>
            </a:r>
            <a:r>
              <a:rPr lang="cs-CZ" dirty="0" err="1" smtClean="0"/>
              <a:t>the</a:t>
            </a:r>
            <a:r>
              <a:rPr lang="cs-CZ" dirty="0" smtClean="0"/>
              <a:t> vestibule </a:t>
            </a:r>
            <a:r>
              <a:rPr lang="cs-CZ" dirty="0" err="1" smtClean="0"/>
              <a:t>of</a:t>
            </a:r>
            <a:r>
              <a:rPr lang="cs-CZ" dirty="0" smtClean="0"/>
              <a:t> his</a:t>
            </a:r>
            <a:r>
              <a:rPr lang="en-US" dirty="0" smtClean="0"/>
              <a:t> </a:t>
            </a:r>
            <a:r>
              <a:rPr lang="en-US" dirty="0" err="1" smtClean="0"/>
              <a:t>Domus</a:t>
            </a:r>
            <a:r>
              <a:rPr lang="en-US" dirty="0" smtClean="0"/>
              <a:t> </a:t>
            </a:r>
            <a:r>
              <a:rPr lang="en-US" dirty="0" err="1" smtClean="0"/>
              <a:t>Aurea</a:t>
            </a:r>
            <a:r>
              <a:rPr lang="cs-CZ" dirty="0" smtClean="0"/>
              <a:t>.</a:t>
            </a:r>
            <a:endParaRPr lang="en-US" dirty="0" smtClean="0"/>
          </a:p>
          <a:p>
            <a:pPr>
              <a:buFontTx/>
              <a:buChar char="-"/>
            </a:pPr>
            <a:r>
              <a:rPr lang="en-US" dirty="0" smtClean="0"/>
              <a:t> </a:t>
            </a:r>
            <a:r>
              <a:rPr lang="cs-CZ" dirty="0" err="1" smtClean="0"/>
              <a:t>resembling</a:t>
            </a:r>
            <a:r>
              <a:rPr lang="cs-CZ" dirty="0" smtClean="0"/>
              <a:t> </a:t>
            </a:r>
            <a:r>
              <a:rPr lang="cs-CZ" dirty="0" err="1" smtClean="0"/>
              <a:t>himself</a:t>
            </a:r>
            <a:r>
              <a:rPr lang="cs-CZ" dirty="0" smtClean="0"/>
              <a:t> </a:t>
            </a:r>
            <a:r>
              <a:rPr lang="cs-CZ" dirty="0" err="1" smtClean="0"/>
              <a:t>and</a:t>
            </a:r>
            <a:r>
              <a:rPr lang="cs-CZ" dirty="0" smtClean="0"/>
              <a:t> </a:t>
            </a:r>
            <a:r>
              <a:rPr lang="cs-CZ" dirty="0" err="1" smtClean="0"/>
              <a:t>the</a:t>
            </a:r>
            <a:r>
              <a:rPr lang="cs-CZ" dirty="0" smtClean="0"/>
              <a:t> Roman sun </a:t>
            </a:r>
            <a:r>
              <a:rPr lang="cs-CZ" dirty="0" err="1" smtClean="0"/>
              <a:t>god</a:t>
            </a:r>
            <a:r>
              <a:rPr lang="cs-CZ" dirty="0" smtClean="0"/>
              <a:t>, Sol</a:t>
            </a:r>
            <a:endParaRPr lang="en-US" dirty="0" smtClean="0"/>
          </a:p>
          <a:p>
            <a:pPr>
              <a:buFontTx/>
              <a:buChar char="-"/>
            </a:pPr>
            <a:r>
              <a:rPr lang="en-US" dirty="0" smtClean="0"/>
              <a:t> </a:t>
            </a:r>
            <a:r>
              <a:rPr lang="cs-CZ" dirty="0" err="1" smtClean="0"/>
              <a:t>holds</a:t>
            </a:r>
            <a:r>
              <a:rPr lang="cs-CZ" dirty="0" smtClean="0"/>
              <a:t> a </a:t>
            </a:r>
            <a:r>
              <a:rPr lang="cs-CZ" dirty="0" err="1" smtClean="0"/>
              <a:t>rudder</a:t>
            </a:r>
            <a:r>
              <a:rPr lang="cs-CZ" dirty="0" smtClean="0"/>
              <a:t> on </a:t>
            </a:r>
            <a:r>
              <a:rPr lang="cs-CZ" dirty="0" err="1" smtClean="0"/>
              <a:t>the</a:t>
            </a:r>
            <a:r>
              <a:rPr lang="cs-CZ" dirty="0" smtClean="0"/>
              <a:t> globe </a:t>
            </a:r>
            <a:r>
              <a:rPr lang="cs-CZ" dirty="0" err="1" smtClean="0"/>
              <a:t>which</a:t>
            </a:r>
            <a:r>
              <a:rPr lang="cs-CZ" dirty="0" smtClean="0"/>
              <a:t> </a:t>
            </a:r>
            <a:r>
              <a:rPr lang="cs-CZ" dirty="0" err="1" smtClean="0"/>
              <a:t>is</a:t>
            </a:r>
            <a:r>
              <a:rPr lang="cs-CZ" dirty="0" smtClean="0"/>
              <a:t> a </a:t>
            </a:r>
            <a:r>
              <a:rPr lang="cs-CZ" dirty="0" err="1" smtClean="0"/>
              <a:t>symbolic</a:t>
            </a:r>
            <a:r>
              <a:rPr lang="cs-CZ" dirty="0" smtClean="0"/>
              <a:t> </a:t>
            </a:r>
            <a:r>
              <a:rPr lang="cs-CZ" dirty="0" err="1" smtClean="0"/>
              <a:t>gesture</a:t>
            </a:r>
            <a:r>
              <a:rPr lang="cs-CZ" dirty="0" smtClean="0"/>
              <a:t> </a:t>
            </a:r>
            <a:r>
              <a:rPr lang="cs-CZ" dirty="0" err="1" smtClean="0"/>
              <a:t>of</a:t>
            </a:r>
            <a:r>
              <a:rPr lang="cs-CZ" dirty="0" smtClean="0"/>
              <a:t> his </a:t>
            </a:r>
            <a:r>
              <a:rPr lang="cs-CZ" dirty="0" err="1" smtClean="0"/>
              <a:t>power</a:t>
            </a:r>
            <a:r>
              <a:rPr lang="cs-CZ" dirty="0" smtClean="0"/>
              <a:t> </a:t>
            </a:r>
            <a:r>
              <a:rPr lang="cs-CZ" dirty="0" err="1" smtClean="0"/>
              <a:t>over</a:t>
            </a:r>
            <a:r>
              <a:rPr lang="cs-CZ" dirty="0" smtClean="0"/>
              <a:t> </a:t>
            </a:r>
            <a:r>
              <a:rPr lang="cs-CZ" dirty="0" err="1" smtClean="0"/>
              <a:t>land</a:t>
            </a:r>
            <a:r>
              <a:rPr lang="cs-CZ" dirty="0" smtClean="0"/>
              <a:t> </a:t>
            </a:r>
            <a:r>
              <a:rPr lang="cs-CZ" dirty="0" err="1" smtClean="0"/>
              <a:t>and</a:t>
            </a:r>
            <a:r>
              <a:rPr lang="cs-CZ" dirty="0" smtClean="0"/>
              <a:t> </a:t>
            </a:r>
            <a:r>
              <a:rPr lang="cs-CZ" dirty="0" err="1" smtClean="0"/>
              <a:t>sea</a:t>
            </a:r>
            <a:r>
              <a:rPr lang="cs-CZ" dirty="0" smtClean="0"/>
              <a:t>. </a:t>
            </a:r>
            <a:endParaRPr lang="en-US" dirty="0" smtClean="0"/>
          </a:p>
          <a:p>
            <a:pPr>
              <a:buFontTx/>
              <a:buChar char="-"/>
            </a:pPr>
            <a:r>
              <a:rPr lang="en-US" dirty="0" smtClean="0"/>
              <a:t> </a:t>
            </a:r>
            <a:r>
              <a:rPr lang="cs-CZ" dirty="0" err="1" smtClean="0"/>
              <a:t>modified</a:t>
            </a:r>
            <a:r>
              <a:rPr lang="cs-CZ" dirty="0" smtClean="0"/>
              <a:t> by Nero's </a:t>
            </a:r>
            <a:r>
              <a:rPr lang="cs-CZ" dirty="0" err="1" smtClean="0"/>
              <a:t>successors</a:t>
            </a:r>
            <a:r>
              <a:rPr lang="cs-CZ" dirty="0" smtClean="0"/>
              <a:t> </a:t>
            </a:r>
            <a:r>
              <a:rPr lang="cs-CZ" dirty="0" err="1" smtClean="0"/>
              <a:t>into</a:t>
            </a:r>
            <a:r>
              <a:rPr lang="cs-CZ" dirty="0" smtClean="0"/>
              <a:t> a statue </a:t>
            </a:r>
            <a:r>
              <a:rPr lang="cs-CZ" dirty="0" err="1" smtClean="0"/>
              <a:t>of</a:t>
            </a:r>
            <a:r>
              <a:rPr lang="cs-CZ" dirty="0" smtClean="0"/>
              <a:t> </a:t>
            </a:r>
            <a:r>
              <a:rPr lang="cs-CZ" dirty="0" err="1" smtClean="0"/>
              <a:t>the</a:t>
            </a:r>
            <a:r>
              <a:rPr lang="cs-CZ" dirty="0" smtClean="0"/>
              <a:t> sun </a:t>
            </a:r>
            <a:r>
              <a:rPr lang="cs-CZ" dirty="0" err="1" smtClean="0"/>
              <a:t>god</a:t>
            </a:r>
            <a:r>
              <a:rPr lang="en-US" dirty="0" smtClean="0"/>
              <a:t> Sol (only), moved to a spot outside the </a:t>
            </a:r>
            <a:r>
              <a:rPr lang="en-US" dirty="0" err="1" smtClean="0"/>
              <a:t>Flavian</a:t>
            </a:r>
            <a:r>
              <a:rPr lang="en-US" dirty="0" smtClean="0"/>
              <a:t> Amphitheatre</a:t>
            </a:r>
          </a:p>
          <a:p>
            <a:pPr>
              <a:buFontTx/>
              <a:buChar char="-"/>
            </a:pPr>
            <a:r>
              <a:rPr lang="cs-CZ" dirty="0" smtClean="0"/>
              <a:t> last </a:t>
            </a:r>
            <a:r>
              <a:rPr lang="cs-CZ" dirty="0" err="1" smtClean="0"/>
              <a:t>mentioned</a:t>
            </a:r>
            <a:r>
              <a:rPr lang="cs-CZ" dirty="0" smtClean="0"/>
              <a:t> in </a:t>
            </a:r>
            <a:r>
              <a:rPr lang="cs-CZ" dirty="0" err="1" smtClean="0"/>
              <a:t>the</a:t>
            </a:r>
            <a:r>
              <a:rPr lang="cs-CZ" dirty="0" smtClean="0"/>
              <a:t> 4th </a:t>
            </a:r>
            <a:r>
              <a:rPr lang="cs-CZ" dirty="0" err="1" smtClean="0"/>
              <a:t>century</a:t>
            </a:r>
            <a:r>
              <a:rPr lang="cs-CZ" dirty="0" smtClean="0"/>
              <a:t> AD</a:t>
            </a:r>
          </a:p>
          <a:p>
            <a:endParaRPr lang="cs-CZ" dirty="0"/>
          </a:p>
        </p:txBody>
      </p:sp>
      <p:pic>
        <p:nvPicPr>
          <p:cNvPr id="3" name="Obrázek 2" descr="nero colossus.jpg"/>
          <p:cNvPicPr>
            <a:picLocks noChangeAspect="1"/>
          </p:cNvPicPr>
          <p:nvPr/>
        </p:nvPicPr>
        <p:blipFill>
          <a:blip r:embed="rId2"/>
          <a:srcRect l="15079" r="2381" b="25000"/>
          <a:stretch>
            <a:fillRect/>
          </a:stretch>
        </p:blipFill>
        <p:spPr>
          <a:xfrm>
            <a:off x="4786314" y="500042"/>
            <a:ext cx="4179143" cy="578647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71414"/>
            <a:ext cx="8643998" cy="6463308"/>
          </a:xfrm>
          <a:prstGeom prst="rect">
            <a:avLst/>
          </a:prstGeom>
          <a:noFill/>
        </p:spPr>
        <p:txBody>
          <a:bodyPr wrap="square" rtlCol="0">
            <a:spAutoFit/>
          </a:bodyPr>
          <a:lstStyle/>
          <a:p>
            <a:r>
              <a:rPr lang="en-US" b="1" dirty="0" smtClean="0"/>
              <a:t>PRIVATE CULT</a:t>
            </a:r>
            <a:endParaRPr lang="cs-CZ" b="1" dirty="0" smtClean="0"/>
          </a:p>
          <a:p>
            <a:endParaRPr lang="en-US" b="1" dirty="0" smtClean="0"/>
          </a:p>
          <a:p>
            <a:pPr>
              <a:buFontTx/>
              <a:buChar char="-"/>
            </a:pPr>
            <a:r>
              <a:rPr lang="en-US" dirty="0" smtClean="0"/>
              <a:t> the sources fail – texts and monuments created for the public eye, private cults had a well informed insiders – no need of explanatory monuments</a:t>
            </a:r>
          </a:p>
          <a:p>
            <a:pPr>
              <a:buFontTx/>
              <a:buChar char="-"/>
            </a:pPr>
            <a:r>
              <a:rPr lang="en-US" dirty="0" smtClean="0"/>
              <a:t> literary sources ignore private life (only eccentric aberrations)</a:t>
            </a:r>
            <a:endParaRPr lang="cs-CZ" dirty="0" smtClean="0"/>
          </a:p>
          <a:p>
            <a:r>
              <a:rPr lang="en-US" dirty="0" smtClean="0"/>
              <a:t>- there is hardly any archaeological evidence of emperor worship in the </a:t>
            </a:r>
            <a:r>
              <a:rPr lang="en-US" i="1" dirty="0" err="1" smtClean="0"/>
              <a:t>domus</a:t>
            </a:r>
            <a:r>
              <a:rPr lang="en-US" dirty="0" smtClean="0"/>
              <a:t> – mosaics and wall paintings never refer to emperor, but why would they? – emperors weren’t permanent, they changed quite fast and the imperial honors focused on the ruling emperor rather than on the </a:t>
            </a:r>
            <a:r>
              <a:rPr lang="en-US" i="1" dirty="0" err="1" smtClean="0"/>
              <a:t>Divi</a:t>
            </a:r>
            <a:r>
              <a:rPr lang="en-US" dirty="0" smtClean="0"/>
              <a:t> (the emperor was the one who could change something in their lives, not the dead ones)</a:t>
            </a:r>
            <a:endParaRPr lang="cs-CZ" dirty="0" smtClean="0"/>
          </a:p>
          <a:p>
            <a:r>
              <a:rPr lang="en-US" dirty="0" smtClean="0"/>
              <a:t>- Pompeian wall painting – scene of fantasy architecture or mythology, specific cults only in </a:t>
            </a:r>
            <a:r>
              <a:rPr lang="en-US" i="1" dirty="0" err="1" smtClean="0"/>
              <a:t>lararia</a:t>
            </a:r>
            <a:endParaRPr lang="cs-CZ" i="1" dirty="0" smtClean="0"/>
          </a:p>
          <a:p>
            <a:r>
              <a:rPr lang="en-US" dirty="0" smtClean="0"/>
              <a:t>- portraits in private homes – only temporary, not elaborate ones, modest character (</a:t>
            </a:r>
            <a:r>
              <a:rPr lang="en-US" dirty="0" err="1" smtClean="0"/>
              <a:t>Fronto</a:t>
            </a:r>
            <a:r>
              <a:rPr lang="en-US" dirty="0" smtClean="0"/>
              <a:t> to his imperial pupil Marcus Aurelius – images painted on the wooden panels – no chance they are preserved even in Pompey)</a:t>
            </a:r>
            <a:endParaRPr lang="cs-CZ" dirty="0" smtClean="0"/>
          </a:p>
          <a:p>
            <a:r>
              <a:rPr lang="en-US" dirty="0" smtClean="0"/>
              <a:t>- sculptured miniature portraits – Herculaneum – two busts of Augustus, </a:t>
            </a:r>
            <a:r>
              <a:rPr lang="en-US" dirty="0" err="1" smtClean="0"/>
              <a:t>Livia</a:t>
            </a:r>
            <a:r>
              <a:rPr lang="en-US" dirty="0" smtClean="0"/>
              <a:t> in The Villa </a:t>
            </a:r>
            <a:r>
              <a:rPr lang="en-US" dirty="0" err="1" smtClean="0"/>
              <a:t>dei</a:t>
            </a:r>
            <a:r>
              <a:rPr lang="en-US" dirty="0" smtClean="0"/>
              <a:t> </a:t>
            </a:r>
            <a:r>
              <a:rPr lang="en-US" dirty="0" err="1" smtClean="0"/>
              <a:t>Misterii</a:t>
            </a:r>
            <a:r>
              <a:rPr lang="en-US" dirty="0" smtClean="0"/>
              <a:t> in Pompeii, another villa – young Julian prince in a back room, a life-size silver bust of Galba in Herculaneum, a collection of imperial Julio-</a:t>
            </a:r>
            <a:r>
              <a:rPr lang="en-US" dirty="0" err="1" smtClean="0"/>
              <a:t>Claudian</a:t>
            </a:r>
            <a:r>
              <a:rPr lang="en-US" dirty="0" smtClean="0"/>
              <a:t> bronze portraits… </a:t>
            </a:r>
            <a:endParaRPr lang="cs-CZ" dirty="0" smtClean="0"/>
          </a:p>
          <a:p>
            <a:pPr>
              <a:buFontTx/>
              <a:buChar char="-"/>
            </a:pPr>
            <a:r>
              <a:rPr lang="en-US" dirty="0" smtClean="0"/>
              <a:t>literary evidence – Ovid – Augustus, </a:t>
            </a:r>
            <a:r>
              <a:rPr lang="en-US" dirty="0" err="1" smtClean="0"/>
              <a:t>Vitellius</a:t>
            </a:r>
            <a:r>
              <a:rPr lang="en-US" dirty="0" smtClean="0"/>
              <a:t> father of the emperor – golden image of Claudius, Marcus Aurelius – golden portraits of his teachers, Hadrian – bronze miniature bust of Augustus – all the text one in common – represent exceptions</a:t>
            </a:r>
          </a:p>
          <a:p>
            <a:r>
              <a:rPr lang="en-US" dirty="0" smtClean="0"/>
              <a:t> </a:t>
            </a:r>
            <a:endParaRPr lang="cs-CZ" dirty="0" smtClean="0"/>
          </a:p>
          <a:p>
            <a:endParaRPr lang="cs-CZ"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3139321"/>
          </a:xfrm>
          <a:prstGeom prst="rect">
            <a:avLst/>
          </a:prstGeom>
        </p:spPr>
        <p:txBody>
          <a:bodyPr wrap="square">
            <a:spAutoFit/>
          </a:bodyPr>
          <a:lstStyle/>
          <a:p>
            <a:r>
              <a:rPr lang="en-US" b="1" dirty="0" smtClean="0"/>
              <a:t>Imperial libation before private banquets </a:t>
            </a:r>
            <a:endParaRPr lang="cs-CZ" b="1" dirty="0" smtClean="0"/>
          </a:p>
          <a:p>
            <a:endParaRPr lang="en-US" b="1" dirty="0" smtClean="0"/>
          </a:p>
          <a:p>
            <a:r>
              <a:rPr lang="en-US" dirty="0" smtClean="0"/>
              <a:t>- to the living emperor</a:t>
            </a:r>
            <a:endParaRPr lang="cs-CZ" dirty="0" smtClean="0"/>
          </a:p>
          <a:p>
            <a:r>
              <a:rPr lang="en-US" dirty="0" smtClean="0"/>
              <a:t>- 30BC after the conquest of Egypt – the Senatorial Decree – a libation poured to the emperor, not to his Genius, at all banquets, public and private</a:t>
            </a:r>
            <a:endParaRPr lang="cs-CZ" dirty="0" smtClean="0"/>
          </a:p>
          <a:p>
            <a:pPr lvl="0"/>
            <a:r>
              <a:rPr lang="en-US" dirty="0" smtClean="0"/>
              <a:t>- no evidence it was ever performed before public banquets</a:t>
            </a:r>
            <a:endParaRPr lang="cs-CZ" dirty="0" smtClean="0"/>
          </a:p>
          <a:p>
            <a:pPr lvl="0"/>
            <a:r>
              <a:rPr lang="en-US" dirty="0" smtClean="0"/>
              <a:t>- private: Ovid, Horace, Petronius in connection with ceremonies with </a:t>
            </a:r>
            <a:r>
              <a:rPr lang="en-US" i="1" dirty="0" err="1" smtClean="0"/>
              <a:t>lares</a:t>
            </a:r>
            <a:r>
              <a:rPr lang="en-US" dirty="0" smtClean="0"/>
              <a:t> – but libation to the emperor himself, the idea of the </a:t>
            </a:r>
            <a:r>
              <a:rPr lang="en-US" i="1" dirty="0" smtClean="0"/>
              <a:t>Genius</a:t>
            </a:r>
            <a:r>
              <a:rPr lang="en-US" dirty="0" smtClean="0"/>
              <a:t> – later</a:t>
            </a:r>
            <a:endParaRPr lang="cs-CZ" dirty="0" smtClean="0"/>
          </a:p>
          <a:p>
            <a:r>
              <a:rPr lang="en-US" dirty="0" smtClean="0"/>
              <a:t>- a wall painting from Pompeii – a libation performed to the Genius, in the garden of a private house, small </a:t>
            </a:r>
            <a:r>
              <a:rPr lang="en-US" i="1" dirty="0" err="1" smtClean="0"/>
              <a:t>lararium</a:t>
            </a:r>
            <a:r>
              <a:rPr lang="en-US" dirty="0" smtClean="0"/>
              <a:t>, it was destroyed many years ago, no photo or other reproduction</a:t>
            </a:r>
            <a:endParaRPr lang="cs-CZ" dirty="0" smtClean="0"/>
          </a:p>
          <a:p>
            <a:r>
              <a:rPr lang="en-US" dirty="0" smtClean="0"/>
              <a:t>- before the meal, or between two courses</a:t>
            </a:r>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42852"/>
            <a:ext cx="4643470" cy="6463308"/>
          </a:xfrm>
          <a:prstGeom prst="rect">
            <a:avLst/>
          </a:prstGeom>
          <a:noFill/>
        </p:spPr>
        <p:txBody>
          <a:bodyPr wrap="square" rtlCol="0">
            <a:spAutoFit/>
          </a:bodyPr>
          <a:lstStyle/>
          <a:p>
            <a:pPr marL="342900" indent="-342900">
              <a:buAutoNum type="arabicPeriod"/>
            </a:pPr>
            <a:r>
              <a:rPr lang="cs-CZ" b="1" dirty="0" smtClean="0"/>
              <a:t>TIBERIUS (</a:t>
            </a:r>
            <a:r>
              <a:rPr lang="cs-CZ" b="1" dirty="0" err="1" smtClean="0"/>
              <a:t>Tiberius</a:t>
            </a:r>
            <a:r>
              <a:rPr lang="cs-CZ" b="1" dirty="0" smtClean="0"/>
              <a:t> </a:t>
            </a:r>
            <a:r>
              <a:rPr lang="cs-CZ" b="1" dirty="0" err="1" smtClean="0"/>
              <a:t>Claudius</a:t>
            </a:r>
            <a:r>
              <a:rPr lang="cs-CZ" b="1" dirty="0" smtClean="0"/>
              <a:t> Nero)</a:t>
            </a:r>
          </a:p>
          <a:p>
            <a:pPr marL="342900" indent="-342900"/>
            <a:r>
              <a:rPr lang="en-US" u="sng" dirty="0" smtClean="0"/>
              <a:t>Born</a:t>
            </a:r>
            <a:r>
              <a:rPr lang="en-US" dirty="0" smtClean="0"/>
              <a:t>: November 16</a:t>
            </a:r>
            <a:r>
              <a:rPr lang="en-US" baseline="30000" dirty="0" smtClean="0"/>
              <a:t>th</a:t>
            </a:r>
            <a:r>
              <a:rPr lang="en-US" dirty="0" smtClean="0"/>
              <a:t> , 42 BC</a:t>
            </a:r>
          </a:p>
          <a:p>
            <a:pPr marL="342900" indent="-342900"/>
            <a:r>
              <a:rPr lang="en-US" u="sng" dirty="0" smtClean="0"/>
              <a:t>Died</a:t>
            </a:r>
            <a:r>
              <a:rPr lang="en-US" dirty="0" smtClean="0"/>
              <a:t>: March 16</a:t>
            </a:r>
            <a:r>
              <a:rPr lang="en-US" baseline="30000" dirty="0" smtClean="0"/>
              <a:t>th</a:t>
            </a:r>
            <a:r>
              <a:rPr lang="en-US" dirty="0" smtClean="0"/>
              <a:t> , 37 AD</a:t>
            </a:r>
          </a:p>
          <a:p>
            <a:pPr marL="342900" indent="-342900"/>
            <a:r>
              <a:rPr lang="en-US" u="sng" dirty="0" smtClean="0"/>
              <a:t>Parents</a:t>
            </a:r>
            <a:r>
              <a:rPr lang="en-US" dirty="0" smtClean="0"/>
              <a:t>: </a:t>
            </a:r>
            <a:r>
              <a:rPr lang="en-US" dirty="0" err="1" smtClean="0"/>
              <a:t>Livia</a:t>
            </a:r>
            <a:r>
              <a:rPr lang="en-US" dirty="0" smtClean="0"/>
              <a:t>, Tiberius Claudius Nero</a:t>
            </a:r>
          </a:p>
          <a:p>
            <a:pPr marL="342900" indent="-342900"/>
            <a:r>
              <a:rPr lang="en-US" u="sng" dirty="0" smtClean="0"/>
              <a:t>Accession</a:t>
            </a:r>
            <a:r>
              <a:rPr lang="en-US" dirty="0" smtClean="0"/>
              <a:t>: Augustus, 4 AD (the fourth choice after Agrippa, </a:t>
            </a:r>
            <a:r>
              <a:rPr lang="en-US" dirty="0" err="1" smtClean="0"/>
              <a:t>Lucius</a:t>
            </a:r>
            <a:r>
              <a:rPr lang="en-US" dirty="0" smtClean="0"/>
              <a:t> and Gaius)</a:t>
            </a:r>
          </a:p>
          <a:p>
            <a:pPr marL="342900" indent="-342900"/>
            <a:r>
              <a:rPr lang="en-US" dirty="0" smtClean="0"/>
              <a:t>- 	</a:t>
            </a:r>
            <a:r>
              <a:rPr lang="en-US" dirty="0"/>
              <a:t>s</a:t>
            </a:r>
            <a:r>
              <a:rPr lang="en-US" dirty="0" smtClean="0"/>
              <a:t>ucceeded Augustus by formal powers, by his adoption and Augustus’ will – the main heir</a:t>
            </a:r>
          </a:p>
          <a:p>
            <a:pPr marL="342900" indent="-342900">
              <a:buFontTx/>
              <a:buChar char="-"/>
            </a:pPr>
            <a:r>
              <a:rPr lang="en-US" dirty="0" smtClean="0"/>
              <a:t>conservative, 23 years of reign</a:t>
            </a:r>
          </a:p>
          <a:p>
            <a:pPr marL="342900" lvl="0" indent="-342900">
              <a:buFontTx/>
              <a:buChar char="-"/>
            </a:pPr>
            <a:r>
              <a:rPr lang="en-US" dirty="0" smtClean="0"/>
              <a:t>completely loyal to Augustus’ domestic and foreign policies</a:t>
            </a:r>
          </a:p>
          <a:p>
            <a:pPr marL="342900" lvl="0" indent="-342900"/>
            <a:r>
              <a:rPr lang="en-US" u="sng" dirty="0" smtClean="0"/>
              <a:t>Reign</a:t>
            </a:r>
            <a:r>
              <a:rPr lang="en-US" dirty="0" smtClean="0"/>
              <a:t>:</a:t>
            </a:r>
          </a:p>
          <a:p>
            <a:pPr marL="342900" lvl="0" indent="-342900"/>
            <a:r>
              <a:rPr lang="en-US" sz="1600" dirty="0" smtClean="0"/>
              <a:t>- 	</a:t>
            </a:r>
            <a:r>
              <a:rPr lang="en-US" dirty="0" smtClean="0"/>
              <a:t>always extremely cautious and deferential in his formal dealings with the Senate, never accepted honors</a:t>
            </a:r>
            <a:endParaRPr lang="cs-CZ" sz="1600" dirty="0" smtClean="0"/>
          </a:p>
          <a:p>
            <a:pPr marL="342900" indent="-342900">
              <a:buFontTx/>
              <a:buChar char="-"/>
            </a:pPr>
            <a:r>
              <a:rPr lang="en-US" dirty="0" smtClean="0"/>
              <a:t>forbade the setting up of his portraits without permission and banned completely the erection of hi</a:t>
            </a:r>
            <a:r>
              <a:rPr lang="cs-CZ" dirty="0" smtClean="0"/>
              <a:t>s</a:t>
            </a:r>
            <a:r>
              <a:rPr lang="en-US" dirty="0" smtClean="0"/>
              <a:t> portraits among the cult images of the gods – so forbade any formal divine worship to himself</a:t>
            </a:r>
          </a:p>
          <a:p>
            <a:pPr marL="342900" indent="-342900">
              <a:buFontTx/>
              <a:buChar char="-"/>
            </a:pPr>
            <a:r>
              <a:rPr lang="en-US" dirty="0"/>
              <a:t>f</a:t>
            </a:r>
            <a:r>
              <a:rPr lang="en-US" dirty="0" smtClean="0"/>
              <a:t>inal establishing of the cult – the cult of </a:t>
            </a:r>
            <a:r>
              <a:rPr lang="en-US" dirty="0" err="1"/>
              <a:t>D</a:t>
            </a:r>
            <a:r>
              <a:rPr lang="en-US" dirty="0" err="1" smtClean="0"/>
              <a:t>ivus</a:t>
            </a:r>
            <a:r>
              <a:rPr lang="en-US" dirty="0" smtClean="0"/>
              <a:t> Augustus, not himself or his Genius</a:t>
            </a:r>
            <a:endParaRPr lang="cs-CZ" dirty="0"/>
          </a:p>
        </p:txBody>
      </p:sp>
      <p:pic>
        <p:nvPicPr>
          <p:cNvPr id="4" name="Obrázek 3" descr="tiberius bust.jpg"/>
          <p:cNvPicPr>
            <a:picLocks noChangeAspect="1"/>
          </p:cNvPicPr>
          <p:nvPr/>
        </p:nvPicPr>
        <p:blipFill>
          <a:blip r:embed="rId2"/>
          <a:stretch>
            <a:fillRect/>
          </a:stretch>
        </p:blipFill>
        <p:spPr>
          <a:xfrm>
            <a:off x="5072066" y="839981"/>
            <a:ext cx="3911231" cy="49637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14810" y="500042"/>
            <a:ext cx="4572000" cy="2308324"/>
          </a:xfrm>
          <a:prstGeom prst="rect">
            <a:avLst/>
          </a:prstGeom>
        </p:spPr>
        <p:txBody>
          <a:bodyPr>
            <a:spAutoFit/>
          </a:bodyPr>
          <a:lstStyle/>
          <a:p>
            <a:pPr lvl="0"/>
            <a:r>
              <a:rPr lang="en-US" b="1" dirty="0" smtClean="0"/>
              <a:t>IMAGES</a:t>
            </a:r>
          </a:p>
          <a:p>
            <a:pPr lvl="0"/>
            <a:endParaRPr lang="en-US" b="1" dirty="0" smtClean="0"/>
          </a:p>
          <a:p>
            <a:pPr lvl="0"/>
            <a:r>
              <a:rPr lang="en-US" dirty="0" smtClean="0"/>
              <a:t>Posthumous portrait – a seated statue of the emperor </a:t>
            </a:r>
            <a:r>
              <a:rPr lang="en-US" b="1" dirty="0" smtClean="0"/>
              <a:t>Tiberius as Jupiter </a:t>
            </a:r>
            <a:r>
              <a:rPr lang="en-US" dirty="0" smtClean="0"/>
              <a:t>– </a:t>
            </a:r>
            <a:r>
              <a:rPr lang="en-US" dirty="0" err="1" smtClean="0"/>
              <a:t>Cerveteri</a:t>
            </a:r>
            <a:endParaRPr lang="en-US" dirty="0" smtClean="0"/>
          </a:p>
          <a:p>
            <a:pPr lvl="0">
              <a:buFontTx/>
              <a:buChar char="-"/>
            </a:pPr>
            <a:r>
              <a:rPr lang="en-US" dirty="0" smtClean="0"/>
              <a:t> set up by Claudius, dated ca. 45-50 AD</a:t>
            </a:r>
          </a:p>
          <a:p>
            <a:pPr lvl="0">
              <a:buFontTx/>
              <a:buChar char="-"/>
            </a:pPr>
            <a:r>
              <a:rPr lang="en-US" dirty="0" smtClean="0"/>
              <a:t> Vatican Museums</a:t>
            </a:r>
          </a:p>
          <a:p>
            <a:pPr lvl="0"/>
            <a:r>
              <a:rPr lang="en-US" dirty="0" smtClean="0"/>
              <a:t>- a group of eight related statues found in </a:t>
            </a:r>
            <a:r>
              <a:rPr lang="en-US" dirty="0" err="1" smtClean="0"/>
              <a:t>Cerveteri</a:t>
            </a:r>
            <a:r>
              <a:rPr lang="en-US" dirty="0" smtClean="0"/>
              <a:t> in the 1840s.</a:t>
            </a:r>
            <a:endParaRPr lang="cs-CZ" dirty="0" smtClean="0"/>
          </a:p>
        </p:txBody>
      </p:sp>
      <p:pic>
        <p:nvPicPr>
          <p:cNvPr id="3" name="Obrázek 2" descr="seated tiberius jupiter.jpg"/>
          <p:cNvPicPr>
            <a:picLocks noChangeAspect="1"/>
          </p:cNvPicPr>
          <p:nvPr/>
        </p:nvPicPr>
        <p:blipFill>
          <a:blip r:embed="rId2"/>
          <a:stretch>
            <a:fillRect/>
          </a:stretch>
        </p:blipFill>
        <p:spPr>
          <a:xfrm>
            <a:off x="214282" y="428604"/>
            <a:ext cx="4022852" cy="60722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Elisabetta Gagetti\Documenti\Immagini\Gemme\GrandCaméedeFrance\GCF.jpg"/>
          <p:cNvPicPr>
            <a:picLocks noChangeAspect="1" noChangeArrowheads="1"/>
          </p:cNvPicPr>
          <p:nvPr/>
        </p:nvPicPr>
        <p:blipFill>
          <a:blip r:embed="rId2"/>
          <a:srcRect/>
          <a:stretch>
            <a:fillRect/>
          </a:stretch>
        </p:blipFill>
        <p:spPr bwMode="auto">
          <a:xfrm>
            <a:off x="4429124" y="428604"/>
            <a:ext cx="4552950" cy="5953125"/>
          </a:xfrm>
          <a:prstGeom prst="rect">
            <a:avLst/>
          </a:prstGeom>
          <a:noFill/>
          <a:ln w="9525">
            <a:noFill/>
            <a:miter lim="800000"/>
            <a:headEnd/>
            <a:tailEnd/>
          </a:ln>
        </p:spPr>
      </p:pic>
      <p:sp>
        <p:nvSpPr>
          <p:cNvPr id="3" name="Obdélník 2"/>
          <p:cNvSpPr/>
          <p:nvPr/>
        </p:nvSpPr>
        <p:spPr>
          <a:xfrm>
            <a:off x="0" y="214290"/>
            <a:ext cx="4429124" cy="5632311"/>
          </a:xfrm>
          <a:prstGeom prst="rect">
            <a:avLst/>
          </a:prstGeom>
        </p:spPr>
        <p:txBody>
          <a:bodyPr wrap="square">
            <a:spAutoFit/>
          </a:bodyPr>
          <a:lstStyle/>
          <a:p>
            <a:r>
              <a:rPr lang="en-GB" b="1" dirty="0" smtClean="0"/>
              <a:t>Grand </a:t>
            </a:r>
            <a:r>
              <a:rPr lang="en-GB" b="1" dirty="0" err="1" smtClean="0"/>
              <a:t>Camée</a:t>
            </a:r>
            <a:endParaRPr lang="en-GB" b="1" dirty="0" smtClean="0"/>
          </a:p>
          <a:p>
            <a:endParaRPr lang="en-GB" b="1" dirty="0" smtClean="0"/>
          </a:p>
          <a:p>
            <a:r>
              <a:rPr lang="en-US" dirty="0" smtClean="0"/>
              <a:t>- e</a:t>
            </a:r>
            <a:r>
              <a:rPr lang="en-GB" dirty="0" err="1" smtClean="0"/>
              <a:t>ight</a:t>
            </a:r>
            <a:r>
              <a:rPr lang="en-GB" dirty="0" smtClean="0"/>
              <a:t>-layer </a:t>
            </a:r>
            <a:r>
              <a:rPr lang="en-GB" dirty="0" err="1" smtClean="0"/>
              <a:t>sardonyx</a:t>
            </a:r>
            <a:r>
              <a:rPr lang="en-GB" dirty="0" smtClean="0"/>
              <a:t>: white the upper, brown the lower.</a:t>
            </a:r>
            <a:endParaRPr lang="cs-CZ" dirty="0" smtClean="0"/>
          </a:p>
          <a:p>
            <a:pPr>
              <a:buFontTx/>
              <a:buChar char="-"/>
            </a:pPr>
            <a:r>
              <a:rPr lang="en-GB" dirty="0" smtClean="0"/>
              <a:t> irregular shape (not the original)</a:t>
            </a:r>
          </a:p>
          <a:p>
            <a:pPr>
              <a:buFontTx/>
              <a:buChar char="-"/>
            </a:pPr>
            <a:r>
              <a:rPr lang="en-US" dirty="0" smtClean="0"/>
              <a:t> appears to be complete</a:t>
            </a:r>
          </a:p>
          <a:p>
            <a:pPr>
              <a:buFontTx/>
              <a:buChar char="-"/>
            </a:pPr>
            <a:r>
              <a:rPr lang="en-US" dirty="0" smtClean="0"/>
              <a:t> the largest ancient surviving cameo</a:t>
            </a:r>
            <a:endParaRPr lang="cs-CZ" dirty="0" smtClean="0"/>
          </a:p>
          <a:p>
            <a:r>
              <a:rPr lang="en-GB" dirty="0" smtClean="0"/>
              <a:t>(H. 31 cm; w. 26.5 cm) in Paris, </a:t>
            </a:r>
          </a:p>
          <a:p>
            <a:pPr>
              <a:buFontTx/>
              <a:buChar char="-"/>
            </a:pPr>
            <a:r>
              <a:rPr lang="en-GB" dirty="0" smtClean="0"/>
              <a:t>23-29 AD, Tiberius, or after 50 AD Claudius (different interpretations)</a:t>
            </a:r>
          </a:p>
          <a:p>
            <a:pPr>
              <a:buFontTx/>
              <a:buChar char="-"/>
            </a:pPr>
            <a:r>
              <a:rPr lang="en-GB" dirty="0" smtClean="0"/>
              <a:t> a lot of reworked faces – some figures are hard to identify</a:t>
            </a:r>
          </a:p>
          <a:p>
            <a:pPr>
              <a:buFontTx/>
              <a:buChar char="-"/>
            </a:pPr>
            <a:endParaRPr lang="cs-CZ" dirty="0" smtClean="0"/>
          </a:p>
          <a:p>
            <a:r>
              <a:rPr lang="en-GB" u="sng" dirty="0" smtClean="0"/>
              <a:t>Subject</a:t>
            </a:r>
            <a:r>
              <a:rPr lang="en-GB" dirty="0" smtClean="0"/>
              <a:t>: Enthroned Tiberius is surrounded by various members of the Julio-</a:t>
            </a:r>
            <a:r>
              <a:rPr lang="en-GB" dirty="0" err="1" smtClean="0"/>
              <a:t>Claudian</a:t>
            </a:r>
            <a:r>
              <a:rPr lang="en-GB" dirty="0" smtClean="0"/>
              <a:t> family (living and deceased).</a:t>
            </a:r>
            <a:endParaRPr lang="cs-CZ" dirty="0" smtClean="0"/>
          </a:p>
          <a:p>
            <a:r>
              <a:rPr lang="en-GB" dirty="0" smtClean="0"/>
              <a:t>- three levels of scenes, instead of two like in the </a:t>
            </a:r>
            <a:r>
              <a:rPr lang="en-GB" dirty="0" err="1" smtClean="0"/>
              <a:t>Gemma</a:t>
            </a:r>
            <a:r>
              <a:rPr lang="en-GB" dirty="0" smtClean="0"/>
              <a:t> </a:t>
            </a:r>
            <a:r>
              <a:rPr lang="en-GB" dirty="0" err="1" smtClean="0"/>
              <a:t>Augustea</a:t>
            </a:r>
            <a:endParaRPr lang="cs-CZ" dirty="0" smtClean="0"/>
          </a:p>
          <a:p>
            <a:r>
              <a:rPr lang="en-GB" dirty="0" smtClean="0"/>
              <a:t>- in the lowest one there are northern and eastern defeated barbarians</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0"/>
            <a:ext cx="4214842" cy="7017306"/>
          </a:xfrm>
          <a:prstGeom prst="rect">
            <a:avLst/>
          </a:prstGeom>
          <a:noFill/>
        </p:spPr>
        <p:txBody>
          <a:bodyPr wrap="square" rtlCol="0">
            <a:spAutoFit/>
          </a:bodyPr>
          <a:lstStyle/>
          <a:p>
            <a:pPr>
              <a:buFontTx/>
              <a:buChar char="-"/>
            </a:pPr>
            <a:r>
              <a:rPr lang="en-GB" dirty="0" smtClean="0"/>
              <a:t>more interesting part is between the middle and the highest registers</a:t>
            </a:r>
          </a:p>
          <a:p>
            <a:pPr>
              <a:buFontTx/>
              <a:buChar char="-"/>
            </a:pPr>
            <a:r>
              <a:rPr lang="en-GB" dirty="0" smtClean="0"/>
              <a:t> corresponding to an earthly dimension (living members of the family at the moment of production and the celestial (dead members of the clan, at the same moment)</a:t>
            </a:r>
          </a:p>
          <a:p>
            <a:endParaRPr lang="cs-CZ" dirty="0" smtClean="0"/>
          </a:p>
          <a:p>
            <a:r>
              <a:rPr lang="en-US" dirty="0" smtClean="0"/>
              <a:t>1 – Tiberius as Jupiter, holding </a:t>
            </a:r>
            <a:r>
              <a:rPr lang="en-US" i="1" dirty="0" err="1" smtClean="0"/>
              <a:t>lituus</a:t>
            </a:r>
            <a:r>
              <a:rPr lang="en-US" dirty="0" smtClean="0"/>
              <a:t>, wearing laurel wreath (not a </a:t>
            </a:r>
            <a:r>
              <a:rPr lang="en-US" i="1" dirty="0" smtClean="0"/>
              <a:t>corona </a:t>
            </a:r>
            <a:r>
              <a:rPr lang="en-US" i="1" dirty="0" err="1" smtClean="0"/>
              <a:t>civica</a:t>
            </a:r>
            <a:r>
              <a:rPr lang="en-US" dirty="0" smtClean="0"/>
              <a:t>) 2 - Julia (Augustus’</a:t>
            </a:r>
            <a:r>
              <a:rPr lang="cs-CZ" dirty="0" smtClean="0"/>
              <a:t> </a:t>
            </a:r>
            <a:r>
              <a:rPr lang="en-US" dirty="0" smtClean="0"/>
              <a:t>daughter) but the marriage ended up quickly, never married again, so this is Livia (mother), stressing his succession rights</a:t>
            </a:r>
          </a:p>
          <a:p>
            <a:r>
              <a:rPr lang="en-US" dirty="0" smtClean="0"/>
              <a:t>3 – Nero </a:t>
            </a:r>
            <a:r>
              <a:rPr lang="en-US" dirty="0" err="1" smtClean="0"/>
              <a:t>Germanici</a:t>
            </a:r>
            <a:r>
              <a:rPr lang="en-US" dirty="0" smtClean="0"/>
              <a:t>, </a:t>
            </a:r>
          </a:p>
          <a:p>
            <a:r>
              <a:rPr lang="en-US" dirty="0" smtClean="0"/>
              <a:t>4 - Julia </a:t>
            </a:r>
            <a:r>
              <a:rPr lang="en-US" dirty="0" err="1" smtClean="0"/>
              <a:t>Drusi</a:t>
            </a:r>
            <a:r>
              <a:rPr lang="en-US" dirty="0" smtClean="0"/>
              <a:t>, Nero </a:t>
            </a:r>
            <a:r>
              <a:rPr lang="en-US" dirty="0" err="1" smtClean="0"/>
              <a:t>Germanici’s</a:t>
            </a:r>
            <a:r>
              <a:rPr lang="en-US" dirty="0" smtClean="0"/>
              <a:t> wife </a:t>
            </a:r>
          </a:p>
          <a:p>
            <a:r>
              <a:rPr lang="en-US" dirty="0" smtClean="0"/>
              <a:t>5 - Slightly older boy behind </a:t>
            </a:r>
            <a:r>
              <a:rPr lang="en-US" dirty="0" err="1" smtClean="0"/>
              <a:t>Livia</a:t>
            </a:r>
            <a:r>
              <a:rPr lang="en-US" dirty="0" smtClean="0"/>
              <a:t> – Drusus Caesar, with a trophy </a:t>
            </a:r>
          </a:p>
          <a:p>
            <a:r>
              <a:rPr lang="en-US" dirty="0" smtClean="0"/>
              <a:t>6 - Agrippina </a:t>
            </a:r>
            <a:r>
              <a:rPr lang="en-US" dirty="0" err="1" smtClean="0"/>
              <a:t>Maior</a:t>
            </a:r>
            <a:r>
              <a:rPr lang="en-US" dirty="0" smtClean="0"/>
              <a:t>, </a:t>
            </a:r>
            <a:r>
              <a:rPr lang="en-US" dirty="0" err="1" smtClean="0"/>
              <a:t>Germanicus</a:t>
            </a:r>
            <a:r>
              <a:rPr lang="en-US" dirty="0" smtClean="0"/>
              <a:t>’ widow </a:t>
            </a:r>
          </a:p>
          <a:p>
            <a:r>
              <a:rPr lang="en-US" dirty="0" smtClean="0"/>
              <a:t>7 - Gaius Caesar </a:t>
            </a:r>
          </a:p>
          <a:p>
            <a:r>
              <a:rPr lang="en-US" dirty="0" smtClean="0"/>
              <a:t>8 - Claudia </a:t>
            </a:r>
            <a:r>
              <a:rPr lang="en-US" dirty="0" err="1" smtClean="0"/>
              <a:t>Livilla</a:t>
            </a:r>
            <a:r>
              <a:rPr lang="en-US" dirty="0" smtClean="0"/>
              <a:t>, </a:t>
            </a:r>
            <a:r>
              <a:rPr lang="en-US" dirty="0" err="1" smtClean="0"/>
              <a:t>Germaicus</a:t>
            </a:r>
            <a:r>
              <a:rPr lang="en-US" dirty="0" smtClean="0"/>
              <a:t>’ sister and widow of Drusus the Younger</a:t>
            </a:r>
          </a:p>
          <a:p>
            <a:endParaRPr lang="en-US" dirty="0" smtClean="0"/>
          </a:p>
          <a:p>
            <a:r>
              <a:rPr lang="en-US" dirty="0" smtClean="0"/>
              <a:t>3, 5, and 7 – brothers - sons of </a:t>
            </a:r>
            <a:r>
              <a:rPr lang="en-US" dirty="0" err="1" smtClean="0"/>
              <a:t>Germanicus</a:t>
            </a:r>
            <a:r>
              <a:rPr lang="en-US" dirty="0" smtClean="0"/>
              <a:t> and Agrippina </a:t>
            </a:r>
            <a:endParaRPr lang="cs-CZ" dirty="0" smtClean="0"/>
          </a:p>
        </p:txBody>
      </p:sp>
      <p:pic>
        <p:nvPicPr>
          <p:cNvPr id="3" name="Picture 4" descr="C:\Documents and Settings\Elisabetta Gagetti\Documenti\Immagini\Gemme\GrandCaméedeFrance\GCF.jpg"/>
          <p:cNvPicPr>
            <a:picLocks noChangeAspect="1" noChangeArrowheads="1"/>
          </p:cNvPicPr>
          <p:nvPr/>
        </p:nvPicPr>
        <p:blipFill>
          <a:blip r:embed="rId2"/>
          <a:srcRect/>
          <a:stretch>
            <a:fillRect/>
          </a:stretch>
        </p:blipFill>
        <p:spPr bwMode="auto">
          <a:xfrm>
            <a:off x="4714876" y="1142984"/>
            <a:ext cx="4124322" cy="5392680"/>
          </a:xfrm>
          <a:prstGeom prst="rect">
            <a:avLst/>
          </a:prstGeom>
          <a:noFill/>
          <a:ln w="9525">
            <a:noFill/>
            <a:miter lim="800000"/>
            <a:headEnd/>
            <a:tailEnd/>
          </a:ln>
        </p:spPr>
      </p:pic>
      <p:sp>
        <p:nvSpPr>
          <p:cNvPr id="4" name="TextovéPole 3"/>
          <p:cNvSpPr txBox="1"/>
          <p:nvPr/>
        </p:nvSpPr>
        <p:spPr>
          <a:xfrm>
            <a:off x="6643702" y="3429000"/>
            <a:ext cx="285752" cy="307777"/>
          </a:xfrm>
          <a:prstGeom prst="rect">
            <a:avLst/>
          </a:prstGeom>
          <a:noFill/>
        </p:spPr>
        <p:txBody>
          <a:bodyPr wrap="square" rtlCol="0">
            <a:spAutoFit/>
          </a:bodyPr>
          <a:lstStyle/>
          <a:p>
            <a:r>
              <a:rPr lang="en-US" sz="1400" dirty="0" smtClean="0">
                <a:solidFill>
                  <a:srgbClr val="FF0000"/>
                </a:solidFill>
              </a:rPr>
              <a:t>1</a:t>
            </a:r>
            <a:endParaRPr lang="cs-CZ" sz="1400" dirty="0">
              <a:solidFill>
                <a:srgbClr val="FF0000"/>
              </a:solidFill>
            </a:endParaRPr>
          </a:p>
        </p:txBody>
      </p:sp>
      <p:sp>
        <p:nvSpPr>
          <p:cNvPr id="5" name="TextovéPole 4"/>
          <p:cNvSpPr txBox="1"/>
          <p:nvPr/>
        </p:nvSpPr>
        <p:spPr>
          <a:xfrm>
            <a:off x="7286644" y="3571876"/>
            <a:ext cx="285752" cy="307777"/>
          </a:xfrm>
          <a:prstGeom prst="rect">
            <a:avLst/>
          </a:prstGeom>
          <a:noFill/>
        </p:spPr>
        <p:txBody>
          <a:bodyPr wrap="square" rtlCol="0">
            <a:spAutoFit/>
          </a:bodyPr>
          <a:lstStyle/>
          <a:p>
            <a:r>
              <a:rPr lang="en-US" sz="1400" dirty="0" smtClean="0">
                <a:solidFill>
                  <a:srgbClr val="FF0000"/>
                </a:solidFill>
              </a:rPr>
              <a:t>2</a:t>
            </a:r>
            <a:endParaRPr lang="cs-CZ" sz="1400" dirty="0">
              <a:solidFill>
                <a:srgbClr val="FF0000"/>
              </a:solidFill>
            </a:endParaRPr>
          </a:p>
        </p:txBody>
      </p:sp>
      <p:sp>
        <p:nvSpPr>
          <p:cNvPr id="6" name="TextovéPole 5"/>
          <p:cNvSpPr txBox="1"/>
          <p:nvPr/>
        </p:nvSpPr>
        <p:spPr>
          <a:xfrm>
            <a:off x="5715008" y="3500438"/>
            <a:ext cx="285752" cy="307777"/>
          </a:xfrm>
          <a:prstGeom prst="rect">
            <a:avLst/>
          </a:prstGeom>
          <a:noFill/>
        </p:spPr>
        <p:txBody>
          <a:bodyPr wrap="square" rtlCol="0">
            <a:spAutoFit/>
          </a:bodyPr>
          <a:lstStyle/>
          <a:p>
            <a:r>
              <a:rPr lang="en-US" sz="1400" dirty="0" smtClean="0">
                <a:solidFill>
                  <a:srgbClr val="FF0000"/>
                </a:solidFill>
              </a:rPr>
              <a:t>3</a:t>
            </a:r>
          </a:p>
        </p:txBody>
      </p:sp>
      <p:sp>
        <p:nvSpPr>
          <p:cNvPr id="7" name="TextovéPole 6"/>
          <p:cNvSpPr txBox="1"/>
          <p:nvPr/>
        </p:nvSpPr>
        <p:spPr>
          <a:xfrm>
            <a:off x="6143636" y="3357562"/>
            <a:ext cx="285752" cy="307777"/>
          </a:xfrm>
          <a:prstGeom prst="rect">
            <a:avLst/>
          </a:prstGeom>
          <a:noFill/>
        </p:spPr>
        <p:txBody>
          <a:bodyPr wrap="square" rtlCol="0">
            <a:spAutoFit/>
          </a:bodyPr>
          <a:lstStyle/>
          <a:p>
            <a:r>
              <a:rPr lang="en-US" sz="1400" dirty="0" smtClean="0">
                <a:solidFill>
                  <a:srgbClr val="FF0000"/>
                </a:solidFill>
              </a:rPr>
              <a:t>4</a:t>
            </a:r>
            <a:endParaRPr lang="cs-CZ" sz="1400" dirty="0">
              <a:solidFill>
                <a:srgbClr val="FF0000"/>
              </a:solidFill>
            </a:endParaRPr>
          </a:p>
        </p:txBody>
      </p:sp>
      <p:sp>
        <p:nvSpPr>
          <p:cNvPr id="8" name="TextovéPole 7"/>
          <p:cNvSpPr txBox="1"/>
          <p:nvPr/>
        </p:nvSpPr>
        <p:spPr>
          <a:xfrm>
            <a:off x="7858148" y="3571876"/>
            <a:ext cx="357190" cy="307777"/>
          </a:xfrm>
          <a:prstGeom prst="rect">
            <a:avLst/>
          </a:prstGeom>
          <a:noFill/>
        </p:spPr>
        <p:txBody>
          <a:bodyPr wrap="square" rtlCol="0">
            <a:spAutoFit/>
          </a:bodyPr>
          <a:lstStyle/>
          <a:p>
            <a:r>
              <a:rPr lang="en-US" sz="1400" dirty="0" smtClean="0">
                <a:solidFill>
                  <a:srgbClr val="FF0000"/>
                </a:solidFill>
              </a:rPr>
              <a:t>5</a:t>
            </a:r>
            <a:endParaRPr lang="cs-CZ" sz="1400" dirty="0">
              <a:solidFill>
                <a:srgbClr val="FF0000"/>
              </a:solidFill>
            </a:endParaRPr>
          </a:p>
        </p:txBody>
      </p:sp>
      <p:sp>
        <p:nvSpPr>
          <p:cNvPr id="9" name="TextovéPole 8"/>
          <p:cNvSpPr txBox="1"/>
          <p:nvPr/>
        </p:nvSpPr>
        <p:spPr>
          <a:xfrm>
            <a:off x="8286776" y="3786190"/>
            <a:ext cx="285752" cy="307777"/>
          </a:xfrm>
          <a:prstGeom prst="rect">
            <a:avLst/>
          </a:prstGeom>
          <a:noFill/>
        </p:spPr>
        <p:txBody>
          <a:bodyPr wrap="square" rtlCol="0">
            <a:spAutoFit/>
          </a:bodyPr>
          <a:lstStyle/>
          <a:p>
            <a:r>
              <a:rPr lang="en-US" sz="1400" dirty="0" smtClean="0">
                <a:solidFill>
                  <a:srgbClr val="FF0000"/>
                </a:solidFill>
              </a:rPr>
              <a:t>6</a:t>
            </a:r>
            <a:endParaRPr lang="cs-CZ" sz="1400" dirty="0">
              <a:solidFill>
                <a:srgbClr val="FF0000"/>
              </a:solidFill>
            </a:endParaRPr>
          </a:p>
        </p:txBody>
      </p:sp>
      <p:sp>
        <p:nvSpPr>
          <p:cNvPr id="10" name="TextovéPole 9"/>
          <p:cNvSpPr txBox="1"/>
          <p:nvPr/>
        </p:nvSpPr>
        <p:spPr>
          <a:xfrm>
            <a:off x="5072066" y="4143380"/>
            <a:ext cx="285752" cy="307777"/>
          </a:xfrm>
          <a:prstGeom prst="rect">
            <a:avLst/>
          </a:prstGeom>
          <a:noFill/>
        </p:spPr>
        <p:txBody>
          <a:bodyPr wrap="square" rtlCol="0">
            <a:spAutoFit/>
          </a:bodyPr>
          <a:lstStyle/>
          <a:p>
            <a:r>
              <a:rPr lang="en-US" sz="1400" dirty="0" smtClean="0">
                <a:solidFill>
                  <a:srgbClr val="FF0000"/>
                </a:solidFill>
              </a:rPr>
              <a:t>7</a:t>
            </a:r>
            <a:endParaRPr lang="cs-CZ" sz="1400" dirty="0">
              <a:solidFill>
                <a:srgbClr val="FF0000"/>
              </a:solidFill>
            </a:endParaRPr>
          </a:p>
        </p:txBody>
      </p:sp>
      <p:sp>
        <p:nvSpPr>
          <p:cNvPr id="11" name="TextovéPole 10"/>
          <p:cNvSpPr txBox="1"/>
          <p:nvPr/>
        </p:nvSpPr>
        <p:spPr>
          <a:xfrm>
            <a:off x="6143636" y="1857364"/>
            <a:ext cx="285752" cy="307777"/>
          </a:xfrm>
          <a:prstGeom prst="rect">
            <a:avLst/>
          </a:prstGeom>
          <a:noFill/>
        </p:spPr>
        <p:txBody>
          <a:bodyPr wrap="square" rtlCol="0">
            <a:spAutoFit/>
          </a:bodyPr>
          <a:lstStyle/>
          <a:p>
            <a:r>
              <a:rPr lang="en-US" sz="1400" dirty="0" smtClean="0">
                <a:solidFill>
                  <a:srgbClr val="FF0000"/>
                </a:solidFill>
              </a:rPr>
              <a:t>9</a:t>
            </a:r>
            <a:endParaRPr lang="cs-CZ" sz="1400" dirty="0">
              <a:solidFill>
                <a:srgbClr val="FF0000"/>
              </a:solidFill>
            </a:endParaRPr>
          </a:p>
        </p:txBody>
      </p:sp>
      <p:sp>
        <p:nvSpPr>
          <p:cNvPr id="12" name="TextovéPole 11"/>
          <p:cNvSpPr txBox="1"/>
          <p:nvPr/>
        </p:nvSpPr>
        <p:spPr>
          <a:xfrm>
            <a:off x="4857752" y="3214686"/>
            <a:ext cx="285752" cy="307777"/>
          </a:xfrm>
          <a:prstGeom prst="rect">
            <a:avLst/>
          </a:prstGeom>
          <a:noFill/>
        </p:spPr>
        <p:txBody>
          <a:bodyPr wrap="square" rtlCol="0">
            <a:spAutoFit/>
          </a:bodyPr>
          <a:lstStyle/>
          <a:p>
            <a:r>
              <a:rPr lang="en-US" sz="1400" dirty="0" smtClean="0">
                <a:solidFill>
                  <a:srgbClr val="FF0000"/>
                </a:solidFill>
              </a:rPr>
              <a:t>8</a:t>
            </a:r>
            <a:endParaRPr lang="cs-CZ" sz="1400" dirty="0">
              <a:solidFill>
                <a:srgbClr val="FF0000"/>
              </a:solidFill>
            </a:endParaRPr>
          </a:p>
        </p:txBody>
      </p:sp>
      <p:sp>
        <p:nvSpPr>
          <p:cNvPr id="13" name="TextovéPole 12"/>
          <p:cNvSpPr txBox="1"/>
          <p:nvPr/>
        </p:nvSpPr>
        <p:spPr>
          <a:xfrm>
            <a:off x="5357818" y="2143116"/>
            <a:ext cx="428628" cy="307777"/>
          </a:xfrm>
          <a:prstGeom prst="rect">
            <a:avLst/>
          </a:prstGeom>
          <a:noFill/>
        </p:spPr>
        <p:txBody>
          <a:bodyPr wrap="square" rtlCol="0">
            <a:spAutoFit/>
          </a:bodyPr>
          <a:lstStyle/>
          <a:p>
            <a:r>
              <a:rPr lang="en-US" sz="1400" dirty="0" smtClean="0">
                <a:solidFill>
                  <a:srgbClr val="FF0000"/>
                </a:solidFill>
              </a:rPr>
              <a:t>10</a:t>
            </a:r>
            <a:endParaRPr lang="cs-CZ" sz="1400" dirty="0">
              <a:solidFill>
                <a:srgbClr val="FF0000"/>
              </a:solidFill>
            </a:endParaRPr>
          </a:p>
        </p:txBody>
      </p:sp>
      <p:sp>
        <p:nvSpPr>
          <p:cNvPr id="14" name="TextovéPole 13"/>
          <p:cNvSpPr txBox="1"/>
          <p:nvPr/>
        </p:nvSpPr>
        <p:spPr>
          <a:xfrm>
            <a:off x="7429520" y="1857364"/>
            <a:ext cx="500066" cy="307777"/>
          </a:xfrm>
          <a:prstGeom prst="rect">
            <a:avLst/>
          </a:prstGeom>
          <a:noFill/>
        </p:spPr>
        <p:txBody>
          <a:bodyPr wrap="square" rtlCol="0">
            <a:spAutoFit/>
          </a:bodyPr>
          <a:lstStyle/>
          <a:p>
            <a:r>
              <a:rPr lang="en-US" sz="1400" dirty="0" smtClean="0">
                <a:solidFill>
                  <a:srgbClr val="FF0000"/>
                </a:solidFill>
              </a:rPr>
              <a:t>11</a:t>
            </a:r>
            <a:endParaRPr lang="cs-CZ" sz="1400" dirty="0">
              <a:solidFill>
                <a:srgbClr val="FF0000"/>
              </a:solidFill>
            </a:endParaRPr>
          </a:p>
        </p:txBody>
      </p:sp>
      <p:sp>
        <p:nvSpPr>
          <p:cNvPr id="15" name="TextovéPole 14"/>
          <p:cNvSpPr txBox="1"/>
          <p:nvPr/>
        </p:nvSpPr>
        <p:spPr>
          <a:xfrm>
            <a:off x="6786578" y="1857364"/>
            <a:ext cx="500066" cy="307777"/>
          </a:xfrm>
          <a:prstGeom prst="rect">
            <a:avLst/>
          </a:prstGeom>
          <a:noFill/>
        </p:spPr>
        <p:txBody>
          <a:bodyPr wrap="square" rtlCol="0">
            <a:spAutoFit/>
          </a:bodyPr>
          <a:lstStyle/>
          <a:p>
            <a:r>
              <a:rPr lang="en-US" sz="1400" dirty="0" smtClean="0">
                <a:solidFill>
                  <a:srgbClr val="FF0000"/>
                </a:solidFill>
              </a:rPr>
              <a:t>12</a:t>
            </a:r>
            <a:endParaRPr lang="cs-CZ" sz="1400" dirty="0">
              <a:solidFill>
                <a:srgbClr val="FF0000"/>
              </a:solidFill>
            </a:endParaRPr>
          </a:p>
        </p:txBody>
      </p:sp>
      <p:sp>
        <p:nvSpPr>
          <p:cNvPr id="16" name="TextovéPole 15"/>
          <p:cNvSpPr txBox="1"/>
          <p:nvPr/>
        </p:nvSpPr>
        <p:spPr>
          <a:xfrm>
            <a:off x="6215074" y="2357430"/>
            <a:ext cx="500066" cy="307777"/>
          </a:xfrm>
          <a:prstGeom prst="rect">
            <a:avLst/>
          </a:prstGeom>
          <a:noFill/>
        </p:spPr>
        <p:txBody>
          <a:bodyPr wrap="square" rtlCol="0">
            <a:spAutoFit/>
          </a:bodyPr>
          <a:lstStyle/>
          <a:p>
            <a:r>
              <a:rPr lang="en-US" sz="1400" dirty="0" smtClean="0">
                <a:solidFill>
                  <a:srgbClr val="FF0000"/>
                </a:solidFill>
              </a:rPr>
              <a:t>13</a:t>
            </a:r>
            <a:endParaRPr lang="cs-CZ" sz="1400" dirty="0">
              <a:solidFill>
                <a:srgbClr val="FF0000"/>
              </a:solidFill>
            </a:endParaRPr>
          </a:p>
        </p:txBody>
      </p:sp>
      <p:sp>
        <p:nvSpPr>
          <p:cNvPr id="18" name="TextovéPole 17"/>
          <p:cNvSpPr txBox="1"/>
          <p:nvPr/>
        </p:nvSpPr>
        <p:spPr>
          <a:xfrm>
            <a:off x="4643438" y="0"/>
            <a:ext cx="4214842" cy="1200329"/>
          </a:xfrm>
          <a:prstGeom prst="rect">
            <a:avLst/>
          </a:prstGeom>
          <a:noFill/>
        </p:spPr>
        <p:txBody>
          <a:bodyPr wrap="square" rtlCol="0">
            <a:spAutoFit/>
          </a:bodyPr>
          <a:lstStyle/>
          <a:p>
            <a:r>
              <a:rPr lang="en-US" dirty="0" smtClean="0"/>
              <a:t>9 – Augustus, 10 - Drusus the Younger, 11 – </a:t>
            </a:r>
            <a:r>
              <a:rPr lang="en-US" dirty="0" err="1" smtClean="0"/>
              <a:t>Germanicus</a:t>
            </a:r>
            <a:r>
              <a:rPr lang="en-US" dirty="0" smtClean="0"/>
              <a:t>, 12 – Eros, 13 – Mithras (</a:t>
            </a:r>
            <a:r>
              <a:rPr lang="en-US" dirty="0" err="1" smtClean="0"/>
              <a:t>Aion</a:t>
            </a:r>
            <a:r>
              <a:rPr lang="en-US" dirty="0" smtClean="0"/>
              <a:t> – eternal time, Marc Anthony, Alexander the Great, </a:t>
            </a:r>
            <a:r>
              <a:rPr lang="en-US" dirty="0" err="1" smtClean="0"/>
              <a:t>Iulus</a:t>
            </a:r>
            <a:r>
              <a:rPr lang="en-US" dirty="0" smtClean="0"/>
              <a:t> </a:t>
            </a:r>
            <a:r>
              <a:rPr lang="en-US" dirty="0" err="1" smtClean="0"/>
              <a:t>Ascanius</a:t>
            </a:r>
            <a:r>
              <a:rPr lang="en-US" dirty="0" smtClean="0"/>
              <a:t>)</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iberio001"/>
          <p:cNvPicPr>
            <a:picLocks noChangeAspect="1" noChangeArrowheads="1"/>
          </p:cNvPicPr>
          <p:nvPr/>
        </p:nvPicPr>
        <p:blipFill>
          <a:blip r:embed="rId2"/>
          <a:srcRect l="7599" t="14461" r="4907" b="11720"/>
          <a:stretch>
            <a:fillRect/>
          </a:stretch>
        </p:blipFill>
        <p:spPr bwMode="auto">
          <a:xfrm>
            <a:off x="214282" y="785794"/>
            <a:ext cx="4357718" cy="2905145"/>
          </a:xfrm>
          <a:prstGeom prst="rect">
            <a:avLst/>
          </a:prstGeom>
          <a:noFill/>
          <a:ln>
            <a:noFill/>
          </a:ln>
        </p:spPr>
      </p:pic>
      <p:sp>
        <p:nvSpPr>
          <p:cNvPr id="4" name="Obdélník 3"/>
          <p:cNvSpPr/>
          <p:nvPr/>
        </p:nvSpPr>
        <p:spPr>
          <a:xfrm>
            <a:off x="0" y="0"/>
            <a:ext cx="9144000" cy="646331"/>
          </a:xfrm>
          <a:prstGeom prst="rect">
            <a:avLst/>
          </a:prstGeom>
        </p:spPr>
        <p:txBody>
          <a:bodyPr wrap="square">
            <a:spAutoFit/>
          </a:bodyPr>
          <a:lstStyle/>
          <a:p>
            <a:r>
              <a:rPr lang="en-US" b="1" dirty="0" err="1" smtClean="0"/>
              <a:t>Boscoreale</a:t>
            </a:r>
            <a:r>
              <a:rPr lang="en-US" b="1" dirty="0" smtClean="0"/>
              <a:t> cup</a:t>
            </a:r>
            <a:endParaRPr lang="cs-CZ" b="1" dirty="0" smtClean="0"/>
          </a:p>
          <a:p>
            <a:r>
              <a:rPr lang="en-GB" dirty="0" smtClean="0"/>
              <a:t>triumph (awarded in 8 BC and celebrated in 7 BC) of Tiberius </a:t>
            </a:r>
            <a:endParaRPr lang="cs-CZ" dirty="0"/>
          </a:p>
        </p:txBody>
      </p:sp>
      <p:sp>
        <p:nvSpPr>
          <p:cNvPr id="6" name="Obdélník 5"/>
          <p:cNvSpPr/>
          <p:nvPr/>
        </p:nvSpPr>
        <p:spPr>
          <a:xfrm>
            <a:off x="4929190" y="642918"/>
            <a:ext cx="4214810" cy="6186309"/>
          </a:xfrm>
          <a:prstGeom prst="rect">
            <a:avLst/>
          </a:prstGeom>
        </p:spPr>
        <p:txBody>
          <a:bodyPr wrap="square">
            <a:spAutoFit/>
          </a:bodyPr>
          <a:lstStyle/>
          <a:p>
            <a:r>
              <a:rPr lang="en-GB" dirty="0" smtClean="0"/>
              <a:t>The </a:t>
            </a:r>
            <a:r>
              <a:rPr lang="en-GB" i="1" dirty="0" err="1" smtClean="0"/>
              <a:t>triumphus</a:t>
            </a:r>
            <a:r>
              <a:rPr lang="en-GB" i="1" dirty="0" smtClean="0"/>
              <a:t> de </a:t>
            </a:r>
            <a:r>
              <a:rPr lang="en-GB" i="1" dirty="0" err="1" smtClean="0"/>
              <a:t>Germanis</a:t>
            </a:r>
            <a:r>
              <a:rPr lang="en-GB" dirty="0" smtClean="0"/>
              <a:t> of Tiberius, who after his brother’s Drusus’ death in 9 BC led the campaign to Germany</a:t>
            </a:r>
          </a:p>
          <a:p>
            <a:endParaRPr lang="en-GB" dirty="0" smtClean="0"/>
          </a:p>
          <a:p>
            <a:r>
              <a:rPr lang="en-GB" dirty="0" smtClean="0"/>
              <a:t>Tiberius – </a:t>
            </a:r>
            <a:r>
              <a:rPr lang="en-GB" i="1" dirty="0" err="1" smtClean="0"/>
              <a:t>triumphator</a:t>
            </a:r>
            <a:r>
              <a:rPr lang="en-GB" dirty="0" smtClean="0"/>
              <a:t> with </a:t>
            </a:r>
            <a:r>
              <a:rPr lang="en-GB" i="1" dirty="0" err="1" smtClean="0"/>
              <a:t>servus</a:t>
            </a:r>
            <a:r>
              <a:rPr lang="en-GB" i="1" dirty="0" smtClean="0"/>
              <a:t> </a:t>
            </a:r>
            <a:r>
              <a:rPr lang="en-GB" i="1" dirty="0" err="1" smtClean="0"/>
              <a:t>publicus</a:t>
            </a:r>
            <a:endParaRPr lang="en-GB" i="1" dirty="0" smtClean="0"/>
          </a:p>
          <a:p>
            <a:endParaRPr lang="en-GB" dirty="0" smtClean="0"/>
          </a:p>
          <a:p>
            <a:r>
              <a:rPr lang="en-GB" dirty="0" smtClean="0"/>
              <a:t>The triumphal chariot is carefully detailed. </a:t>
            </a:r>
            <a:endParaRPr lang="cs-CZ" dirty="0" smtClean="0"/>
          </a:p>
          <a:p>
            <a:r>
              <a:rPr lang="en-GB" dirty="0" smtClean="0"/>
              <a:t>The decoration of the chariot was formed by a trophy flanked by two winged Victories putting other weapons on the trophy. Behind Victory there is a wingless female personification.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The other side: </a:t>
            </a:r>
          </a:p>
          <a:p>
            <a:r>
              <a:rPr lang="en-GB" dirty="0" smtClean="0"/>
              <a:t>The scene of sacrifice in front of the </a:t>
            </a:r>
            <a:r>
              <a:rPr lang="en-GB" dirty="0" err="1" smtClean="0"/>
              <a:t>the</a:t>
            </a:r>
            <a:r>
              <a:rPr lang="en-GB" dirty="0" smtClean="0"/>
              <a:t> Temple of Jupiter Capitoline – probably before leaving Rome </a:t>
            </a:r>
            <a:endParaRPr lang="cs-CZ" dirty="0" smtClean="0"/>
          </a:p>
        </p:txBody>
      </p:sp>
      <p:pic>
        <p:nvPicPr>
          <p:cNvPr id="7" name="Picture 9" descr="Kuttner_pl_009"/>
          <p:cNvPicPr>
            <a:picLocks noChangeAspect="1" noChangeArrowheads="1"/>
          </p:cNvPicPr>
          <p:nvPr/>
        </p:nvPicPr>
        <p:blipFill>
          <a:blip r:embed="rId3"/>
          <a:srcRect/>
          <a:stretch>
            <a:fillRect/>
          </a:stretch>
        </p:blipFill>
        <p:spPr bwMode="auto">
          <a:xfrm>
            <a:off x="214282" y="4000504"/>
            <a:ext cx="4360863" cy="2654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42852"/>
            <a:ext cx="8858312" cy="3416320"/>
          </a:xfrm>
          <a:prstGeom prst="rect">
            <a:avLst/>
          </a:prstGeom>
          <a:noFill/>
        </p:spPr>
        <p:txBody>
          <a:bodyPr wrap="square" rtlCol="0">
            <a:spAutoFit/>
          </a:bodyPr>
          <a:lstStyle/>
          <a:p>
            <a:pPr>
              <a:buFontTx/>
              <a:buChar char="-"/>
            </a:pPr>
            <a:r>
              <a:rPr lang="en-GB" dirty="0" smtClean="0"/>
              <a:t> attendants – two groups: </a:t>
            </a:r>
            <a:r>
              <a:rPr lang="en-GB" dirty="0"/>
              <a:t>walking behind the chariot and by the horses. </a:t>
            </a:r>
            <a:endParaRPr lang="en-GB" dirty="0" smtClean="0"/>
          </a:p>
          <a:p>
            <a:pPr>
              <a:buFontTx/>
              <a:buChar char="-"/>
            </a:pPr>
            <a:r>
              <a:rPr lang="en-GB" dirty="0" smtClean="0"/>
              <a:t> by the horses: a slave is guiding the horses, whose heads were originally in full relief and are lost now (the same as Tiberius</a:t>
            </a:r>
            <a:r>
              <a:rPr lang="en-GB" dirty="0"/>
              <a:t>’ head and </a:t>
            </a:r>
            <a:r>
              <a:rPr lang="en-GB" dirty="0" smtClean="0"/>
              <a:t>chest), four </a:t>
            </a:r>
            <a:r>
              <a:rPr lang="en-GB" i="1" dirty="0" err="1" smtClean="0"/>
              <a:t>lictors</a:t>
            </a:r>
            <a:r>
              <a:rPr lang="en-GB" dirty="0" smtClean="0"/>
              <a:t> on the far side of the horses with rods over their shoulders</a:t>
            </a:r>
          </a:p>
          <a:p>
            <a:r>
              <a:rPr lang="en-GB" dirty="0" smtClean="0"/>
              <a:t>- behind the chariot: the four behind the </a:t>
            </a:r>
            <a:r>
              <a:rPr lang="en-GB" i="1" dirty="0" err="1" smtClean="0"/>
              <a:t>quadriga</a:t>
            </a:r>
            <a:r>
              <a:rPr lang="en-GB" dirty="0" smtClean="0"/>
              <a:t> wear tunics and ankle-length boots, the two foremost bearing laurel branches (high-ranking officers), </a:t>
            </a:r>
            <a:r>
              <a:rPr lang="en-US" dirty="0" err="1" smtClean="0"/>
              <a:t>th</a:t>
            </a:r>
            <a:r>
              <a:rPr lang="en-GB" dirty="0" smtClean="0"/>
              <a:t>e figure just behind the chariot wheel wears smooth torques with swollen ends, </a:t>
            </a:r>
            <a:r>
              <a:rPr lang="en-US" dirty="0" smtClean="0"/>
              <a:t>a</a:t>
            </a:r>
            <a:r>
              <a:rPr lang="en-GB" dirty="0" err="1" smtClean="0"/>
              <a:t>nother</a:t>
            </a:r>
            <a:r>
              <a:rPr lang="en-GB" dirty="0" smtClean="0"/>
              <a:t> young officer walks between the reins loped up before Tiberius in a place of honour. He wears tunica ad </a:t>
            </a:r>
            <a:r>
              <a:rPr lang="en-GB" i="1" dirty="0" err="1" smtClean="0"/>
              <a:t>paludamentum</a:t>
            </a:r>
            <a:r>
              <a:rPr lang="en-GB" dirty="0" smtClean="0"/>
              <a:t> </a:t>
            </a:r>
            <a:endParaRPr lang="cs-CZ" dirty="0"/>
          </a:p>
          <a:p>
            <a:r>
              <a:rPr lang="en-GB" dirty="0" smtClean="0"/>
              <a:t>- the </a:t>
            </a:r>
            <a:r>
              <a:rPr lang="en-GB" dirty="0"/>
              <a:t>right </a:t>
            </a:r>
            <a:r>
              <a:rPr lang="en-GB" dirty="0" smtClean="0"/>
              <a:t>side - the </a:t>
            </a:r>
            <a:r>
              <a:rPr lang="en-GB" dirty="0"/>
              <a:t>scene </a:t>
            </a:r>
            <a:r>
              <a:rPr lang="en-GB" dirty="0" smtClean="0"/>
              <a:t>of the </a:t>
            </a:r>
            <a:r>
              <a:rPr lang="en-GB" dirty="0"/>
              <a:t>victim </a:t>
            </a:r>
            <a:r>
              <a:rPr lang="en-GB" dirty="0" smtClean="0"/>
              <a:t>group - </a:t>
            </a:r>
            <a:r>
              <a:rPr lang="en-GB" dirty="0"/>
              <a:t>a massive bull with two attendants.</a:t>
            </a:r>
            <a:endParaRPr lang="cs-CZ" dirty="0"/>
          </a:p>
          <a:p>
            <a:r>
              <a:rPr lang="en-GB" dirty="0" smtClean="0"/>
              <a:t>- the </a:t>
            </a:r>
            <a:r>
              <a:rPr lang="en-GB" dirty="0"/>
              <a:t>bull wears a </a:t>
            </a:r>
            <a:r>
              <a:rPr lang="en-GB" i="1" dirty="0" err="1"/>
              <a:t>dorsuale</a:t>
            </a:r>
            <a:r>
              <a:rPr lang="en-GB" dirty="0"/>
              <a:t> and a triangular </a:t>
            </a:r>
            <a:r>
              <a:rPr lang="en-GB" i="1" dirty="0" err="1"/>
              <a:t>fastigium</a:t>
            </a:r>
            <a:r>
              <a:rPr lang="en-GB" dirty="0"/>
              <a:t> (head plaque), from which a garland is hanging; it is decorated with an eagle on a </a:t>
            </a:r>
            <a:r>
              <a:rPr lang="en-GB" dirty="0" smtClean="0"/>
              <a:t>globe</a:t>
            </a:r>
            <a:endParaRPr lang="cs-CZ" dirty="0"/>
          </a:p>
        </p:txBody>
      </p:sp>
      <p:pic>
        <p:nvPicPr>
          <p:cNvPr id="3" name="Picture 3" descr="Kuttner_pl_016"/>
          <p:cNvPicPr>
            <a:picLocks noChangeAspect="1" noChangeArrowheads="1"/>
          </p:cNvPicPr>
          <p:nvPr/>
        </p:nvPicPr>
        <p:blipFill>
          <a:blip r:embed="rId2"/>
          <a:srcRect/>
          <a:stretch>
            <a:fillRect/>
          </a:stretch>
        </p:blipFill>
        <p:spPr bwMode="auto">
          <a:xfrm>
            <a:off x="785786" y="3714752"/>
            <a:ext cx="7715304" cy="3028137"/>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3997</Words>
  <Application>Microsoft Office PowerPoint</Application>
  <PresentationFormat>Předvádění na obrazovce (4:3)</PresentationFormat>
  <Paragraphs>359</Paragraphs>
  <Slides>37</Slides>
  <Notes>1</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Motiv sady Office</vt:lpstr>
      <vt:lpstr>The Buildings and the Images  of the Imperial Cult</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Buildings and the Images  of the Imperial Cult</dc:title>
  <dc:creator>Monika</dc:creator>
  <cp:lastModifiedBy>Monika</cp:lastModifiedBy>
  <cp:revision>122</cp:revision>
  <dcterms:created xsi:type="dcterms:W3CDTF">2015-03-08T21:25:39Z</dcterms:created>
  <dcterms:modified xsi:type="dcterms:W3CDTF">2017-04-09T17:01:20Z</dcterms:modified>
</cp:coreProperties>
</file>