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4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93" r:id="rId16"/>
    <p:sldId id="272" r:id="rId17"/>
    <p:sldId id="273" r:id="rId18"/>
    <p:sldId id="274" r:id="rId19"/>
    <p:sldId id="275" r:id="rId20"/>
    <p:sldId id="296" r:id="rId21"/>
    <p:sldId id="29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5143500" type="screen16x9"/>
  <p:notesSz cx="6858000" cy="9144000"/>
  <p:embeddedFontLst>
    <p:embeddedFont>
      <p:font typeface="Raleway" panose="02020500000000000000" charset="0"/>
      <p:regular r:id="rId41"/>
      <p:bold r:id="rId42"/>
      <p:italic r:id="rId43"/>
      <p:boldItalic r:id="rId44"/>
    </p:embeddedFont>
    <p:embeddedFont>
      <p:font typeface="Lato" panose="02020500000000000000" charset="0"/>
      <p:regular r:id="rId45"/>
      <p:bold r:id="rId46"/>
      <p:italic r:id="rId47"/>
      <p:boldItalic r:id="rId4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DFC7FF-17E2-4589-8594-084DC916796F}">
  <a:tblStyle styleId="{28DFC7FF-17E2-4589-8594-084DC916796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13cc8a0bdd_3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13cc8a0bdd_3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13cc8a0bdd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13cc8a0bdd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14f9690df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14f9690df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13cc8a0bdd_3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13cc8a0bdd_3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13cc8a0bdd_3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13cc8a0bdd_3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90649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13cc8a0bdd_3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13cc8a0bdd_3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13cc8a0bdd_3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13cc8a0bdd_3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14f9690dff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14f9690dff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14f9690df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14f9690df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13cc8a0bdd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13cc8a0bdd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14f9690df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14f9690df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51034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13cc8a0bd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13cc8a0bd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14f9690dff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114f9690dff_2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1159c7932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1159c7932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13cc8a0bdd_3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113cc8a0bdd_3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13cc8a0bdd_3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13cc8a0bdd_3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159c7932e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159c7932e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13cc8a0bdd_3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113cc8a0bdd_3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159c7932e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1159c7932e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13cc8a0bdd_3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13cc8a0bdd_3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114f9690dff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114f9690dff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159c7932e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159c7932e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113cc8a0bdd_3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113cc8a0bdd_3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159c7932e0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1159c7932e0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159c7932e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1159c7932e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1159c7932e0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1159c7932e0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14f9690df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14f9690df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14f9690df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14f9690df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14f9690df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14f9690df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14f9690df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14f9690df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14f9690df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14f9690df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13cc8a0bdd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13cc8a0bdd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2022年2月21~23日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(不但)~~，而且~~</a:t>
            </a:r>
            <a:endParaRPr dirty="0"/>
          </a:p>
        </p:txBody>
      </p:sp>
      <p:sp>
        <p:nvSpPr>
          <p:cNvPr id="202" name="Google Shape;202;p3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明天不但会下雨，而且会下雪。</a:t>
            </a:r>
            <a:endParaRPr sz="26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捷克菜不但不好吃，而且很贵。</a:t>
            </a:r>
            <a:endParaRPr sz="26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600" dirty="0"/>
              <a:t>请造句。</a:t>
            </a:r>
            <a:endParaRPr sz="26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怎么办 (zěnme bàn)</a:t>
            </a:r>
            <a:endParaRPr/>
          </a:p>
        </p:txBody>
      </p:sp>
      <p:sp>
        <p:nvSpPr>
          <p:cNvPr id="208" name="Google Shape;208;p3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/>
              <a:t>没有钱，怎么办？</a:t>
            </a:r>
            <a:endParaRPr sz="2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600"/>
              <a:t>我好紧张，怎么办？</a:t>
            </a:r>
            <a:endParaRPr sz="2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600"/>
              <a:t>我跟他约在车站，但是他没有来，怎么办？</a:t>
            </a:r>
            <a:endParaRPr sz="2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比 B＋Adj</a:t>
            </a:r>
            <a:endParaRPr/>
          </a:p>
        </p:txBody>
      </p:sp>
      <p:sp>
        <p:nvSpPr>
          <p:cNvPr id="219" name="Google Shape;219;p3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8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A 比 B＋Adj.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zh-TW" sz="3000"/>
              <a:t>A 比 B＋Adj. + 一点儿 / 得多 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/ 多了</a:t>
            </a:r>
            <a:endParaRPr sz="30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我比她漂亮。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爸爸比妈妈高</a:t>
            </a:r>
            <a:r>
              <a:rPr lang="zh-TW" sz="3000"/>
              <a:t>得多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捷克菜比中国菜好吃多了。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比 B＋更 / </a:t>
            </a: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还</a:t>
            </a: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+Adj</a:t>
            </a:r>
            <a:endParaRPr/>
          </a:p>
        </p:txBody>
      </p:sp>
      <p:sp>
        <p:nvSpPr>
          <p:cNvPr id="225" name="Google Shape;225;p4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8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A 比 B＋更 / 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还</a:t>
            </a:r>
            <a:r>
              <a:rPr lang="zh-TW" sz="3000"/>
              <a:t>+ Adj.</a:t>
            </a:r>
            <a:endParaRPr sz="30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飞机比地铁更快。</a:t>
            </a:r>
            <a:endParaRPr sz="30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火车站比公车站还大。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你觉得汉字比语法更难吗？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en-US" alt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</a:t>
            </a:r>
            <a:r>
              <a:rPr lang="zh-TW" altLang="en-US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比较</a:t>
            </a:r>
            <a:r>
              <a:rPr lang="en-US" alt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(</a:t>
            </a:r>
            <a:r>
              <a:rPr lang="en-US" altLang="zh-TW" sz="3000" b="0" dirty="0" err="1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bǐ</a:t>
            </a:r>
            <a:r>
              <a:rPr lang="en-US" alt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zh-TW" sz="3000" b="0" dirty="0" err="1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jiào</a:t>
            </a:r>
            <a:r>
              <a:rPr lang="en-US" alt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)</a:t>
            </a:r>
            <a:r>
              <a:rPr lang="zh-TW" altLang="en-US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zh-TW" sz="3000" b="0" dirty="0" err="1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Adj</a:t>
            </a:r>
            <a:r>
              <a:rPr lang="zh-TW" altLang="en-US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　</a:t>
            </a:r>
            <a:r>
              <a:rPr lang="zh-TW" altLang="en-US" sz="30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　和　　</a:t>
            </a:r>
            <a:r>
              <a:rPr lang="zh-TW" alt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 更 </a:t>
            </a:r>
            <a:r>
              <a:rPr lang="zh-TW" altLang="zh-TW" sz="30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Adj</a:t>
            </a:r>
            <a:endParaRPr dirty="0"/>
          </a:p>
        </p:txBody>
      </p:sp>
      <p:sp>
        <p:nvSpPr>
          <p:cNvPr id="225" name="Google Shape;225;p40"/>
          <p:cNvSpPr txBox="1">
            <a:spLocks noGrp="1"/>
          </p:cNvSpPr>
          <p:nvPr>
            <p:ph type="body" idx="1"/>
          </p:nvPr>
        </p:nvSpPr>
        <p:spPr>
          <a:xfrm>
            <a:off x="729450" y="1968842"/>
            <a:ext cx="7688700" cy="28271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A 比 </a:t>
            </a:r>
            <a:r>
              <a:rPr lang="zh-TW" sz="3000" dirty="0" smtClean="0"/>
              <a:t>B</a:t>
            </a:r>
            <a:r>
              <a:rPr lang="zh-TW" altLang="en-US" sz="3000" dirty="0"/>
              <a:t> </a:t>
            </a:r>
            <a:r>
              <a:rPr lang="zh-TW" sz="3000" dirty="0" smtClean="0"/>
              <a:t>+ Adj</a:t>
            </a:r>
            <a:r>
              <a:rPr lang="en-US" altLang="zh-TW" sz="3000" dirty="0"/>
              <a:t/>
            </a:r>
            <a:br>
              <a:rPr lang="en-US" altLang="zh-TW" sz="3000" dirty="0"/>
            </a:br>
            <a: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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 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A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 比较 </a:t>
            </a:r>
            <a:r>
              <a:rPr lang="en-US" altLang="zh-TW" sz="3000" dirty="0" err="1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Adj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 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/>
            </a:r>
            <a:b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</a:br>
            <a: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 A 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更 </a:t>
            </a:r>
            <a:r>
              <a:rPr lang="en-US" altLang="zh-TW" sz="3000" dirty="0" err="1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Adj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  <a:t/>
            </a:r>
            <a:br>
              <a:rPr lang="en-US" altLang="zh-TW" sz="3000" dirty="0" smtClean="0">
                <a:latin typeface="Arial"/>
                <a:ea typeface="Arial"/>
                <a:cs typeface="Arial"/>
                <a:sym typeface="Wingdings" panose="05000000000000000000" pitchFamily="2" charset="2"/>
              </a:rPr>
            </a:br>
            <a:endParaRPr sz="3000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51866"/>
              </p:ext>
            </p:extLst>
          </p:nvPr>
        </p:nvGraphicFramePr>
        <p:xfrm>
          <a:off x="4506098" y="2852243"/>
          <a:ext cx="3805881" cy="1754403"/>
        </p:xfrm>
        <a:graphic>
          <a:graphicData uri="http://schemas.openxmlformats.org/drawingml/2006/table">
            <a:tbl>
              <a:tblPr firstRow="1" bandRow="1">
                <a:tableStyleId>{28DFC7FF-17E2-4589-8594-084DC916796F}</a:tableStyleId>
              </a:tblPr>
              <a:tblGrid>
                <a:gridCol w="3805881">
                  <a:extLst>
                    <a:ext uri="{9D8B030D-6E8A-4147-A177-3AD203B41FA5}">
                      <a16:colId xmlns:a16="http://schemas.microsoft.com/office/drawing/2014/main" val="64845178"/>
                    </a:ext>
                  </a:extLst>
                </a:gridCol>
              </a:tblGrid>
              <a:tr h="584801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Arial"/>
                          <a:ea typeface="Arial"/>
                          <a:cs typeface="Arial"/>
                          <a:sym typeface="Wingdings" panose="05000000000000000000" pitchFamily="2" charset="2"/>
                        </a:rPr>
                        <a:t>火车比公车快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000199"/>
                  </a:ext>
                </a:extLst>
              </a:tr>
              <a:tr h="584801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Arial"/>
                          <a:ea typeface="Arial"/>
                          <a:cs typeface="Arial"/>
                          <a:sym typeface="Wingdings" panose="05000000000000000000" pitchFamily="2" charset="2"/>
                        </a:rPr>
                        <a:t>火车比较快　　</a:t>
                      </a:r>
                      <a:r>
                        <a:rPr lang="en-US" altLang="zh-TW" sz="2400" dirty="0" smtClean="0">
                          <a:latin typeface="Arial"/>
                          <a:ea typeface="Arial"/>
                          <a:cs typeface="Arial"/>
                          <a:sym typeface="Wingdings" panose="05000000000000000000" pitchFamily="2" charset="2"/>
                        </a:rPr>
                        <a:t>80km/H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711854"/>
                  </a:ext>
                </a:extLst>
              </a:tr>
              <a:tr h="584801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火车更快　　　</a:t>
                      </a:r>
                      <a:r>
                        <a:rPr lang="en-US" altLang="zh-TW" sz="2400" dirty="0" smtClean="0"/>
                        <a:t>120km/H</a:t>
                      </a:r>
                      <a:endParaRPr lang="zh-TW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801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22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 跟/和 B  (不)一样 + Adj</a:t>
            </a:r>
            <a:endParaRPr/>
          </a:p>
        </p:txBody>
      </p:sp>
      <p:sp>
        <p:nvSpPr>
          <p:cNvPr id="231" name="Google Shape;231;p4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8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暑假跟寒假一样长吗？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~~了</a:t>
            </a:r>
            <a:endParaRPr/>
          </a:p>
        </p:txBody>
      </p:sp>
      <p:sp>
        <p:nvSpPr>
          <p:cNvPr id="237" name="Google Shape;237;p42"/>
          <p:cNvSpPr txBox="1">
            <a:spLocks noGrp="1"/>
          </p:cNvSpPr>
          <p:nvPr>
            <p:ph type="body" idx="1"/>
          </p:nvPr>
        </p:nvSpPr>
        <p:spPr>
          <a:xfrm>
            <a:off x="729450" y="17562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1900"/>
              <a:t>1. V +了 + O</a:t>
            </a:r>
            <a:br>
              <a:rPr lang="zh-TW" sz="1900"/>
            </a:br>
            <a:r>
              <a:rPr lang="zh-TW" sz="1900"/>
              <a:t>2. 要 + V + 了</a:t>
            </a:r>
            <a:br>
              <a:rPr lang="zh-TW" sz="1900"/>
            </a:br>
            <a:r>
              <a:rPr lang="zh-TW" sz="1900"/>
              <a:t>3. VO + 了   (~~了)</a:t>
            </a:r>
            <a:endParaRPr sz="1900"/>
          </a:p>
        </p:txBody>
      </p:sp>
      <p:graphicFrame>
        <p:nvGraphicFramePr>
          <p:cNvPr id="238" name="Google Shape;238;p42"/>
          <p:cNvGraphicFramePr/>
          <p:nvPr/>
        </p:nvGraphicFramePr>
        <p:xfrm>
          <a:off x="835350" y="2952025"/>
          <a:ext cx="7239000" cy="1852302"/>
        </p:xfrm>
        <a:graphic>
          <a:graphicData uri="http://schemas.openxmlformats.org/drawingml/2006/table">
            <a:tbl>
              <a:tblPr>
                <a:noFill/>
                <a:tableStyleId>{28DFC7FF-17E2-4589-8594-084DC916796F}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V +了 + O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要 + V + 了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7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VO + 了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下了雪 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要下雪了 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下雪了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It snowed.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It's going to snow.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It’s snowing.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past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future + new situation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new situation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会</a:t>
            </a:r>
            <a:endParaRPr/>
          </a:p>
        </p:txBody>
      </p:sp>
      <p:sp>
        <p:nvSpPr>
          <p:cNvPr id="244" name="Google Shape;244;p43"/>
          <p:cNvSpPr txBox="1">
            <a:spLocks noGrp="1"/>
          </p:cNvSpPr>
          <p:nvPr>
            <p:ph type="body" idx="1"/>
          </p:nvPr>
        </p:nvSpPr>
        <p:spPr>
          <a:xfrm>
            <a:off x="465675" y="2066175"/>
            <a:ext cx="8348700" cy="233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can: 我会跳舞。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will: 我明天会去学校跳舞。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我的日本朋友不会说捷克文，他也不会来捷克。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4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L10</a:t>
            </a:r>
            <a:r>
              <a:rPr lang="zh-TW" altLang="en-US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作业回顾</a:t>
            </a:r>
            <a:endParaRPr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课文 1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1210962" y="1780227"/>
            <a:ext cx="7207188" cy="2404083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zh-TW" altLang="en-US" sz="2400" dirty="0" smtClean="0"/>
              <a:t>坐去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，走去</a:t>
            </a:r>
            <a:r>
              <a:rPr lang="en-US" altLang="zh-TW" sz="2400" dirty="0" smtClean="0"/>
              <a:t>~</a:t>
            </a:r>
            <a:br>
              <a:rPr lang="en-US" altLang="zh-TW" sz="2400" dirty="0" smtClean="0"/>
            </a:br>
            <a:r>
              <a:rPr lang="zh-TW" altLang="en-US" sz="2400" dirty="0" smtClean="0"/>
              <a:t>坐到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，走到</a:t>
            </a:r>
            <a:r>
              <a:rPr lang="en-US" altLang="zh-TW" sz="2400" dirty="0" smtClean="0"/>
              <a:t>~</a:t>
            </a:r>
            <a:endParaRPr lang="zh-TW" altLang="en-US" sz="24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708769"/>
              </p:ext>
            </p:extLst>
          </p:nvPr>
        </p:nvGraphicFramePr>
        <p:xfrm>
          <a:off x="1392194" y="2847567"/>
          <a:ext cx="6096000" cy="1798320"/>
        </p:xfrm>
        <a:graphic>
          <a:graphicData uri="http://schemas.openxmlformats.org/drawingml/2006/table">
            <a:tbl>
              <a:tblPr firstRow="1" bandRow="1">
                <a:tableStyleId>{28DFC7FF-17E2-4589-8594-084DC916796F}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09727485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92588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Correct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Incorrect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21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S</a:t>
                      </a:r>
                      <a:r>
                        <a:rPr lang="zh-TW" altLang="en-US" sz="2000" dirty="0" smtClean="0"/>
                        <a:t> </a:t>
                      </a:r>
                      <a:r>
                        <a:rPr lang="en-US" altLang="zh-TW" sz="2000" dirty="0" smtClean="0"/>
                        <a:t>+</a:t>
                      </a:r>
                      <a:r>
                        <a:rPr lang="zh-TW" altLang="en-US" sz="2000" dirty="0" smtClean="0"/>
                        <a:t> 先 </a:t>
                      </a:r>
                      <a:r>
                        <a:rPr lang="en-US" altLang="zh-TW" sz="2000" dirty="0" smtClean="0"/>
                        <a:t>+</a:t>
                      </a:r>
                      <a:r>
                        <a:rPr lang="zh-TW" altLang="en-US" sz="2000" dirty="0" smtClean="0"/>
                        <a:t> </a:t>
                      </a:r>
                      <a:r>
                        <a:rPr lang="en-US" altLang="zh-TW" sz="2000" dirty="0" smtClean="0"/>
                        <a:t>…..</a:t>
                      </a:r>
                      <a:br>
                        <a:rPr lang="en-US" altLang="zh-TW" sz="2000" dirty="0" smtClean="0"/>
                      </a:br>
                      <a:r>
                        <a:rPr lang="zh-TW" altLang="en-US" sz="2000" dirty="0" smtClean="0"/>
                        <a:t>我先</a:t>
                      </a:r>
                      <a:r>
                        <a:rPr lang="en-US" altLang="zh-TW" sz="2000" dirty="0" smtClean="0"/>
                        <a:t>…..</a:t>
                      </a:r>
                      <a:endParaRPr lang="zh-TW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先我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>….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36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2000" dirty="0" smtClean="0"/>
                        <a:t>走</a:t>
                      </a:r>
                      <a:r>
                        <a:rPr lang="en-US" altLang="zh-TW" sz="2000" dirty="0" err="1" smtClean="0"/>
                        <a:t>Grohova</a:t>
                      </a:r>
                      <a:r>
                        <a:rPr lang="zh-TW" altLang="en-US" sz="2000" dirty="0" smtClean="0"/>
                        <a:t>路到大学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走在</a:t>
                      </a:r>
                      <a:r>
                        <a:rPr lang="en-US" altLang="zh-TW" sz="2000" dirty="0" err="1" smtClean="0">
                          <a:solidFill>
                            <a:srgbClr val="FF0000"/>
                          </a:solidFill>
                        </a:rPr>
                        <a:t>Grohova</a:t>
                      </a:r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路上到大学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altLang="zh-TW" sz="200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在</a:t>
                      </a:r>
                      <a:r>
                        <a:rPr lang="en-US" altLang="zh-TW" sz="2000" dirty="0" err="1" smtClean="0">
                          <a:solidFill>
                            <a:srgbClr val="FF0000"/>
                          </a:solidFill>
                        </a:rPr>
                        <a:t>Grohova</a:t>
                      </a:r>
                      <a:r>
                        <a:rPr lang="zh-TW" altLang="en-US" sz="2000" dirty="0" smtClean="0">
                          <a:solidFill>
                            <a:srgbClr val="FF0000"/>
                          </a:solidFill>
                        </a:rPr>
                        <a:t>路上走去学校</a:t>
                      </a:r>
                      <a:endParaRPr lang="zh-TW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742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3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4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课文2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46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生词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那么 + adj.</a:t>
            </a:r>
            <a:endParaRPr/>
          </a:p>
        </p:txBody>
      </p:sp>
      <p:sp>
        <p:nvSpPr>
          <p:cNvPr id="260" name="Google Shape;260;p4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zh-TW" sz="3000"/>
              <a:t>布拉格那么好玩吗？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你怎么那么有钱！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去机场那么麻烦，你怎么不打车？</a:t>
            </a: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出去 (+Ｖ) vs 回去 (+Ｖ)</a:t>
            </a:r>
            <a:endParaRPr/>
          </a:p>
        </p:txBody>
      </p:sp>
      <p:sp>
        <p:nvSpPr>
          <p:cNvPr id="266" name="Google Shape;266;p4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天气那么好，你怎么没出去玩？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你什么时候回去？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我要回去睡觉了。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非常</a:t>
            </a:r>
            <a:endParaRPr/>
          </a:p>
        </p:txBody>
      </p:sp>
      <p:sp>
        <p:nvSpPr>
          <p:cNvPr id="272" name="Google Shape;272;p4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zh-TW" sz="3000"/>
              <a:t>非常 + Adj ＞ 很 + Adj 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这件衣服非常贵。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天气非常糟糕。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我的捷克文非常糟糕。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面试</a:t>
            </a:r>
            <a:endParaRPr/>
          </a:p>
        </p:txBody>
      </p:sp>
      <p:sp>
        <p:nvSpPr>
          <p:cNvPr id="278" name="Google Shape;278;p4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zh-TW" sz="3000"/>
              <a:t>面试 (miànshì) 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/>
              <a:t>笔试 (bǐshì)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/>
              <a:t>口试 (kǒushì)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3000"/>
              <a:t>学生们先笔试，再口试。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619"/>
              <a:buFont typeface="Arial"/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四季 sìjì</a:t>
            </a: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4" name="Google Shape;284;p50"/>
          <p:cNvSpPr txBox="1">
            <a:spLocks noGrp="1"/>
          </p:cNvSpPr>
          <p:nvPr>
            <p:ph type="body" idx="1"/>
          </p:nvPr>
        </p:nvSpPr>
        <p:spPr>
          <a:xfrm>
            <a:off x="663547" y="200473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春夏秋冬 chūn xià qiū dōng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春天 chūntiān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夏天 xiàtiān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秋天 qiūtiān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冬天 dōngtiān</a:t>
            </a:r>
            <a:endParaRPr sz="2600" b="1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r>
              <a:rPr lang="zh-TW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冷 vs 热</a:t>
            </a:r>
            <a:endParaRPr/>
          </a:p>
        </p:txBody>
      </p:sp>
      <p:sp>
        <p:nvSpPr>
          <p:cNvPr id="290" name="Google Shape;290;p5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寒假在冬天，很冷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暑假在夏天，很热</a:t>
            </a:r>
            <a:endParaRPr sz="2600" b="1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r>
              <a:rPr lang="zh-TW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又 vs 再 </a:t>
            </a:r>
            <a:endParaRPr/>
          </a:p>
        </p:txBody>
      </p:sp>
      <p:sp>
        <p:nvSpPr>
          <p:cNvPr id="301" name="Google Shape;301;p5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又：past &amp; now </a:t>
            </a:r>
            <a:endParaRPr sz="30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再：future </a:t>
            </a:r>
            <a:br>
              <a:rPr lang="zh-TW" sz="3000"/>
            </a:br>
            <a:r>
              <a:rPr lang="zh-TW" sz="3000"/>
              <a:t>昨天考试，今天又考试，明天再考试。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Adj/V + 是 + Adj/V，可是/但是~</a:t>
            </a:r>
            <a:endParaRPr/>
          </a:p>
        </p:txBody>
      </p:sp>
      <p:sp>
        <p:nvSpPr>
          <p:cNvPr id="307" name="Google Shape;307;p5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啤酒好喝是好喝，可是每天喝不好。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坐飞机贵是贵，可是快多了。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补充生词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Ｎ.</a:t>
            </a:r>
            <a:endParaRPr sz="2500"/>
          </a:p>
        </p:txBody>
      </p:sp>
      <p:sp>
        <p:nvSpPr>
          <p:cNvPr id="318" name="Google Shape;318;p56"/>
          <p:cNvSpPr txBox="1">
            <a:spLocks noGrp="1"/>
          </p:cNvSpPr>
          <p:nvPr>
            <p:ph type="body" idx="1"/>
          </p:nvPr>
        </p:nvSpPr>
        <p:spPr>
          <a:xfrm>
            <a:off x="729450" y="1928800"/>
            <a:ext cx="8238600" cy="29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晴天 (qíng tiān) </a:t>
            </a:r>
            <a:endParaRPr sz="300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阴天 (yīn tiān)</a:t>
            </a:r>
            <a:endParaRPr sz="300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雨天 (yǔ tiān)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r>
              <a:rPr lang="zh-TW"/>
              <a:t>adj.</a:t>
            </a:r>
            <a:endParaRPr/>
          </a:p>
        </p:txBody>
      </p:sp>
      <p:sp>
        <p:nvSpPr>
          <p:cNvPr id="324" name="Google Shape;324;p5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潮湿 (cháoshī)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闷热 (mēnrè)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凉快 (liángkuài)      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/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r>
              <a:rPr lang="zh-TW"/>
              <a:t>风 + 大 / 小 / 强(qiáng) / 弱(ruò)</a:t>
            </a:r>
            <a:r>
              <a:rPr lang="zh-TW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​​​​​​</a:t>
            </a:r>
            <a:endParaRPr/>
          </a:p>
        </p:txBody>
      </p:sp>
      <p:sp>
        <p:nvSpPr>
          <p:cNvPr id="330" name="Google Shape;330;p5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今天风很大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今天的风太强了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/>
            </a:r>
            <a:br>
              <a:rPr lang="zh-TW" sz="3000"/>
            </a:br>
            <a:r>
              <a:rPr lang="zh-TW" sz="3000"/>
              <a:t>今天有风      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/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endParaRPr/>
          </a:p>
        </p:txBody>
      </p:sp>
      <p:sp>
        <p:nvSpPr>
          <p:cNvPr id="336" name="Google Shape;336;p5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温度 (wēndù)：水、天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气​​​、体温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度 (dù)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气温 (qìwēn)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这杯水几度？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今天的气温17度，有一点儿冷。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       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rPr lang="zh-TW" sz="3000"/>
              <a:t>​​​​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60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 sz="2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6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26442"/>
              <a:buFont typeface="Arial"/>
              <a:buNone/>
            </a:pPr>
            <a:r>
              <a:rPr lang="zh-TW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​​​​​​</a:t>
            </a:r>
            <a:r>
              <a:rPr lang="zh-TW"/>
              <a:t>你住的城市天气怎么样？</a:t>
            </a:r>
            <a:endParaRPr>
              <a:solidFill>
                <a:srgbClr val="1A1A1A"/>
              </a:solidFill>
            </a:endParaRPr>
          </a:p>
        </p:txBody>
      </p:sp>
      <p:sp>
        <p:nvSpPr>
          <p:cNvPr id="347" name="Google Shape;347;p6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用手写在一张纸上。2月28日交给老师。</a:t>
            </a:r>
            <a:endParaRPr sz="22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提示：</a:t>
            </a:r>
            <a:endParaRPr sz="22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474747"/>
              </a:buClr>
              <a:buSzPts val="2200"/>
              <a:buFont typeface="Arial"/>
              <a:buChar char="➢"/>
            </a:pPr>
            <a:r>
              <a:rPr lang="zh-TW" sz="22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四季的天气怎么样？</a:t>
            </a:r>
            <a:endParaRPr sz="22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474747"/>
              </a:buClr>
              <a:buSzPts val="2200"/>
              <a:buFont typeface="Arial"/>
              <a:buChar char="➢"/>
            </a:pPr>
            <a:r>
              <a:rPr lang="zh-TW" sz="22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冷、热、暖和、潮湿、闷热、凉快？</a:t>
            </a:r>
            <a:endParaRPr sz="2200">
              <a:solidFill>
                <a:srgbClr val="47474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474747"/>
              </a:buClr>
              <a:buSzPts val="2200"/>
              <a:buFont typeface="Arial"/>
              <a:buChar char="➢"/>
            </a:pPr>
            <a:r>
              <a:rPr lang="zh-TW" sz="2200">
                <a:solidFill>
                  <a:srgbClr val="474747"/>
                </a:solidFill>
                <a:latin typeface="Arial"/>
                <a:ea typeface="Arial"/>
                <a:cs typeface="Arial"/>
                <a:sym typeface="Arial"/>
              </a:rPr>
              <a:t>你喜欢吗？为什么？</a:t>
            </a:r>
            <a:endParaRPr sz="39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天气</a:t>
            </a:r>
            <a:endParaRPr/>
          </a:p>
        </p:txBody>
      </p:sp>
      <p:sp>
        <p:nvSpPr>
          <p:cNvPr id="166" name="Google Shape;166;p3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天气很好。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天气不好。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天气很冷。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天气很热(rè)。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zh-TW" sz="3000"/>
              <a:t>天气很暖和(nuǎnhuo)。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下+雨/雪</a:t>
            </a:r>
            <a:endParaRPr/>
          </a:p>
        </p:txBody>
      </p:sp>
      <p:sp>
        <p:nvSpPr>
          <p:cNvPr id="172" name="Google Shape;172;p31"/>
          <p:cNvSpPr txBox="1">
            <a:spLocks noGrp="1"/>
          </p:cNvSpPr>
          <p:nvPr>
            <p:ph type="body" idx="1"/>
          </p:nvPr>
        </p:nvSpPr>
        <p:spPr>
          <a:xfrm>
            <a:off x="1044325" y="1945300"/>
            <a:ext cx="7890900" cy="28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今天下雨(xià yǔ)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明天下雪(xià xuě)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约(yuē)</a:t>
            </a:r>
            <a:endParaRPr/>
          </a:p>
        </p:txBody>
      </p:sp>
      <p:sp>
        <p:nvSpPr>
          <p:cNvPr id="178" name="Google Shape;178;p32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30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57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75"/>
              <a:buChar char="➢"/>
            </a:pPr>
            <a:r>
              <a:rPr lang="zh-TW" sz="2475" dirty="0"/>
              <a:t>约 + 人</a:t>
            </a:r>
            <a:br>
              <a:rPr lang="zh-TW" sz="2475" dirty="0"/>
            </a:br>
            <a:r>
              <a:rPr lang="zh-TW" sz="2475" dirty="0"/>
              <a:t>我约了赵老师。</a:t>
            </a:r>
            <a:endParaRPr sz="2475" dirty="0"/>
          </a:p>
          <a:p>
            <a:pPr marL="457200" lvl="0" indent="-3857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75"/>
              <a:buChar char="➢"/>
            </a:pPr>
            <a:r>
              <a:rPr lang="zh-TW" sz="2475" dirty="0"/>
              <a:t>约  + 时间</a:t>
            </a:r>
            <a:br>
              <a:rPr lang="zh-TW" sz="2475" dirty="0"/>
            </a:br>
            <a:r>
              <a:rPr lang="zh-TW" sz="2475" dirty="0"/>
              <a:t>我们约明天下午四点。</a:t>
            </a:r>
            <a:endParaRPr sz="2475" dirty="0"/>
          </a:p>
          <a:p>
            <a:pPr marL="457200" lvl="0" indent="-3857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75"/>
              <a:buChar char="➢"/>
            </a:pPr>
            <a:r>
              <a:rPr lang="zh-TW" sz="2475" dirty="0"/>
              <a:t>约 + 在 + 地点</a:t>
            </a:r>
            <a:br>
              <a:rPr lang="zh-TW" sz="2475" dirty="0"/>
            </a:br>
            <a:r>
              <a:rPr lang="zh-TW" sz="2475" dirty="0"/>
              <a:t>我跟老师约在饭馆吃晚饭。</a:t>
            </a:r>
            <a:endParaRPr sz="2475" dirty="0"/>
          </a:p>
          <a:p>
            <a:pPr marL="457200" lvl="0" indent="-3857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75"/>
              <a:buChar char="➢"/>
            </a:pPr>
            <a:r>
              <a:rPr lang="zh-TW" sz="2475" dirty="0"/>
              <a:t>约会(yuēhuì)</a:t>
            </a:r>
            <a:br>
              <a:rPr lang="zh-TW" sz="2475" dirty="0"/>
            </a:br>
            <a:r>
              <a:rPr lang="zh-TW" sz="2475" dirty="0"/>
              <a:t>我昨天跟男朋友约会</a:t>
            </a:r>
            <a:r>
              <a:rPr lang="zh-TW" sz="2600" b="1" dirty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 sz="207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刚才</a:t>
            </a:r>
            <a:endParaRPr/>
          </a:p>
        </p:txBody>
      </p:sp>
      <p:sp>
        <p:nvSpPr>
          <p:cNvPr id="184" name="Google Shape;184;p3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刚才 + V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刚刚 + V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>
                <a:latin typeface="Arial"/>
                <a:ea typeface="Arial"/>
                <a:cs typeface="Arial"/>
                <a:sym typeface="Arial"/>
              </a:rPr>
              <a:t>他刚刚 / 刚才 坐地铁回家。</a:t>
            </a:r>
            <a:endParaRPr sz="2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>
                <a:latin typeface="Arial"/>
                <a:ea typeface="Arial"/>
                <a:cs typeface="Arial"/>
                <a:sym typeface="Arial"/>
              </a:rPr>
              <a:t>他刚刚 / 刚才 送我去机场。</a:t>
            </a:r>
            <a:endParaRPr sz="29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>
                <a:latin typeface="Arial"/>
                <a:ea typeface="Arial"/>
                <a:cs typeface="Arial"/>
                <a:sym typeface="Arial"/>
              </a:rPr>
              <a:t>他刚刚 / 刚才 送我礼物。</a:t>
            </a:r>
            <a:endParaRPr sz="2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网上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3000"/>
              <a:t>网上 / 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网路 (n.)</a:t>
            </a:r>
            <a:r>
              <a:rPr lang="zh-TW" sz="3000"/>
              <a:t/>
            </a:r>
            <a:br>
              <a:rPr lang="zh-TW" sz="3000"/>
            </a:br>
            <a:r>
              <a:rPr lang="zh-TW" sz="3000"/>
              <a:t>上网 (vo.)</a:t>
            </a:r>
            <a:endParaRPr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预报</a:t>
            </a:r>
            <a:endParaRPr/>
          </a:p>
        </p:txBody>
      </p:sp>
      <p:sp>
        <p:nvSpPr>
          <p:cNvPr id="196" name="Google Shape;196;p3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/>
              <a:t>天气预报 (n.)</a:t>
            </a:r>
            <a:br>
              <a:rPr lang="zh-TW" sz="2600"/>
            </a:br>
            <a:r>
              <a:rPr lang="zh-TW" sz="2600"/>
              <a:t>我看了明天的天气预报</a:t>
            </a:r>
            <a:br>
              <a:rPr lang="zh-TW" sz="2600"/>
            </a:br>
            <a:endParaRPr sz="26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600"/>
              <a:t>预报 (v.)</a:t>
            </a:r>
            <a:br>
              <a:rPr lang="zh-TW" sz="2600"/>
            </a:br>
            <a:r>
              <a:rPr lang="zh-TW" sz="2600"/>
              <a:t>手机预报明天会下雨</a:t>
            </a:r>
            <a:endParaRPr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917</Words>
  <Application>Microsoft Office PowerPoint</Application>
  <PresentationFormat>如螢幕大小 (16:9)</PresentationFormat>
  <Paragraphs>172</Paragraphs>
  <Slides>38</Slides>
  <Notes>37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43" baseType="lpstr">
      <vt:lpstr>Raleway</vt:lpstr>
      <vt:lpstr>Arial</vt:lpstr>
      <vt:lpstr>Wingdings</vt:lpstr>
      <vt:lpstr>Lato</vt:lpstr>
      <vt:lpstr>Streamline</vt:lpstr>
      <vt:lpstr>MU  2022 Spring  KSCA007 Chinese II Class </vt:lpstr>
      <vt:lpstr>课文 1</vt:lpstr>
      <vt:lpstr>生词</vt:lpstr>
      <vt:lpstr>天气</vt:lpstr>
      <vt:lpstr>下+雨/雪</vt:lpstr>
      <vt:lpstr>约(yuē)</vt:lpstr>
      <vt:lpstr>刚才</vt:lpstr>
      <vt:lpstr>网上 </vt:lpstr>
      <vt:lpstr>预报</vt:lpstr>
      <vt:lpstr>(不但)~~，而且~~</vt:lpstr>
      <vt:lpstr>怎么办 (zěnme bàn)</vt:lpstr>
      <vt:lpstr>语法</vt:lpstr>
      <vt:lpstr>A 比 B＋Adj</vt:lpstr>
      <vt:lpstr>A 比 B＋更 / 还+Adj</vt:lpstr>
      <vt:lpstr>A 比较(bǐ jiào) Adj　　和　　A 更 Adj</vt:lpstr>
      <vt:lpstr>A 跟/和 B  (不)一样 + Adj</vt:lpstr>
      <vt:lpstr>~~了</vt:lpstr>
      <vt:lpstr>会</vt:lpstr>
      <vt:lpstr>L10作业回顾 </vt:lpstr>
      <vt:lpstr> </vt:lpstr>
      <vt:lpstr>课文2 </vt:lpstr>
      <vt:lpstr>生词 </vt:lpstr>
      <vt:lpstr>那么 + adj.</vt:lpstr>
      <vt:lpstr>出去 (+Ｖ) vs 回去 (+Ｖ)</vt:lpstr>
      <vt:lpstr>非常</vt:lpstr>
      <vt:lpstr>面试</vt:lpstr>
      <vt:lpstr>四季 sìjì</vt:lpstr>
      <vt:lpstr>冷 vs 热</vt:lpstr>
      <vt:lpstr>语法</vt:lpstr>
      <vt:lpstr>又 vs 再 </vt:lpstr>
      <vt:lpstr>Adj/V + 是 + Adj/V，可是/但是~</vt:lpstr>
      <vt:lpstr>补充生词</vt:lpstr>
      <vt:lpstr>Ｎ.</vt:lpstr>
      <vt:lpstr>adj.</vt:lpstr>
      <vt:lpstr>风 + 大 / 小 / 强(qiáng) / 弱(ruò)​​​​​​</vt:lpstr>
      <vt:lpstr>PowerPoint 簡報</vt:lpstr>
      <vt:lpstr>作业 </vt:lpstr>
      <vt:lpstr>​​​​​​你住的城市天气怎么样？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12</cp:revision>
  <dcterms:modified xsi:type="dcterms:W3CDTF">2022-02-25T17:33:05Z</dcterms:modified>
</cp:coreProperties>
</file>