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5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03" r:id="rId25"/>
    <p:sldId id="278" r:id="rId26"/>
    <p:sldId id="279" r:id="rId27"/>
    <p:sldId id="280" r:id="rId28"/>
    <p:sldId id="283" r:id="rId29"/>
    <p:sldId id="281" r:id="rId30"/>
    <p:sldId id="282" r:id="rId31"/>
    <p:sldId id="300" r:id="rId32"/>
    <p:sldId id="301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302" r:id="rId47"/>
    <p:sldId id="297" r:id="rId48"/>
    <p:sldId id="298" r:id="rId49"/>
    <p:sldId id="299" r:id="rId50"/>
  </p:sldIdLst>
  <p:sldSz cx="9144000" cy="5143500" type="screen16x9"/>
  <p:notesSz cx="6858000" cy="9144000"/>
  <p:embeddedFontLst>
    <p:embeddedFont>
      <p:font typeface="Lato" panose="02020500000000000000" charset="0"/>
      <p:regular r:id="rId52"/>
      <p:bold r:id="rId53"/>
      <p:italic r:id="rId54"/>
      <p:boldItalic r:id="rId55"/>
    </p:embeddedFont>
    <p:embeddedFont>
      <p:font typeface="Raleway" panose="02020500000000000000" charset="0"/>
      <p:regular r:id="rId56"/>
      <p:bold r:id="rId57"/>
      <p:italic r:id="rId58"/>
      <p:boldItalic r:id="rId5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D23C01-FEA7-420B-A435-1675D21AAE05}">
  <a:tblStyle styleId="{C0D23C01-FEA7-420B-A435-1675D21AAE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font" Target="fonts/font4.fntdata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font" Target="fonts/font3.fntdata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2.fntdata"/><Relationship Id="rId58" Type="http://schemas.openxmlformats.org/officeDocument/2006/relationships/font" Target="fonts/font7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6.fntdata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1.fntdata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5.fntdata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6efe1b47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16efe1b477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16efe1b477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16efe1b477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6efe1b477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16efe1b477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16efe1b477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16efe1b477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16efe1b477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16efe1b477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16efe1b477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16efe1b477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16efe1b47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16efe1b47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159c7936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159c7936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会说：一天、一周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不会说：一个天、一个周</a:t>
            </a: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16efe1b47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16efe1b47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3cc8a0bdd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3cc8a0bdd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6efe1b47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6efe1b477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159c7936c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159c7936c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16efe1b477_1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16efe1b477_1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第39页上方英文，少了汉</a:t>
            </a:r>
            <a:r>
              <a:rPr lang="zh-TW" dirty="0" smtClean="0"/>
              <a:t>字“没</a:t>
            </a:r>
            <a:r>
              <a:rPr lang="zh-TW" dirty="0" smtClean="0"/>
              <a:t>“</a:t>
            </a:r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16efe1b477_1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16efe1b477_1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16efe1b477_1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16efe1b477_1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16efe1b477_1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16efe1b477_1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1 </a:t>
            </a:r>
            <a:r>
              <a:rPr lang="zh-TW" altLang="en-US" dirty="0" smtClean="0"/>
              <a:t>刚／刚才</a:t>
            </a:r>
            <a:r>
              <a:rPr lang="zh-TW" dirty="0" smtClean="0"/>
              <a:t>    </a:t>
            </a:r>
            <a:r>
              <a:rPr lang="zh-TW" dirty="0"/>
              <a:t>2 </a:t>
            </a:r>
            <a:r>
              <a:rPr lang="zh-TW" dirty="0" smtClean="0"/>
              <a:t>刚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3</a:t>
            </a:r>
            <a:r>
              <a:rPr lang="zh-TW" altLang="en-US" dirty="0" smtClean="0"/>
              <a:t> </a:t>
            </a:r>
            <a:r>
              <a:rPr lang="zh-TW" dirty="0" smtClean="0"/>
              <a:t>剛才 </a:t>
            </a:r>
            <a:r>
              <a:rPr lang="zh-TW" dirty="0"/>
              <a:t>4 </a:t>
            </a:r>
            <a:r>
              <a:rPr lang="zh-TW" dirty="0" smtClean="0">
                <a:solidFill>
                  <a:schemeClr val="dk1"/>
                </a:solidFill>
              </a:rPr>
              <a:t>剛才</a:t>
            </a:r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14f9690df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114f9690df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16efe1b477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16efe1b477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作用是给动词或形容词补充说明Additional explanation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补语有：程度补语、情态补语、结果补语、可能补语、数量补语、趋向补语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16efe1b47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16efe1b47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14f9690df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114f9690df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716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16efe1b477_1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16efe1b477_1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16efe1b477_1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16efe1b477_1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159c7936c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159c7936c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159c7936c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159c7936c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16f629ef1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16f629ef1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16f629ef1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16f629ef1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16f629ef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16f629ef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16f629ef1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116f629ef1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4f9690d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4f9690df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16f629ef13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16f629ef13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16f629ef13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116f629ef13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33193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16f629ef1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16f629ef1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1159c7932e0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1159c7932e0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6efe1b4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16efe1b4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6efe1b47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6efe1b47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6efe1b47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16efe1b47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6efe1b477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6efe1b477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16efe1b477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16efe1b477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2022年2月28日~3月2日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碗</a:t>
            </a:r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n. : 一个碗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measure word: 一碗饭、面、汤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zh-TW" altLang="en-US" dirty="0" smtClean="0"/>
              <a:t>味道</a:t>
            </a:r>
            <a:r>
              <a:rPr lang="en-US" altLang="zh-TW" dirty="0"/>
              <a:t>(</a:t>
            </a:r>
            <a:r>
              <a:rPr lang="en-US" altLang="zh-TW" dirty="0" err="1" smtClean="0"/>
              <a:t>wèi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dào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r>
              <a:rPr lang="zh-TW" dirty="0" smtClean="0"/>
              <a:t>酸甜苦辣 </a:t>
            </a:r>
            <a:r>
              <a:rPr lang="zh-TW" dirty="0"/>
              <a:t>(Adj.)</a:t>
            </a:r>
            <a:endParaRPr dirty="0"/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酸 suān (sour)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甜 tián (sweet)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苦 kǔ (bitter)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辣 là (spicy)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咸 xián (salty)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调味料 tiáowèi liào</a:t>
            </a:r>
            <a:endParaRPr sz="30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味精 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èij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īng 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盐 yán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胡椒  hújiāo 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糖 táng 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醋 cù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青菜</a:t>
            </a:r>
            <a:endParaRPr/>
          </a:p>
        </p:txBody>
      </p:sp>
      <p:sp>
        <p:nvSpPr>
          <p:cNvPr id="203" name="Google Shape;203;p3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青菜：绿色的蔬菜  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蔬菜：青菜 + 其他菜 / 玉米、土豆、番茄(西红柿、胡萝波(hú luó bō)、洋葱(yángcōng)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渴 / 饿</a:t>
            </a:r>
            <a:endParaRPr/>
          </a:p>
        </p:txBody>
      </p:sp>
      <p:sp>
        <p:nvSpPr>
          <p:cNvPr id="209" name="Google Shape;209;p3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渴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饿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我很渴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我饿了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些</a:t>
            </a:r>
            <a:endParaRPr/>
          </a:p>
        </p:txBody>
      </p:sp>
      <p:sp>
        <p:nvSpPr>
          <p:cNvPr id="215" name="Google Shape;215;p3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rPr lang="zh-TW" sz="3000"/>
              <a:t> </a:t>
            </a:r>
            <a:endParaRPr sz="3000"/>
          </a:p>
        </p:txBody>
      </p:sp>
      <p:graphicFrame>
        <p:nvGraphicFramePr>
          <p:cNvPr id="216" name="Google Shape;216;p39"/>
          <p:cNvGraphicFramePr/>
          <p:nvPr/>
        </p:nvGraphicFramePr>
        <p:xfrm>
          <a:off x="952500" y="2000250"/>
          <a:ext cx="7263400" cy="2666850"/>
        </p:xfrm>
        <a:graphic>
          <a:graphicData uri="http://schemas.openxmlformats.org/drawingml/2006/table">
            <a:tbl>
              <a:tblPr>
                <a:noFill/>
                <a:tableStyleId>{C0D23C01-FEA7-420B-A435-1675D21AAE05}</a:tableStyleId>
              </a:tblPr>
              <a:tblGrid>
                <a:gridCol w="363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 b="1"/>
                        <a:t>Only one</a:t>
                      </a:r>
                      <a:endParaRPr sz="23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 b="1"/>
                        <a:t>234567….</a:t>
                      </a:r>
                      <a:endParaRPr sz="23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这个</a:t>
                      </a:r>
                      <a:endParaRPr sz="2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这些</a:t>
                      </a:r>
                      <a:endParaRPr sz="23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那个</a:t>
                      </a:r>
                      <a:endParaRPr sz="2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那些</a:t>
                      </a:r>
                      <a:endParaRPr sz="23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一个</a:t>
                      </a:r>
                      <a:endParaRPr sz="2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一些</a:t>
                      </a:r>
                      <a:endParaRPr sz="23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一盘</a:t>
                      </a:r>
                      <a:endParaRPr sz="2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300"/>
                        <a:t>一些</a:t>
                      </a:r>
                      <a:endParaRPr sz="23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够 (Adj.)</a:t>
            </a:r>
            <a:endParaRPr/>
          </a:p>
        </p:txBody>
      </p:sp>
      <p:sp>
        <p:nvSpPr>
          <p:cNvPr id="222" name="Google Shape;222;p4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24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790"/>
              <a:t>(X) 很够</a:t>
            </a:r>
            <a:br>
              <a:rPr lang="zh-TW" sz="2790"/>
            </a:br>
            <a:r>
              <a:rPr lang="zh-TW" sz="2790"/>
              <a:t>(O) 够了</a:t>
            </a:r>
            <a:br>
              <a:rPr lang="zh-TW" sz="2790"/>
            </a:br>
            <a:r>
              <a:rPr lang="zh-TW" sz="2790"/>
              <a:t>(O) 不够</a:t>
            </a:r>
            <a:endParaRPr sz="279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2790"/>
              <a:t>我的钱不够。</a:t>
            </a:r>
            <a:endParaRPr sz="279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2790">
                <a:latin typeface="Arial"/>
                <a:ea typeface="Arial"/>
                <a:cs typeface="Arial"/>
                <a:sym typeface="Arial"/>
              </a:rPr>
              <a:t>去饭馆吃饭，带200块就够了。</a:t>
            </a:r>
            <a:endParaRPr sz="279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一+M+...也/都+不/没...</a:t>
            </a:r>
            <a:endParaRPr/>
          </a:p>
        </p:txBody>
      </p:sp>
      <p:sp>
        <p:nvSpPr>
          <p:cNvPr id="233" name="Google Shape;233;p4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一...也不...  /  一个人也不认识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一...也沒...  /  一块钱也没有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一...都不...  /  一个字都不会写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一...都沒...  /  一个学生都没有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Topic + 一+M+...也/都+不/没...</a:t>
            </a:r>
            <a:endParaRPr/>
          </a:p>
        </p:txBody>
      </p:sp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210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我不喜欢这些衬衫 (Original Sentence)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⇒这些衬衫我不喜欢 (Topic Sentence)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⇒这些衬衫我一件也不喜欢 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课文 1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Topic + 一...也/都+不/没...</a:t>
            </a:r>
            <a:endParaRPr/>
          </a:p>
        </p:txBody>
      </p:sp>
      <p:sp>
        <p:nvSpPr>
          <p:cNvPr id="245" name="Google Shape;245;p4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我不会唱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捷克歌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⇒______我______。(Topic Sentence)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⇒______我一首_______。</a:t>
            </a:r>
            <a:endParaRPr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5"/>
          <p:cNvSpPr txBox="1">
            <a:spLocks noGrp="1"/>
          </p:cNvSpPr>
          <p:nvPr>
            <p:ph type="title"/>
          </p:nvPr>
        </p:nvSpPr>
        <p:spPr>
          <a:xfrm>
            <a:off x="729450" y="12991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一点儿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O</a:t>
            </a:r>
            <a:r>
              <a:rPr lang="zh-TW" altLang="en-US" dirty="0" smtClean="0"/>
              <a:t>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zh-TW" dirty="0" smtClean="0"/>
              <a:t>也</a:t>
            </a:r>
            <a:r>
              <a:rPr lang="zh-TW" dirty="0"/>
              <a:t>/都+不/</a:t>
            </a:r>
            <a:r>
              <a:rPr lang="zh-TW" dirty="0" smtClean="0"/>
              <a:t>没</a:t>
            </a:r>
            <a:r>
              <a:rPr lang="zh-TW" altLang="en-US" dirty="0"/>
              <a:t>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V</a:t>
            </a:r>
            <a:endParaRPr sz="241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45"/>
          <p:cNvSpPr txBox="1">
            <a:spLocks noGrp="1"/>
          </p:cNvSpPr>
          <p:nvPr>
            <p:ph type="body" idx="1"/>
          </p:nvPr>
        </p:nvSpPr>
        <p:spPr>
          <a:xfrm>
            <a:off x="729450" y="2082352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一点儿 ... 也没 ... / 一点儿东西也没买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一点儿 ... 也不 ... / 一点儿肉也不吃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一点儿 ... 都没 ... / 一点儿水都没喝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一点儿 ... 都不 ... / 一点儿味精都不放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一点儿 (…) 也/都+</a:t>
            </a:r>
            <a:r>
              <a:rPr lang="zh-TW" dirty="0" smtClean="0"/>
              <a:t>不+</a:t>
            </a:r>
            <a:r>
              <a:rPr lang="zh-TW" dirty="0"/>
              <a:t>Adj.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7" name="Google Shape;257;p4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一点儿 (...) 也没 ... </a:t>
            </a:r>
            <a:r>
              <a:rPr lang="zh-TW" sz="3000" dirty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/ 一点儿也</a:t>
            </a:r>
            <a:r>
              <a:rPr lang="zh-TW" sz="30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沒</a:t>
            </a:r>
            <a:r>
              <a:rPr lang="zh-TW" altLang="en-US" sz="3000" dirty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错</a:t>
            </a:r>
            <a:endParaRPr sz="3000" dirty="0">
              <a:solidFill>
                <a:schemeClr val="bg2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一点儿 (...) 也不 ... / 一点儿也不高</a:t>
            </a:r>
            <a:endParaRPr sz="3000" dirty="0">
              <a:solidFill>
                <a:schemeClr val="bg2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一点儿 (...) 都没 ... / 一点儿都</a:t>
            </a:r>
            <a:r>
              <a:rPr lang="zh-TW" sz="30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没</a:t>
            </a:r>
            <a:r>
              <a:rPr lang="zh-TW" altLang="en-US" sz="30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错</a:t>
            </a:r>
            <a:endParaRPr sz="3000" dirty="0">
              <a:solidFill>
                <a:schemeClr val="bg2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一点儿 (...) 都不 ... / 一点儿都不好吃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不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.</a:t>
            </a:r>
            <a:r>
              <a:rPr lang="zh-TW" altLang="en-US" dirty="0" smtClean="0"/>
              <a:t> 没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583667"/>
              </p:ext>
            </p:extLst>
          </p:nvPr>
        </p:nvGraphicFramePr>
        <p:xfrm>
          <a:off x="869201" y="1853850"/>
          <a:ext cx="7130930" cy="2895600"/>
        </p:xfrm>
        <a:graphic>
          <a:graphicData uri="http://schemas.openxmlformats.org/drawingml/2006/table">
            <a:tbl>
              <a:tblPr firstRow="1" bandRow="1">
                <a:tableStyleId>{C0D23C01-FEA7-420B-A435-1675D21AAE05}</a:tableStyleId>
              </a:tblPr>
              <a:tblGrid>
                <a:gridCol w="3565465">
                  <a:extLst>
                    <a:ext uri="{9D8B030D-6E8A-4147-A177-3AD203B41FA5}">
                      <a16:colId xmlns:a16="http://schemas.microsoft.com/office/drawing/2014/main" val="1593639373"/>
                    </a:ext>
                  </a:extLst>
                </a:gridCol>
                <a:gridCol w="3565465">
                  <a:extLst>
                    <a:ext uri="{9D8B030D-6E8A-4147-A177-3AD203B41FA5}">
                      <a16:colId xmlns:a16="http://schemas.microsoft.com/office/drawing/2014/main" val="3455858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不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没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852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不</a:t>
                      </a:r>
                      <a:r>
                        <a:rPr lang="en-US" altLang="zh-TW" sz="2000" dirty="0" smtClean="0"/>
                        <a:t>+all V. except</a:t>
                      </a:r>
                      <a:r>
                        <a:rPr lang="zh-TW" altLang="en-US" sz="2000" baseline="0" dirty="0" smtClean="0"/>
                        <a:t>「有」。</a:t>
                      </a:r>
                      <a:r>
                        <a:rPr lang="en-US" altLang="zh-TW" sz="2000" baseline="0" dirty="0" smtClean="0"/>
                        <a:t/>
                      </a:r>
                      <a:br>
                        <a:rPr lang="en-US" altLang="zh-TW" sz="2000" baseline="0" dirty="0" smtClean="0"/>
                      </a:br>
                      <a:r>
                        <a:rPr lang="zh-TW" altLang="en-US" sz="2000" baseline="0" dirty="0" smtClean="0"/>
                        <a:t>不有</a:t>
                      </a:r>
                      <a:r>
                        <a:rPr lang="en-US" altLang="zh-TW" sz="2000" baseline="0" dirty="0" smtClean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2000" baseline="0" dirty="0" smtClean="0"/>
                        <a:t>没有</a:t>
                      </a:r>
                      <a:r>
                        <a:rPr lang="en-US" altLang="zh-TW" sz="2000" baseline="0" dirty="0" smtClean="0"/>
                        <a:t>(O)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715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The subjective thoughts of the speaker.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Objective View.</a:t>
                      </a:r>
                      <a:br>
                        <a:rPr lang="en-US" altLang="zh-TW" sz="2000" dirty="0" smtClean="0"/>
                      </a:br>
                      <a:r>
                        <a:rPr lang="en-US" altLang="zh-TW" sz="2000" dirty="0" smtClean="0"/>
                        <a:t>Cannot be used for emotions.</a:t>
                      </a:r>
                      <a:br>
                        <a:rPr lang="en-US" altLang="zh-TW" sz="2000" dirty="0" smtClean="0"/>
                      </a:br>
                      <a:r>
                        <a:rPr lang="zh-TW" altLang="en-US" sz="2000" dirty="0" smtClean="0"/>
                        <a:t>我没喜欢你</a:t>
                      </a:r>
                      <a:r>
                        <a:rPr lang="en-US" altLang="zh-TW" sz="2000" dirty="0" smtClean="0"/>
                        <a:t>(X)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23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不</a:t>
                      </a:r>
                      <a:r>
                        <a:rPr lang="en-US" altLang="zh-TW" sz="2000" dirty="0" smtClean="0"/>
                        <a:t>+Adj.(O)</a:t>
                      </a:r>
                      <a:r>
                        <a:rPr lang="zh-TW" altLang="en-US" sz="2000" dirty="0" smtClean="0"/>
                        <a:t>。不高</a:t>
                      </a:r>
                      <a:endParaRPr lang="en-US" altLang="zh-TW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没</a:t>
                      </a:r>
                      <a:r>
                        <a:rPr lang="en-US" altLang="zh-TW" sz="2000" dirty="0" smtClean="0"/>
                        <a:t>+Adj.(X)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29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Can be past present future.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Can only be past.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78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多/少 (Adv.) + V.</a:t>
            </a:r>
            <a:endParaRPr/>
          </a:p>
        </p:txBody>
      </p:sp>
      <p:sp>
        <p:nvSpPr>
          <p:cNvPr id="263" name="Google Shape;263;p4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多 (adv.) + v. / 多吃蔬菜、多喝水、多运动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少 (adv.) + v. / 少喝酒，我少买了一张票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533400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多做事、少说话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刚 / 刚才 + v. </a:t>
            </a:r>
            <a:endParaRPr/>
          </a:p>
        </p:txBody>
      </p:sp>
      <p:sp>
        <p:nvSpPr>
          <p:cNvPr id="269" name="Google Shape;269;p4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刚 (adv.) + v. / 刚出去、刚回来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刚才 (adv.) + v. / 刚才看天气预报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9"/>
          <p:cNvSpPr txBox="1">
            <a:spLocks noGrp="1"/>
          </p:cNvSpPr>
          <p:nvPr>
            <p:ph type="title"/>
          </p:nvPr>
        </p:nvSpPr>
        <p:spPr>
          <a:xfrm>
            <a:off x="727650" y="13050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刚 v.s 刚</a:t>
            </a:r>
            <a:r>
              <a:rPr lang="zh-TW" dirty="0" smtClean="0"/>
              <a:t>才</a:t>
            </a:r>
            <a:endParaRPr dirty="0"/>
          </a:p>
        </p:txBody>
      </p:sp>
      <p:sp>
        <p:nvSpPr>
          <p:cNvPr id="275" name="Google Shape;275;p49"/>
          <p:cNvSpPr txBox="1">
            <a:spLocks noGrp="1"/>
          </p:cNvSpPr>
          <p:nvPr>
            <p:ph type="body" idx="1"/>
          </p:nvPr>
        </p:nvSpPr>
        <p:spPr>
          <a:xfrm>
            <a:off x="874050" y="3908000"/>
            <a:ext cx="7688700" cy="10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400"/>
              <a:t>我_____给服务员一千块钱。       他_____走了两天。</a:t>
            </a:r>
            <a:endParaRPr sz="24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2400"/>
              <a:t>他_____没吃早饭就来学校。         ______下雨了。</a:t>
            </a:r>
            <a:endParaRPr sz="24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2600"/>
          </a:p>
        </p:txBody>
      </p:sp>
      <p:graphicFrame>
        <p:nvGraphicFramePr>
          <p:cNvPr id="276" name="Google Shape;276;p49"/>
          <p:cNvGraphicFramePr/>
          <p:nvPr>
            <p:extLst>
              <p:ext uri="{D42A27DB-BD31-4B8C-83A1-F6EECF244321}">
                <p14:modId xmlns:p14="http://schemas.microsoft.com/office/powerpoint/2010/main" val="4235448766"/>
              </p:ext>
            </p:extLst>
          </p:nvPr>
        </p:nvGraphicFramePr>
        <p:xfrm>
          <a:off x="952500" y="1957400"/>
          <a:ext cx="7239000" cy="1950600"/>
        </p:xfrm>
        <a:graphic>
          <a:graphicData uri="http://schemas.openxmlformats.org/drawingml/2006/table">
            <a:tbl>
              <a:tblPr>
                <a:noFill/>
                <a:tableStyleId>{C0D23C01-FEA7-420B-A435-1675D21AAE05}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刚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dirty="0" smtClean="0"/>
                        <a:t>刚</a:t>
                      </a:r>
                      <a:r>
                        <a:rPr lang="zh-TW" sz="2000" dirty="0"/>
                        <a:t>才</a:t>
                      </a:r>
                      <a:endParaRPr sz="2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1. 刚+V+time (O)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刚才+V+time (X)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2. 刚 + 不/没 (X)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dirty="0" smtClean="0"/>
                        <a:t>刚</a:t>
                      </a:r>
                      <a:r>
                        <a:rPr lang="zh-TW" sz="2000" dirty="0"/>
                        <a:t>才 + 不/没</a:t>
                      </a:r>
                      <a:endParaRPr sz="2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3. 刚 + … + 了 (X)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dirty="0" smtClean="0"/>
                        <a:t>刚</a:t>
                      </a:r>
                      <a:r>
                        <a:rPr lang="zh-TW" sz="2000" dirty="0"/>
                        <a:t>才 + 了 (OK) </a:t>
                      </a:r>
                      <a:endParaRPr sz="2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补</a:t>
            </a:r>
            <a:r>
              <a:rPr lang="zh-TW" altLang="en-US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语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补语 bǔyǔ (complements)</a:t>
            </a:r>
            <a:endParaRPr sz="30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5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V+补语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Adj+补语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2000">
                <a:latin typeface="Arial"/>
                <a:ea typeface="Arial"/>
                <a:cs typeface="Arial"/>
                <a:sym typeface="Arial"/>
              </a:rPr>
              <a:t>结果补语：</a:t>
            </a:r>
            <a:br>
              <a:rPr lang="zh-TW" sz="2000">
                <a:latin typeface="Arial"/>
                <a:ea typeface="Arial"/>
                <a:cs typeface="Arial"/>
                <a:sym typeface="Arial"/>
              </a:rPr>
            </a:br>
            <a:r>
              <a:rPr lang="zh-TW" sz="2000">
                <a:latin typeface="Arial"/>
                <a:ea typeface="Arial"/>
                <a:cs typeface="Arial"/>
                <a:sym typeface="Arial"/>
              </a:rPr>
              <a:t>见、懂、到、给、走、开、着</a:t>
            </a:r>
            <a:br>
              <a:rPr lang="zh-TW" sz="2000">
                <a:latin typeface="Arial"/>
                <a:ea typeface="Arial"/>
                <a:cs typeface="Arial"/>
                <a:sym typeface="Arial"/>
              </a:rPr>
            </a:br>
            <a:r>
              <a:rPr lang="zh-TW" sz="2000">
                <a:latin typeface="Arial"/>
                <a:ea typeface="Arial"/>
                <a:cs typeface="Arial"/>
                <a:sym typeface="Arial"/>
              </a:rPr>
              <a:t>上、下、住、</a:t>
            </a:r>
            <a:r>
              <a:rPr lang="zh-TW" sz="2200" b="1">
                <a:latin typeface="Arial"/>
                <a:ea typeface="Arial"/>
                <a:cs typeface="Arial"/>
                <a:sym typeface="Arial"/>
              </a:rPr>
              <a:t>对</a:t>
            </a:r>
            <a:r>
              <a:rPr lang="zh-TW" sz="2000">
                <a:latin typeface="Arial"/>
                <a:ea typeface="Arial"/>
                <a:cs typeface="Arial"/>
                <a:sym typeface="Arial"/>
              </a:rPr>
              <a:t>、</a:t>
            </a:r>
            <a:r>
              <a:rPr lang="zh-TW" sz="2200" b="1">
                <a:latin typeface="Arial"/>
                <a:ea typeface="Arial"/>
                <a:cs typeface="Arial"/>
                <a:sym typeface="Arial"/>
              </a:rPr>
              <a:t>错</a:t>
            </a:r>
            <a:r>
              <a:rPr lang="zh-TW" sz="2000">
                <a:latin typeface="Arial"/>
                <a:ea typeface="Arial"/>
                <a:cs typeface="Arial"/>
                <a:sym typeface="Arial"/>
              </a:rPr>
              <a:t>、快、慢</a:t>
            </a:r>
            <a:br>
              <a:rPr lang="zh-TW" sz="2000">
                <a:latin typeface="Arial"/>
                <a:ea typeface="Arial"/>
                <a:cs typeface="Arial"/>
                <a:sym typeface="Arial"/>
              </a:rPr>
            </a:br>
            <a:r>
              <a:rPr lang="zh-TW" sz="2000">
                <a:latin typeface="Arial"/>
                <a:ea typeface="Arial"/>
                <a:cs typeface="Arial"/>
                <a:sym typeface="Arial"/>
              </a:rPr>
              <a:t>胖、瘦、</a:t>
            </a:r>
            <a:r>
              <a:rPr lang="zh-TW" sz="2200" b="1">
                <a:latin typeface="Arial"/>
                <a:ea typeface="Arial"/>
                <a:cs typeface="Arial"/>
                <a:sym typeface="Arial"/>
              </a:rPr>
              <a:t>好</a:t>
            </a:r>
            <a:r>
              <a:rPr lang="zh-TW" sz="2000">
                <a:latin typeface="Arial"/>
                <a:ea typeface="Arial"/>
                <a:cs typeface="Arial"/>
                <a:sym typeface="Arial"/>
              </a:rPr>
              <a:t>、坏、干净、清楚、</a:t>
            </a:r>
            <a:r>
              <a:rPr lang="zh-TW" sz="2200" b="1">
                <a:latin typeface="Arial"/>
                <a:ea typeface="Arial"/>
                <a:cs typeface="Arial"/>
                <a:sym typeface="Arial"/>
              </a:rPr>
              <a:t>完</a:t>
            </a:r>
            <a:endParaRPr sz="2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50"/>
          <p:cNvSpPr/>
          <p:nvPr/>
        </p:nvSpPr>
        <p:spPr>
          <a:xfrm>
            <a:off x="4816000" y="1269850"/>
            <a:ext cx="3723900" cy="35331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50"/>
          <p:cNvSpPr/>
          <p:nvPr/>
        </p:nvSpPr>
        <p:spPr>
          <a:xfrm>
            <a:off x="5270050" y="3279350"/>
            <a:ext cx="2815800" cy="956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50"/>
          <p:cNvSpPr txBox="1"/>
          <p:nvPr/>
        </p:nvSpPr>
        <p:spPr>
          <a:xfrm>
            <a:off x="5227150" y="1853850"/>
            <a:ext cx="2901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300">
                <a:solidFill>
                  <a:schemeClr val="accent1"/>
                </a:solidFill>
              </a:rPr>
              <a:t>补语</a:t>
            </a:r>
            <a:br>
              <a:rPr lang="zh-TW" sz="3300">
                <a:solidFill>
                  <a:schemeClr val="accent1"/>
                </a:solidFill>
              </a:rPr>
            </a:br>
            <a:r>
              <a:rPr lang="zh-TW" sz="3300">
                <a:solidFill>
                  <a:schemeClr val="accent1"/>
                </a:solidFill>
              </a:rPr>
              <a:t>complements</a:t>
            </a:r>
            <a:endParaRPr sz="17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6" name="Google Shape;286;p50"/>
          <p:cNvSpPr txBox="1"/>
          <p:nvPr/>
        </p:nvSpPr>
        <p:spPr>
          <a:xfrm>
            <a:off x="5765200" y="3279350"/>
            <a:ext cx="1825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latin typeface="Lato"/>
                <a:ea typeface="Lato"/>
                <a:cs typeface="Lato"/>
                <a:sym typeface="Lato"/>
              </a:rPr>
              <a:t>结果补语</a:t>
            </a:r>
            <a:br>
              <a:rPr lang="zh-TW" sz="1800">
                <a:latin typeface="Lato"/>
                <a:ea typeface="Lato"/>
                <a:cs typeface="Lato"/>
                <a:sym typeface="Lato"/>
              </a:rPr>
            </a:br>
            <a:r>
              <a:rPr lang="zh-TW" sz="1800">
                <a:solidFill>
                  <a:schemeClr val="accent1"/>
                </a:solidFill>
              </a:rPr>
              <a:t>resultative</a:t>
            </a:r>
            <a:br>
              <a:rPr lang="zh-TW" sz="1800">
                <a:solidFill>
                  <a:schemeClr val="accent1"/>
                </a:solidFill>
              </a:rPr>
            </a:br>
            <a:r>
              <a:rPr lang="zh-TW" sz="1800">
                <a:solidFill>
                  <a:schemeClr val="accent1"/>
                </a:solidFill>
              </a:rPr>
              <a:t>complements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结果补语 jiéguǒ bǔyǔ (resultative complements)</a:t>
            </a:r>
            <a:endParaRPr sz="30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5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800">
                <a:latin typeface="Arial"/>
                <a:ea typeface="Arial"/>
                <a:cs typeface="Arial"/>
                <a:sym typeface="Arial"/>
              </a:rPr>
              <a:t>表示动作、行为产生的结果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2800">
                <a:latin typeface="Arial"/>
                <a:ea typeface="Arial"/>
                <a:cs typeface="Arial"/>
                <a:sym typeface="Arial"/>
              </a:rPr>
              <a:t>对：写-对、说-对</a:t>
            </a:r>
            <a:br>
              <a:rPr lang="zh-TW" sz="2800">
                <a:latin typeface="Arial"/>
                <a:ea typeface="Arial"/>
                <a:cs typeface="Arial"/>
                <a:sym typeface="Arial"/>
              </a:rPr>
            </a:br>
            <a:r>
              <a:rPr lang="zh-TW" sz="2800">
                <a:latin typeface="Arial"/>
                <a:ea typeface="Arial"/>
                <a:cs typeface="Arial"/>
                <a:sym typeface="Arial"/>
              </a:rPr>
              <a:t>错：说-错、找-错、看-错、放-错 </a:t>
            </a:r>
            <a:br>
              <a:rPr lang="zh-TW" sz="2800">
                <a:latin typeface="Arial"/>
                <a:ea typeface="Arial"/>
                <a:cs typeface="Arial"/>
                <a:sym typeface="Arial"/>
              </a:rPr>
            </a:br>
            <a:r>
              <a:rPr lang="zh-TW" sz="2800">
                <a:latin typeface="Arial"/>
                <a:ea typeface="Arial"/>
                <a:cs typeface="Arial"/>
                <a:sym typeface="Arial"/>
              </a:rPr>
              <a:t>完：吃-完、卖-完、看-完、写-完</a:t>
            </a:r>
            <a:br>
              <a:rPr lang="zh-TW" sz="2800">
                <a:latin typeface="Arial"/>
                <a:ea typeface="Arial"/>
                <a:cs typeface="Arial"/>
                <a:sym typeface="Arial"/>
              </a:rPr>
            </a:br>
            <a:r>
              <a:rPr lang="zh-TW" sz="2800">
                <a:latin typeface="Arial"/>
                <a:ea typeface="Arial"/>
                <a:cs typeface="Arial"/>
                <a:sym typeface="Arial"/>
              </a:rPr>
              <a:t>好：做-好、买-好、洗-好</a:t>
            </a:r>
            <a:br>
              <a:rPr lang="zh-TW" sz="2800">
                <a:latin typeface="Arial"/>
                <a:ea typeface="Arial"/>
                <a:cs typeface="Arial"/>
                <a:sym typeface="Arial"/>
              </a:rPr>
            </a:br>
            <a:r>
              <a:rPr lang="zh-TW" sz="2800">
                <a:latin typeface="Arial"/>
                <a:ea typeface="Arial"/>
                <a:cs typeface="Arial"/>
                <a:sym typeface="Arial"/>
              </a:rPr>
              <a:t>清楚：说-清楚、看-清楚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/>
              <a:t>课</a:t>
            </a:r>
            <a:r>
              <a:rPr lang="zh-TW" altLang="en-US" dirty="0" smtClean="0"/>
              <a:t>本 </a:t>
            </a:r>
            <a:r>
              <a:rPr lang="en-US" altLang="zh-TW" dirty="0" smtClean="0"/>
              <a:t>P46 </a:t>
            </a:r>
            <a:r>
              <a:rPr lang="zh-TW" altLang="en-US" dirty="0"/>
              <a:t>练习</a:t>
            </a:r>
            <a:r>
              <a:rPr lang="en-US" altLang="zh-TW" dirty="0" smtClean="0"/>
              <a:t>C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0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课文2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839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Adj. + </a:t>
            </a:r>
            <a:r>
              <a:rPr lang="zh-TW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极</a:t>
            </a:r>
            <a:endParaRPr dirty="0"/>
          </a:p>
        </p:txBody>
      </p:sp>
      <p:sp>
        <p:nvSpPr>
          <p:cNvPr id="308" name="Google Shape;308;p5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Adj. + 极了</a:t>
            </a:r>
            <a:br>
              <a:rPr lang="zh-TW" sz="3000"/>
            </a:br>
            <a:r>
              <a:rPr lang="zh-TW" sz="3000"/>
              <a:t>好吃极了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漂亮极了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高兴极了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  <p:sp>
        <p:nvSpPr>
          <p:cNvPr id="309" name="Google Shape;309;p54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非常 + Adj.</a:t>
            </a:r>
            <a:br>
              <a:rPr lang="zh-TW" sz="3000"/>
            </a:br>
            <a:r>
              <a:rPr lang="zh-TW" sz="3000"/>
              <a:t>非常好吃</a:t>
            </a:r>
            <a:br>
              <a:rPr lang="zh-TW" sz="3000"/>
            </a:br>
            <a:r>
              <a:rPr lang="zh-TW" sz="3000"/>
              <a:t>非常漂亮</a:t>
            </a:r>
            <a:br>
              <a:rPr lang="zh-TW" sz="3000"/>
            </a:br>
            <a:r>
              <a:rPr lang="zh-TW" sz="3000"/>
              <a:t>非常高兴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肉类 ròu lèi</a:t>
            </a: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5" name="Google Shape;315;p55"/>
          <p:cNvSpPr txBox="1">
            <a:spLocks noGrp="1"/>
          </p:cNvSpPr>
          <p:nvPr>
            <p:ph type="body" idx="1"/>
          </p:nvPr>
        </p:nvSpPr>
        <p:spPr>
          <a:xfrm>
            <a:off x="729450" y="19360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牛 niú </a:t>
            </a:r>
            <a:br>
              <a:rPr lang="zh-TW" sz="2800" dirty="0"/>
            </a:br>
            <a:r>
              <a:rPr lang="zh-TW" sz="2800" dirty="0"/>
              <a:t>鸡 jī </a:t>
            </a:r>
            <a:br>
              <a:rPr lang="zh-TW" sz="2800" dirty="0"/>
            </a:br>
            <a:r>
              <a:rPr lang="zh-TW" sz="2800" dirty="0"/>
              <a:t>猪 zhū 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鱼 yú 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羊 yáng</a:t>
            </a:r>
            <a:endParaRPr sz="2800" dirty="0"/>
          </a:p>
          <a:p>
            <a:pPr marL="0" lvl="0" indent="0"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虾 xi</a:t>
            </a:r>
            <a:r>
              <a:rPr lang="zh-TW" sz="2800" dirty="0" smtClean="0">
                <a:latin typeface="Arial"/>
                <a:ea typeface="Arial"/>
                <a:cs typeface="Arial"/>
                <a:sym typeface="Arial"/>
              </a:rPr>
              <a:t>ā</a:t>
            </a:r>
            <a:r>
              <a:rPr lang="en-US" altLang="zh-TW" sz="2800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altLang="zh-TW" sz="2800" dirty="0" smtClean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zh-TW" altLang="en-US" sz="2800" dirty="0" smtClean="0">
                <a:latin typeface="Arial"/>
                <a:ea typeface="Arial"/>
                <a:cs typeface="Arial"/>
                <a:sym typeface="Arial"/>
              </a:rPr>
              <a:t>虾肉</a:t>
            </a:r>
            <a:r>
              <a:rPr lang="en-US" altLang="zh-TW" sz="2800" dirty="0" smtClean="0"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zh-TW" altLang="en-US" sz="2800" dirty="0" smtClean="0">
                <a:latin typeface="Arial"/>
                <a:ea typeface="Arial"/>
                <a:cs typeface="Arial"/>
                <a:sym typeface="Arial"/>
              </a:rPr>
              <a:t>虾仁</a:t>
            </a:r>
            <a:r>
              <a:rPr lang="en-US" altLang="zh-TW" sz="28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altLang="zh-TW" sz="2800" dirty="0" err="1">
                <a:latin typeface="Arial"/>
                <a:ea typeface="Arial"/>
                <a:cs typeface="Arial"/>
                <a:sym typeface="Arial"/>
              </a:rPr>
              <a:t>xiā</a:t>
            </a:r>
            <a:r>
              <a:rPr lang="en-US" altLang="zh-TW" sz="28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altLang="zh-TW" sz="2800" dirty="0" err="1" smtClean="0">
                <a:latin typeface="Arial"/>
                <a:ea typeface="Arial"/>
                <a:cs typeface="Arial"/>
                <a:sym typeface="Arial"/>
              </a:rPr>
              <a:t>rén</a:t>
            </a:r>
            <a:r>
              <a:rPr lang="en-US" altLang="zh-TW" sz="28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 </a:t>
            </a:r>
            <a:endParaRPr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忘了 + VO.</a:t>
            </a:r>
            <a:endParaRPr/>
          </a:p>
        </p:txBody>
      </p:sp>
      <p:sp>
        <p:nvSpPr>
          <p:cNvPr id="321" name="Google Shape;321;p5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忘了带课本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忘了给钱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忘了写作业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带</a:t>
            </a:r>
            <a:endParaRPr/>
          </a:p>
        </p:txBody>
      </p:sp>
      <p:sp>
        <p:nvSpPr>
          <p:cNvPr id="327" name="Google Shape;327;p5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带 ＋ n.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带钱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你下个星期得带作业来学校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我今天忘了带书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错</a:t>
            </a:r>
            <a:endParaRPr/>
          </a:p>
        </p:txBody>
      </p:sp>
      <p:sp>
        <p:nvSpPr>
          <p:cNvPr id="333" name="Google Shape;333;p58"/>
          <p:cNvSpPr txBox="1">
            <a:spLocks noGrp="1"/>
          </p:cNvSpPr>
          <p:nvPr>
            <p:ph type="body" idx="1"/>
          </p:nvPr>
        </p:nvSpPr>
        <p:spPr>
          <a:xfrm>
            <a:off x="729450" y="20007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对 vs 错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・这个字是错的(O)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・这个字很错(X)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对的答案、错的答案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买对了、说错了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清楚</a:t>
            </a:r>
            <a:endParaRPr/>
          </a:p>
        </p:txBody>
      </p:sp>
      <p:sp>
        <p:nvSpPr>
          <p:cNvPr id="339" name="Google Shape;339;p5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很清楚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不清楚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不清不楚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看清楚、说清楚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关系</a:t>
            </a:r>
            <a:endParaRPr dirty="0"/>
          </a:p>
        </p:txBody>
      </p:sp>
      <p:sp>
        <p:nvSpPr>
          <p:cNvPr id="345" name="Google Shape;345;p6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A：对不起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B：没关系 / 没事（儿）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好像</a:t>
            </a:r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(S + ) 好像+ Adj / VO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(S + ) 好像+_________。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明天好像很冷。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他好像买了很贵的手机。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6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很 A  ⇔  A A 的</a:t>
            </a:r>
            <a:endParaRPr/>
          </a:p>
        </p:txBody>
      </p:sp>
      <p:sp>
        <p:nvSpPr>
          <p:cNvPr id="356" name="Google Shape;356;p6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单音节形容词 (dān yīnjié xíngróngcí)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高 矮 胖 瘦 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长 短 大 小 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冷 热 </a:t>
            </a:r>
            <a:br>
              <a:rPr lang="zh-TW" sz="3000">
                <a:latin typeface="Arial"/>
                <a:ea typeface="Arial"/>
                <a:cs typeface="Arial"/>
                <a:sym typeface="Arial"/>
              </a:rPr>
            </a:br>
            <a:r>
              <a:rPr lang="zh-TW" sz="3000">
                <a:latin typeface="Arial"/>
                <a:ea typeface="Arial"/>
                <a:cs typeface="Arial"/>
                <a:sym typeface="Arial"/>
              </a:rPr>
              <a:t>酸 甜 苦 辣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6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6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(再)来 + 数量词 + 量词 + n.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situation：餐厅、唱歌、商店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来一碗饭、来一首歌、来一张电影票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6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补充生词&amp;文化亮点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食物</a:t>
            </a:r>
            <a:endParaRPr dirty="0"/>
          </a:p>
        </p:txBody>
      </p:sp>
      <p:sp>
        <p:nvSpPr>
          <p:cNvPr id="373" name="Google Shape;373;p6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rPr lang="zh-TW" altLang="en-US" sz="3000" dirty="0" smtClean="0"/>
              <a:t> </a:t>
            </a:r>
            <a:endParaRPr sz="3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48802"/>
              </p:ext>
            </p:extLst>
          </p:nvPr>
        </p:nvGraphicFramePr>
        <p:xfrm>
          <a:off x="1430126" y="2280784"/>
          <a:ext cx="6096000" cy="2377440"/>
        </p:xfrm>
        <a:graphic>
          <a:graphicData uri="http://schemas.openxmlformats.org/drawingml/2006/table">
            <a:tbl>
              <a:tblPr firstRow="1" bandRow="1">
                <a:tableStyleId>{C0D23C01-FEA7-420B-A435-1675D21AAE05}</a:tableStyleId>
              </a:tblPr>
              <a:tblGrid>
                <a:gridCol w="2008436">
                  <a:extLst>
                    <a:ext uri="{9D8B030D-6E8A-4147-A177-3AD203B41FA5}">
                      <a16:colId xmlns:a16="http://schemas.microsoft.com/office/drawing/2014/main" val="222784862"/>
                    </a:ext>
                  </a:extLst>
                </a:gridCol>
                <a:gridCol w="1039564">
                  <a:extLst>
                    <a:ext uri="{9D8B030D-6E8A-4147-A177-3AD203B41FA5}">
                      <a16:colId xmlns:a16="http://schemas.microsoft.com/office/drawing/2014/main" val="4273930386"/>
                    </a:ext>
                  </a:extLst>
                </a:gridCol>
                <a:gridCol w="928308">
                  <a:extLst>
                    <a:ext uri="{9D8B030D-6E8A-4147-A177-3AD203B41FA5}">
                      <a16:colId xmlns:a16="http://schemas.microsoft.com/office/drawing/2014/main" val="1133299445"/>
                    </a:ext>
                  </a:extLst>
                </a:gridCol>
                <a:gridCol w="2119692">
                  <a:extLst>
                    <a:ext uri="{9D8B030D-6E8A-4147-A177-3AD203B41FA5}">
                      <a16:colId xmlns:a16="http://schemas.microsoft.com/office/drawing/2014/main" val="2425708681"/>
                    </a:ext>
                  </a:extLst>
                </a:gridCol>
              </a:tblGrid>
              <a:tr h="535428"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400" dirty="0" smtClean="0"/>
                        <a:t>牛 </a:t>
                      </a:r>
                      <a:r>
                        <a:rPr lang="en-US" altLang="zh-CN" sz="2400" dirty="0" err="1" smtClean="0"/>
                        <a:t>niú</a:t>
                      </a:r>
                      <a:r>
                        <a:rPr lang="en-US" altLang="zh-CN" sz="2400" dirty="0" smtClean="0"/>
                        <a:t> </a:t>
                      </a:r>
                      <a:br>
                        <a:rPr lang="en-US" altLang="zh-CN" sz="2400" dirty="0" smtClean="0"/>
                      </a:br>
                      <a:r>
                        <a:rPr lang="zh-CN" altLang="en-US" sz="2400" dirty="0" smtClean="0"/>
                        <a:t>鸡 </a:t>
                      </a:r>
                      <a:r>
                        <a:rPr lang="en-US" altLang="zh-CN" sz="2400" dirty="0" err="1" smtClean="0"/>
                        <a:t>jī</a:t>
                      </a:r>
                      <a:r>
                        <a:rPr lang="en-US" altLang="zh-CN" sz="2400" dirty="0" smtClean="0"/>
                        <a:t> </a:t>
                      </a:r>
                      <a:br>
                        <a:rPr lang="en-US" altLang="zh-CN" sz="2400" dirty="0" smtClean="0"/>
                      </a:br>
                      <a:r>
                        <a:rPr lang="zh-CN" altLang="en-US" sz="2400" dirty="0" smtClean="0"/>
                        <a:t>猪 </a:t>
                      </a:r>
                      <a:r>
                        <a:rPr lang="en-US" altLang="zh-CN" sz="2400" dirty="0" err="1" smtClean="0"/>
                        <a:t>zhū</a:t>
                      </a:r>
                      <a:r>
                        <a:rPr lang="en-US" altLang="zh-CN" sz="2400" dirty="0" smtClean="0"/>
                        <a:t> </a:t>
                      </a:r>
                      <a:endParaRPr lang="zh-CN" altLang="en-US" sz="2400" dirty="0" smtClean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400" dirty="0" smtClean="0"/>
                        <a:t>鱼 </a:t>
                      </a:r>
                      <a:r>
                        <a:rPr lang="en-US" altLang="zh-CN" sz="2400" dirty="0" err="1" smtClean="0"/>
                        <a:t>yú</a:t>
                      </a:r>
                      <a:r>
                        <a:rPr lang="en-US" altLang="zh-CN" sz="2400" dirty="0" smtClean="0"/>
                        <a:t> </a:t>
                      </a:r>
                      <a:endParaRPr lang="zh-CN" altLang="en-US" sz="2400" dirty="0" smtClean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400" dirty="0" smtClean="0"/>
                        <a:t>羊 </a:t>
                      </a:r>
                      <a:r>
                        <a:rPr lang="en-US" altLang="zh-CN" sz="2400" dirty="0" err="1" smtClean="0"/>
                        <a:t>yáng</a:t>
                      </a:r>
                      <a:endParaRPr lang="zh-CN" altLang="en-US" sz="2400" dirty="0" smtClean="0"/>
                    </a:p>
                    <a:p>
                      <a:pPr marL="0" lvl="0" indent="0">
                        <a:buNone/>
                      </a:pPr>
                      <a:r>
                        <a:rPr lang="zh-CN" altLang="en-US" sz="240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虾 </a:t>
                      </a:r>
                      <a:r>
                        <a:rPr lang="en-US" altLang="zh-CN" sz="2400" dirty="0" err="1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xiā</a:t>
                      </a:r>
                      <a:endParaRPr lang="zh-TW" alt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altLang="zh-TW" sz="2400" dirty="0" smtClean="0"/>
                    </a:p>
                    <a:p>
                      <a:pPr marL="0" lvl="0" indent="0">
                        <a:buNone/>
                      </a:pPr>
                      <a:endParaRPr lang="en-US" altLang="zh-TW" sz="2400" dirty="0" smtClean="0"/>
                    </a:p>
                    <a:p>
                      <a:pPr marL="0" lvl="0" indent="0" algn="ctr">
                        <a:buNone/>
                      </a:pPr>
                      <a:r>
                        <a:rPr lang="zh-TW" altLang="en-US" sz="2400" dirty="0" smtClean="0"/>
                        <a:t>肉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zh-TW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饺子</a:t>
                      </a:r>
                      <a:endParaRPr lang="en-US" altLang="zh-TW" sz="2400" dirty="0" smtClean="0"/>
                    </a:p>
                    <a:p>
                      <a:endParaRPr lang="en-US" altLang="zh-TW" sz="24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水饺</a:t>
                      </a:r>
                      <a:r>
                        <a:rPr lang="en-US" altLang="zh-TW" sz="2400" dirty="0" err="1" smtClean="0"/>
                        <a:t>shuǐ</a:t>
                      </a:r>
                      <a:r>
                        <a:rPr lang="en-US" altLang="zh-TW" sz="2400" dirty="0" smtClean="0"/>
                        <a:t> </a:t>
                      </a:r>
                      <a:r>
                        <a:rPr lang="en-US" altLang="zh-TW" sz="2400" dirty="0" err="1" smtClean="0"/>
                        <a:t>jiǎo</a:t>
                      </a:r>
                      <a:r>
                        <a:rPr lang="en-US" altLang="zh-TW" sz="24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9973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煎饺</a:t>
                      </a:r>
                      <a:r>
                        <a:rPr lang="en-US" altLang="zh-TW" sz="2400" dirty="0" err="1" smtClean="0"/>
                        <a:t>jiān</a:t>
                      </a:r>
                      <a:r>
                        <a:rPr lang="en-US" altLang="zh-TW" sz="2400" dirty="0" smtClean="0"/>
                        <a:t> </a:t>
                      </a:r>
                      <a:r>
                        <a:rPr lang="en-US" altLang="zh-TW" sz="2400" dirty="0" err="1" smtClean="0"/>
                        <a:t>jiǎo</a:t>
                      </a:r>
                      <a:r>
                        <a:rPr lang="en-US" altLang="zh-TW" sz="24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171909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TW" altLang="en-US" sz="2400" dirty="0" smtClean="0"/>
                        <a:t>面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饭</a:t>
                      </a:r>
                    </a:p>
                    <a:p>
                      <a:r>
                        <a:rPr lang="en-US" altLang="zh-TW" sz="2400" dirty="0" smtClean="0"/>
                        <a:t>…</a:t>
                      </a:r>
                      <a:endParaRPr lang="zh-TW" alt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0395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6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作</a:t>
            </a:r>
            <a:r>
              <a:rPr lang="zh-TW" altLang="en-US" dirty="0" smtClean="0"/>
              <a:t>业回</a:t>
            </a:r>
            <a:r>
              <a:rPr lang="zh-TW" altLang="en-US" dirty="0"/>
              <a:t>顾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24461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四季</a:t>
            </a:r>
            <a:r>
              <a:rPr lang="en-US" altLang="zh-TW" dirty="0"/>
              <a:t>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. </a:t>
            </a:r>
            <a:r>
              <a:rPr lang="zh-TW" altLang="en-US" dirty="0" smtClean="0"/>
              <a:t>季节</a:t>
            </a:r>
            <a:endParaRPr dirty="0"/>
          </a:p>
        </p:txBody>
      </p:sp>
      <p:sp>
        <p:nvSpPr>
          <p:cNvPr id="379" name="Google Shape;379;p6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95000"/>
              </a:lnSpc>
              <a:spcAft>
                <a:spcPts val="1200"/>
              </a:spcAft>
              <a:buSzPts val="1018"/>
              <a:buNone/>
            </a:pPr>
            <a:r>
              <a:rPr lang="zh-CN" altLang="en-US" sz="3000" dirty="0" smtClean="0"/>
              <a:t>四季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(</a:t>
            </a:r>
            <a:r>
              <a:rPr lang="en-US" altLang="zh-CN" sz="3000" dirty="0" err="1" smtClean="0"/>
              <a:t>sì</a:t>
            </a:r>
            <a:r>
              <a:rPr lang="zh-TW" altLang="en-US" sz="3000" dirty="0" smtClean="0"/>
              <a:t> </a:t>
            </a:r>
            <a:r>
              <a:rPr lang="en-US" altLang="zh-CN" sz="3000" dirty="0" err="1" smtClean="0"/>
              <a:t>jì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 </a:t>
            </a:r>
            <a:r>
              <a:rPr lang="en-US" altLang="zh-TW" sz="3000" dirty="0"/>
              <a:t>Four Seasons</a:t>
            </a:r>
          </a:p>
          <a:p>
            <a:pPr marL="0" indent="0">
              <a:lnSpc>
                <a:spcPct val="95000"/>
              </a:lnSpc>
              <a:spcAft>
                <a:spcPts val="1200"/>
              </a:spcAft>
              <a:buSzPts val="1018"/>
              <a:buNone/>
            </a:pPr>
            <a:r>
              <a:rPr lang="zh-CN" altLang="en-US" sz="3000" dirty="0" smtClean="0"/>
              <a:t>季节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(</a:t>
            </a:r>
            <a:r>
              <a:rPr lang="en-US" altLang="zh-CN" sz="3000" dirty="0" err="1" smtClean="0"/>
              <a:t>jì</a:t>
            </a:r>
            <a:r>
              <a:rPr lang="zh-TW" altLang="en-US" sz="3000" dirty="0" smtClean="0"/>
              <a:t> </a:t>
            </a:r>
            <a:r>
              <a:rPr lang="en-US" altLang="zh-CN" sz="3000" dirty="0" err="1" smtClean="0"/>
              <a:t>jié</a:t>
            </a:r>
            <a:r>
              <a:rPr lang="en-US" altLang="zh-TW" sz="3000" dirty="0" smtClean="0"/>
              <a:t>)</a:t>
            </a:r>
            <a:r>
              <a:rPr lang="en-US" altLang="zh-TW" sz="3000" dirty="0"/>
              <a:t> </a:t>
            </a:r>
            <a:r>
              <a:rPr lang="en-US" altLang="zh-TW" sz="3000" dirty="0" smtClean="0"/>
              <a:t>Seasons</a:t>
            </a:r>
            <a:br>
              <a:rPr lang="en-US" altLang="zh-TW" sz="3000" dirty="0" smtClean="0"/>
            </a:b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zh-TW" altLang="en-US" sz="3000" dirty="0" smtClean="0"/>
              <a:t>四季是春夏秋冬</a:t>
            </a:r>
            <a:endParaRPr lang="en-US" altLang="zh-TW" sz="3000" dirty="0" smtClean="0"/>
          </a:p>
          <a:p>
            <a:pPr marL="0" lvl="0" indent="0">
              <a:lnSpc>
                <a:spcPct val="95000"/>
              </a:lnSpc>
              <a:spcAft>
                <a:spcPts val="1200"/>
              </a:spcAft>
              <a:buSzPts val="1018"/>
              <a:buNone/>
            </a:pPr>
            <a:r>
              <a:rPr lang="zh-TW" altLang="en-US" sz="3000" dirty="0" smtClean="0"/>
              <a:t>下一个季节是夏天</a:t>
            </a:r>
            <a:endParaRPr lang="en-US" sz="3000" dirty="0" smtClean="0"/>
          </a:p>
          <a:p>
            <a:pPr marL="0" lvl="0" indent="0">
              <a:lnSpc>
                <a:spcPct val="95000"/>
              </a:lnSpc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​​​​​​</a:t>
            </a:r>
            <a:r>
              <a:rPr lang="zh-TW" altLang="en-US" dirty="0">
                <a:ea typeface="Arial"/>
                <a:cs typeface="Arial"/>
              </a:rPr>
              <a:t>作业</a:t>
            </a:r>
            <a:endParaRPr dirty="0">
              <a:solidFill>
                <a:srgbClr val="1A1A1A"/>
              </a:solidFill>
            </a:endParaRPr>
          </a:p>
        </p:txBody>
      </p:sp>
      <p:sp>
        <p:nvSpPr>
          <p:cNvPr id="390" name="Google Shape;390;p6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altLang="zh-TW" sz="2800" dirty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FF:KSCA007 Chinese </a:t>
            </a:r>
            <a: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II &gt; </a:t>
            </a:r>
            <a:r>
              <a:rPr lang="en-US" altLang="zh-TW" sz="2800" dirty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Study </a:t>
            </a:r>
            <a: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materials</a:t>
            </a:r>
            <a:b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2022 </a:t>
            </a:r>
            <a:r>
              <a:rPr lang="en-US" altLang="zh-TW" sz="2800" dirty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Chinese II PPT &gt; L12_HW ___.pdf</a:t>
            </a:r>
            <a:r>
              <a:rPr 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3月</a:t>
            </a:r>
            <a:r>
              <a:rPr lang="en-US" alt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zh-TW" sz="2800" dirty="0" smtClean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日</a:t>
            </a:r>
            <a:r>
              <a:rPr lang="zh-TW" sz="2800" dirty="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交给老师。</a:t>
            </a:r>
            <a:endParaRPr sz="2800" dirty="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8900" lvl="0" indent="0" algn="l" rtl="0">
              <a:spcBef>
                <a:spcPts val="0"/>
              </a:spcBef>
              <a:spcAft>
                <a:spcPts val="0"/>
              </a:spcAft>
              <a:buClr>
                <a:srgbClr val="474747"/>
              </a:buClr>
              <a:buSzPts val="2200"/>
              <a:buNone/>
            </a:pPr>
            <a:endParaRPr sz="3900" b="1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服务员</a:t>
            </a:r>
            <a:endParaRPr dirty="0"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服务员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服务生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A服务B = A为B服务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服务员服务我。</a:t>
            </a:r>
            <a:br>
              <a:rPr lang="zh-TW" sz="30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服务员为我服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务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桌子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一张桌子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一张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椅子</a:t>
            </a:r>
            <a:endParaRPr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点菜</a:t>
            </a:r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点菜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点 …  / 点水饺、点一杯啤酒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点 ... 菜 / 点两道菜 / 点两盘菜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素</a:t>
            </a:r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荤食 (hūn shí) / 我吃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荤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吃肉也吃菜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素食 / 我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吃素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不吃肉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家常</a:t>
            </a:r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家常菜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家常料理 (liàolǐ) 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料理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中式料理、西式料理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1297</Words>
  <Application>Microsoft Office PowerPoint</Application>
  <PresentationFormat>如螢幕大小 (16:9)</PresentationFormat>
  <Paragraphs>207</Paragraphs>
  <Slides>48</Slides>
  <Notes>46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48</vt:i4>
      </vt:variant>
    </vt:vector>
  </HeadingPairs>
  <TitlesOfParts>
    <vt:vector size="53" baseType="lpstr">
      <vt:lpstr>Arial</vt:lpstr>
      <vt:lpstr>Lato</vt:lpstr>
      <vt:lpstr>Raleway</vt:lpstr>
      <vt:lpstr>Simple Light</vt:lpstr>
      <vt:lpstr>Streamline</vt:lpstr>
      <vt:lpstr>MU  2022 Spring  KSCA007 Chinese II Class </vt:lpstr>
      <vt:lpstr>课文 1</vt:lpstr>
      <vt:lpstr>生词</vt:lpstr>
      <vt:lpstr>好像</vt:lpstr>
      <vt:lpstr>服务员</vt:lpstr>
      <vt:lpstr>桌子</vt:lpstr>
      <vt:lpstr>点菜</vt:lpstr>
      <vt:lpstr>素</vt:lpstr>
      <vt:lpstr>家常</vt:lpstr>
      <vt:lpstr>碗</vt:lpstr>
      <vt:lpstr>味道(wèi dào)：酸甜苦辣 (Adj.)</vt:lpstr>
      <vt:lpstr>调味料 tiáowèi liào </vt:lpstr>
      <vt:lpstr>青菜</vt:lpstr>
      <vt:lpstr>渴 / 饿</vt:lpstr>
      <vt:lpstr>些</vt:lpstr>
      <vt:lpstr>够 (Adj.)</vt:lpstr>
      <vt:lpstr>语法</vt:lpstr>
      <vt:lpstr>一+M+...也/都+不/没...</vt:lpstr>
      <vt:lpstr>Topic + 一+M+...也/都+不/没...</vt:lpstr>
      <vt:lpstr>Topic + 一...也/都+不/没...</vt:lpstr>
      <vt:lpstr>一点儿 + O + 也/都+不/没 + V </vt:lpstr>
      <vt:lpstr>一点儿 (…) 也/都+不+Adj. </vt:lpstr>
      <vt:lpstr>不 v.s. 没</vt:lpstr>
      <vt:lpstr>多/少 (Adv.) + V.</vt:lpstr>
      <vt:lpstr>刚 / 刚才 + v. </vt:lpstr>
      <vt:lpstr>刚 v.s 刚才</vt:lpstr>
      <vt:lpstr>补语 </vt:lpstr>
      <vt:lpstr>补语 bǔyǔ (complements)</vt:lpstr>
      <vt:lpstr>结果补语 jiéguǒ bǔyǔ (resultative complements)</vt:lpstr>
      <vt:lpstr>课本 P46 练习C </vt:lpstr>
      <vt:lpstr>课文2 </vt:lpstr>
      <vt:lpstr>生词 </vt:lpstr>
      <vt:lpstr>Adj. + 极</vt:lpstr>
      <vt:lpstr>肉类 ròu lèi</vt:lpstr>
      <vt:lpstr>忘了 + VO.</vt:lpstr>
      <vt:lpstr>带</vt:lpstr>
      <vt:lpstr>错</vt:lpstr>
      <vt:lpstr>清楚</vt:lpstr>
      <vt:lpstr>关系</vt:lpstr>
      <vt:lpstr>语法</vt:lpstr>
      <vt:lpstr>很 A  ⇔  A A 的</vt:lpstr>
      <vt:lpstr>PowerPoint 簡報</vt:lpstr>
      <vt:lpstr>补充生词&amp;文化亮点</vt:lpstr>
      <vt:lpstr>食物</vt:lpstr>
      <vt:lpstr>作业回顾</vt:lpstr>
      <vt:lpstr>四季 v.s. 季节</vt:lpstr>
      <vt:lpstr>作业 </vt:lpstr>
      <vt:lpstr>​​​​​​作业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19</cp:revision>
  <dcterms:modified xsi:type="dcterms:W3CDTF">2022-03-02T19:00:00Z</dcterms:modified>
</cp:coreProperties>
</file>