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4" r:id="rId16"/>
    <p:sldId id="270" r:id="rId17"/>
    <p:sldId id="272" r:id="rId18"/>
    <p:sldId id="271" r:id="rId19"/>
    <p:sldId id="273" r:id="rId20"/>
    <p:sldId id="275" r:id="rId21"/>
    <p:sldId id="277" r:id="rId22"/>
    <p:sldId id="276" r:id="rId23"/>
    <p:sldId id="337" r:id="rId24"/>
    <p:sldId id="338" r:id="rId25"/>
    <p:sldId id="274" r:id="rId26"/>
    <p:sldId id="279" r:id="rId27"/>
    <p:sldId id="278" r:id="rId28"/>
    <p:sldId id="280" r:id="rId29"/>
    <p:sldId id="281" r:id="rId30"/>
    <p:sldId id="307" r:id="rId31"/>
    <p:sldId id="282" r:id="rId32"/>
    <p:sldId id="340" r:id="rId33"/>
    <p:sldId id="283" r:id="rId34"/>
    <p:sldId id="284" r:id="rId35"/>
    <p:sldId id="339" r:id="rId36"/>
    <p:sldId id="290" r:id="rId37"/>
    <p:sldId id="285" r:id="rId38"/>
    <p:sldId id="286" r:id="rId39"/>
    <p:sldId id="291" r:id="rId40"/>
    <p:sldId id="292" r:id="rId41"/>
    <p:sldId id="287" r:id="rId42"/>
    <p:sldId id="288" r:id="rId43"/>
    <p:sldId id="289" r:id="rId44"/>
    <p:sldId id="293" r:id="rId45"/>
    <p:sldId id="305" r:id="rId46"/>
    <p:sldId id="294" r:id="rId47"/>
    <p:sldId id="306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9" r:id="rId58"/>
    <p:sldId id="312" r:id="rId59"/>
    <p:sldId id="313" r:id="rId60"/>
    <p:sldId id="310" r:id="rId61"/>
    <p:sldId id="314" r:id="rId62"/>
    <p:sldId id="315" r:id="rId63"/>
    <p:sldId id="316" r:id="rId64"/>
    <p:sldId id="317" r:id="rId65"/>
    <p:sldId id="319" r:id="rId66"/>
    <p:sldId id="318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9" r:id="rId76"/>
    <p:sldId id="328" r:id="rId77"/>
    <p:sldId id="330" r:id="rId78"/>
    <p:sldId id="331" r:id="rId79"/>
    <p:sldId id="332" r:id="rId80"/>
    <p:sldId id="335" r:id="rId81"/>
    <p:sldId id="334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4660"/>
  </p:normalViewPr>
  <p:slideViewPr>
    <p:cSldViewPr>
      <p:cViewPr varScale="1">
        <p:scale>
          <a:sx n="113" d="100"/>
          <a:sy n="113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08B4F20-0A01-4BE0-8DED-E7958A184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3D78179-5D29-447F-87E0-1904E602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86A45C-2918-4734-BBF8-432FE689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9274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B9DB50-203F-4DD3-8CDF-C581B9DB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31" y="9624"/>
            <a:ext cx="4536504" cy="68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Okrem </a:t>
            </a:r>
            <a:r>
              <a:rPr lang="sk-SK" sz="2400" dirty="0" err="1"/>
              <a:t>Rodobrany</a:t>
            </a:r>
            <a:r>
              <a:rPr lang="sk-SK" sz="2400" dirty="0"/>
              <a:t> na Slovensku ešte absolútne bezvýznamná organizácia Slovenských národných </a:t>
            </a:r>
            <a:r>
              <a:rPr lang="sk-SK" sz="2400" dirty="0" err="1"/>
              <a:t>fascistov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1923 ďalší atentát – na </a:t>
            </a:r>
            <a:r>
              <a:rPr lang="sk-SK" sz="2400" dirty="0" err="1"/>
              <a:t>Aloisa</a:t>
            </a:r>
            <a:r>
              <a:rPr lang="sk-SK" sz="2400" dirty="0"/>
              <a:t> </a:t>
            </a:r>
            <a:r>
              <a:rPr lang="sk-SK" sz="2400" dirty="0" err="1"/>
              <a:t>Rašína</a:t>
            </a:r>
            <a:r>
              <a:rPr lang="sk-SK" sz="2400" dirty="0"/>
              <a:t>, tentokrát úspešný</a:t>
            </a:r>
          </a:p>
          <a:p>
            <a:endParaRPr lang="sk-SK" sz="2400" dirty="0"/>
          </a:p>
          <a:p>
            <a:r>
              <a:rPr lang="sk-SK" sz="2400" dirty="0"/>
              <a:t>Zodpovedný </a:t>
            </a:r>
            <a:r>
              <a:rPr lang="sk-SK" sz="2400" dirty="0" err="1"/>
              <a:t>anarchokomunista</a:t>
            </a:r>
            <a:r>
              <a:rPr lang="sk-SK" sz="2400" dirty="0"/>
              <a:t> </a:t>
            </a:r>
            <a:r>
              <a:rPr lang="sk-SK" sz="2400" dirty="0" err="1"/>
              <a:t>Josef</a:t>
            </a:r>
            <a:r>
              <a:rPr lang="sk-SK" sz="2400" dirty="0"/>
              <a:t> </a:t>
            </a:r>
            <a:r>
              <a:rPr lang="sk-SK" sz="2400" dirty="0" err="1"/>
              <a:t>Šoupal</a:t>
            </a:r>
            <a:r>
              <a:rPr lang="sk-SK" sz="2400" dirty="0"/>
              <a:t> – reakcia na pravicovej scéne, volanie po silnom centralizovanom štáte a vláde pevnej ruky – inšpirácie vo fašizme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52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1921 -  1923 vznik niekoľkých pravicových (</a:t>
            </a:r>
            <a:r>
              <a:rPr lang="sk-SK" sz="2400" dirty="0" err="1"/>
              <a:t>parafašistických</a:t>
            </a:r>
            <a:r>
              <a:rPr lang="sk-SK" sz="2400" dirty="0"/>
              <a:t>/</a:t>
            </a:r>
            <a:r>
              <a:rPr lang="sk-SK" sz="2400" dirty="0" err="1"/>
              <a:t>protofašistických</a:t>
            </a:r>
            <a:r>
              <a:rPr lang="sk-SK" sz="2400" dirty="0"/>
              <a:t>) organizácií: </a:t>
            </a:r>
            <a:r>
              <a:rPr lang="en-GB" sz="2400" dirty="0" err="1"/>
              <a:t>Národní</a:t>
            </a:r>
            <a:r>
              <a:rPr lang="en-GB" sz="2400" dirty="0"/>
              <a:t> </a:t>
            </a:r>
            <a:r>
              <a:rPr lang="en-GB" sz="2400" dirty="0" err="1"/>
              <a:t>hnutí</a:t>
            </a:r>
            <a:r>
              <a:rPr lang="en-GB" sz="2400" dirty="0"/>
              <a:t>, </a:t>
            </a:r>
            <a:r>
              <a:rPr lang="en-GB" sz="2400" dirty="0" err="1"/>
              <a:t>Českoslovenští</a:t>
            </a:r>
            <a:r>
              <a:rPr lang="en-GB" sz="2400" dirty="0"/>
              <a:t> </a:t>
            </a:r>
            <a:r>
              <a:rPr lang="en-GB" sz="2400" dirty="0" err="1"/>
              <a:t>fašisté</a:t>
            </a:r>
            <a:r>
              <a:rPr lang="en-GB" sz="2400" dirty="0"/>
              <a:t>, </a:t>
            </a:r>
            <a:r>
              <a:rPr lang="en-GB" sz="2400" dirty="0" err="1"/>
              <a:t>moravská</a:t>
            </a:r>
            <a:r>
              <a:rPr lang="en-GB" sz="2400" dirty="0"/>
              <a:t> </a:t>
            </a:r>
            <a:r>
              <a:rPr lang="en-GB" sz="2400" dirty="0" err="1"/>
              <a:t>skupina</a:t>
            </a:r>
            <a:r>
              <a:rPr lang="en-GB" sz="2400" dirty="0"/>
              <a:t> </a:t>
            </a:r>
            <a:r>
              <a:rPr lang="en-GB" sz="2400" dirty="0" err="1"/>
              <a:t>okolo</a:t>
            </a:r>
            <a:r>
              <a:rPr lang="en-GB" sz="2400" dirty="0"/>
              <a:t> </a:t>
            </a:r>
            <a:r>
              <a:rPr lang="en-GB" sz="2400" dirty="0" err="1"/>
              <a:t>časopisu</a:t>
            </a:r>
            <a:r>
              <a:rPr lang="en-GB" sz="2400" dirty="0"/>
              <a:t> </a:t>
            </a:r>
            <a:r>
              <a:rPr lang="en-GB" sz="2400" dirty="0" err="1"/>
              <a:t>Hanácka</a:t>
            </a:r>
            <a:r>
              <a:rPr lang="en-GB" sz="2400" dirty="0"/>
              <a:t> </a:t>
            </a:r>
            <a:r>
              <a:rPr lang="en-GB" sz="2400" dirty="0" err="1"/>
              <a:t>republika</a:t>
            </a:r>
            <a:r>
              <a:rPr lang="en-GB" sz="2400" dirty="0"/>
              <a:t> (</a:t>
            </a:r>
            <a:r>
              <a:rPr lang="en-GB" sz="2400" dirty="0" err="1"/>
              <a:t>hovorili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„</a:t>
            </a:r>
            <a:r>
              <a:rPr lang="en-GB" sz="2400" dirty="0" err="1"/>
              <a:t>fašisté</a:t>
            </a:r>
            <a:r>
              <a:rPr lang="en-GB" sz="2400" dirty="0"/>
              <a:t>“)  a </a:t>
            </a:r>
            <a:r>
              <a:rPr lang="en-GB" sz="2400" dirty="0" err="1"/>
              <a:t>asi</a:t>
            </a:r>
            <a:r>
              <a:rPr lang="en-GB" sz="2400" dirty="0"/>
              <a:t> </a:t>
            </a:r>
            <a:r>
              <a:rPr lang="en-GB" sz="2400" dirty="0" err="1"/>
              <a:t>najvýznamnejšie</a:t>
            </a:r>
            <a:r>
              <a:rPr lang="en-GB" sz="2400" dirty="0"/>
              <a:t> z </a:t>
            </a:r>
            <a:r>
              <a:rPr lang="en-GB" sz="2400" dirty="0" err="1"/>
              <a:t>nich</a:t>
            </a:r>
            <a:r>
              <a:rPr lang="en-GB" sz="2400" dirty="0"/>
              <a:t>, </a:t>
            </a:r>
            <a:r>
              <a:rPr lang="en-GB" sz="2400" dirty="0" err="1"/>
              <a:t>Červenobílí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Po atentáte na </a:t>
            </a:r>
            <a:r>
              <a:rPr lang="sk-SK" sz="2400" dirty="0" err="1"/>
              <a:t>Rašína</a:t>
            </a:r>
            <a:r>
              <a:rPr lang="sk-SK" sz="2400" dirty="0"/>
              <a:t> čím ďalej tým viac snaha o zjednotenie a vytvorenie silnej platformy</a:t>
            </a:r>
          </a:p>
          <a:p>
            <a:endParaRPr lang="sk-SK" sz="2400" dirty="0"/>
          </a:p>
          <a:p>
            <a:r>
              <a:rPr lang="sk-SK" sz="2400" dirty="0"/>
              <a:t>Zjednocovanie nie jednoduché, najmä pre personálne otázky – každý chcel byť „</a:t>
            </a:r>
            <a:r>
              <a:rPr lang="sk-SK" sz="2400" dirty="0" err="1"/>
              <a:t>Führer</a:t>
            </a:r>
            <a:r>
              <a:rPr lang="sk-SK" sz="2400" dirty="0"/>
              <a:t>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5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Voľby 1925 – KSČ celorepublikovo druhí (v českých krajinách prví) s 13,2 % hlasov a 41 kreslami v parlamente – takmer vyhrali voľby (Agrárnici len o 35 000 hlasov viac) – na pravicovej scéne to vyvolalo strach – posilnenie hlasu volajúceho po zjednotení</a:t>
            </a:r>
          </a:p>
          <a:p>
            <a:endParaRPr lang="sk-SK" sz="2400" dirty="0"/>
          </a:p>
          <a:p>
            <a:r>
              <a:rPr lang="sk-SK" sz="2400" dirty="0"/>
              <a:t>1926 – vznik Národní obce fašistickej (NOF) </a:t>
            </a:r>
            <a:r>
              <a:rPr lang="sk-SK" sz="2400" dirty="0" err="1"/>
              <a:t>zjednocujucej</a:t>
            </a:r>
            <a:r>
              <a:rPr lang="sk-SK" sz="2400" dirty="0"/>
              <a:t> viacero menších fašistických, pravicových, </a:t>
            </a:r>
            <a:r>
              <a:rPr lang="sk-SK" sz="2400" dirty="0" err="1"/>
              <a:t>protofašistických</a:t>
            </a:r>
            <a:r>
              <a:rPr lang="sk-SK" sz="2400" dirty="0"/>
              <a:t> strán</a:t>
            </a:r>
          </a:p>
          <a:p>
            <a:endParaRPr lang="sk-SK" sz="2400" dirty="0"/>
          </a:p>
          <a:p>
            <a:r>
              <a:rPr lang="sk-SK" sz="2400" dirty="0"/>
              <a:t>Pomerne silný nástup - rýchle sa etablovala, vytvorila organizačnú štruktúru a realizovala niekoľko, viac či menej úspešných stretnutí v Prahe i na Morave.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00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 err="1"/>
              <a:t>Vytvorila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organizačná</a:t>
            </a:r>
            <a:r>
              <a:rPr lang="en-GB" sz="2400" dirty="0"/>
              <a:t> </a:t>
            </a:r>
            <a:r>
              <a:rPr lang="en-GB" sz="2400" dirty="0" err="1"/>
              <a:t>štruktúra</a:t>
            </a:r>
            <a:r>
              <a:rPr lang="en-GB" sz="2400" dirty="0"/>
              <a:t>, </a:t>
            </a:r>
            <a:r>
              <a:rPr lang="en-GB" sz="2400" dirty="0" err="1"/>
              <a:t>budovaná</a:t>
            </a:r>
            <a:r>
              <a:rPr lang="en-GB" sz="2400" dirty="0"/>
              <a:t> po </a:t>
            </a:r>
            <a:r>
              <a:rPr lang="en-GB" sz="2400" dirty="0" err="1"/>
              <a:t>vzore</a:t>
            </a:r>
            <a:r>
              <a:rPr lang="en-GB" sz="2400" dirty="0"/>
              <a:t> </a:t>
            </a:r>
            <a:r>
              <a:rPr lang="en-GB" sz="2400" dirty="0" err="1"/>
              <a:t>talianskej</a:t>
            </a:r>
            <a:r>
              <a:rPr lang="en-GB" sz="2400" dirty="0"/>
              <a:t> PNF (</a:t>
            </a:r>
            <a:r>
              <a:rPr lang="en-GB" sz="2400" dirty="0" err="1"/>
              <a:t>Partito</a:t>
            </a:r>
            <a:r>
              <a:rPr lang="en-GB" sz="2400" dirty="0"/>
              <a:t> Nazionale Fascista, </a:t>
            </a:r>
            <a:r>
              <a:rPr lang="en-GB" sz="2400" dirty="0" err="1"/>
              <a:t>Národná</a:t>
            </a:r>
            <a:r>
              <a:rPr lang="en-GB" sz="2400" dirty="0"/>
              <a:t> </a:t>
            </a:r>
            <a:r>
              <a:rPr lang="en-GB" sz="2400" dirty="0" err="1"/>
              <a:t>fašistická</a:t>
            </a:r>
            <a:r>
              <a:rPr lang="en-GB" sz="2400" dirty="0"/>
              <a:t> </a:t>
            </a:r>
            <a:r>
              <a:rPr lang="en-GB" sz="2400" dirty="0" err="1"/>
              <a:t>strana</a:t>
            </a:r>
            <a:r>
              <a:rPr lang="en-GB" sz="2400" dirty="0"/>
              <a:t>)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vodcovskom</a:t>
            </a:r>
            <a:r>
              <a:rPr lang="en-GB" sz="2400" dirty="0"/>
              <a:t> </a:t>
            </a:r>
            <a:r>
              <a:rPr lang="en-GB" sz="2400" dirty="0" err="1"/>
              <a:t>princípe</a:t>
            </a:r>
            <a:r>
              <a:rPr lang="en-GB" sz="2400" dirty="0"/>
              <a:t> – </a:t>
            </a:r>
            <a:r>
              <a:rPr lang="en-GB" sz="2400" dirty="0" err="1"/>
              <a:t>najvyšším</a:t>
            </a:r>
            <a:r>
              <a:rPr lang="en-GB" sz="2400" dirty="0"/>
              <a:t> </a:t>
            </a:r>
            <a:r>
              <a:rPr lang="en-GB" sz="2400" dirty="0" err="1"/>
              <a:t>predstaviteľom</a:t>
            </a:r>
            <a:r>
              <a:rPr lang="en-GB" sz="2400" dirty="0"/>
              <a:t> mal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vodca</a:t>
            </a:r>
            <a:r>
              <a:rPr lang="en-GB" sz="2400" dirty="0"/>
              <a:t>, </a:t>
            </a:r>
            <a:r>
              <a:rPr lang="en-GB" sz="2400" dirty="0" err="1"/>
              <a:t>ktorého</a:t>
            </a:r>
            <a:r>
              <a:rPr lang="en-GB" sz="2400" dirty="0"/>
              <a:t> </a:t>
            </a:r>
            <a:r>
              <a:rPr lang="en-GB" sz="2400" dirty="0" err="1"/>
              <a:t>volil</a:t>
            </a:r>
            <a:r>
              <a:rPr lang="en-GB" sz="2400" dirty="0"/>
              <a:t> v </a:t>
            </a:r>
            <a:r>
              <a:rPr lang="en-GB" sz="2400" dirty="0" err="1"/>
              <a:t>prípade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odstúpenia</a:t>
            </a:r>
            <a:r>
              <a:rPr lang="en-GB" sz="2400" dirty="0"/>
              <a:t> </a:t>
            </a:r>
            <a:r>
              <a:rPr lang="en-GB" sz="2400" dirty="0" err="1"/>
              <a:t>alebo</a:t>
            </a:r>
            <a:r>
              <a:rPr lang="en-GB" sz="2400" dirty="0"/>
              <a:t> </a:t>
            </a:r>
            <a:r>
              <a:rPr lang="en-GB" sz="2400" dirty="0" err="1"/>
              <a:t>smrti</a:t>
            </a:r>
            <a:r>
              <a:rPr lang="en-GB" sz="2400" dirty="0"/>
              <a:t> </a:t>
            </a:r>
            <a:r>
              <a:rPr lang="en-GB" sz="2400" dirty="0" err="1"/>
              <a:t>Generálny</a:t>
            </a:r>
            <a:r>
              <a:rPr lang="en-GB" sz="2400" dirty="0"/>
              <a:t> </a:t>
            </a:r>
            <a:r>
              <a:rPr lang="en-GB" sz="2400" dirty="0" err="1"/>
              <a:t>snem</a:t>
            </a:r>
            <a:r>
              <a:rPr lang="en-GB" sz="2400" dirty="0"/>
              <a:t> NOF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množstvo</a:t>
            </a:r>
            <a:r>
              <a:rPr lang="en-GB" sz="2400" dirty="0"/>
              <a:t> </a:t>
            </a:r>
            <a:r>
              <a:rPr lang="en-GB" sz="2400" dirty="0" err="1"/>
              <a:t>pridružených</a:t>
            </a:r>
            <a:r>
              <a:rPr lang="en-GB" sz="2400" dirty="0"/>
              <a:t> </a:t>
            </a:r>
            <a:r>
              <a:rPr lang="en-GB" sz="2400" dirty="0" err="1"/>
              <a:t>organizácií</a:t>
            </a:r>
            <a:r>
              <a:rPr lang="en-GB" sz="2400" dirty="0"/>
              <a:t>: </a:t>
            </a:r>
            <a:r>
              <a:rPr lang="en-GB" sz="2400" dirty="0" err="1"/>
              <a:t>Fašistické</a:t>
            </a:r>
            <a:r>
              <a:rPr lang="en-GB" sz="2400" dirty="0"/>
              <a:t> </a:t>
            </a:r>
            <a:r>
              <a:rPr lang="en-GB" sz="2400" dirty="0" err="1"/>
              <a:t>studentské</a:t>
            </a:r>
            <a:r>
              <a:rPr lang="en-GB" sz="2400" dirty="0"/>
              <a:t> </a:t>
            </a:r>
            <a:r>
              <a:rPr lang="en-GB" sz="2400" dirty="0" err="1"/>
              <a:t>sdružení</a:t>
            </a:r>
            <a:r>
              <a:rPr lang="en-GB" sz="2400" dirty="0"/>
              <a:t>, </a:t>
            </a:r>
            <a:r>
              <a:rPr lang="en-GB" sz="2400" dirty="0" err="1"/>
              <a:t>Fašistický</a:t>
            </a:r>
            <a:r>
              <a:rPr lang="en-GB" sz="2400" dirty="0"/>
              <a:t> </a:t>
            </a:r>
            <a:r>
              <a:rPr lang="en-GB" sz="2400" dirty="0" err="1"/>
              <a:t>svaz</a:t>
            </a:r>
            <a:r>
              <a:rPr lang="en-GB" sz="2400" dirty="0"/>
              <a:t> </a:t>
            </a:r>
            <a:r>
              <a:rPr lang="en-GB" sz="2400" dirty="0" err="1"/>
              <a:t>studentstva</a:t>
            </a:r>
            <a:r>
              <a:rPr lang="en-GB" sz="2400" dirty="0"/>
              <a:t>, </a:t>
            </a:r>
            <a:r>
              <a:rPr lang="en-GB" sz="2400" dirty="0" err="1"/>
              <a:t>Dělnický</a:t>
            </a:r>
            <a:r>
              <a:rPr lang="en-GB" sz="2400" dirty="0"/>
              <a:t> </a:t>
            </a:r>
            <a:r>
              <a:rPr lang="en-GB" sz="2400" dirty="0" err="1"/>
              <a:t>syndikát</a:t>
            </a:r>
            <a:r>
              <a:rPr lang="en-GB" sz="2400" dirty="0"/>
              <a:t> </a:t>
            </a:r>
            <a:r>
              <a:rPr lang="en-GB" sz="2400" dirty="0" err="1"/>
              <a:t>československého</a:t>
            </a:r>
            <a:r>
              <a:rPr lang="en-GB" sz="2400" dirty="0"/>
              <a:t> </a:t>
            </a:r>
            <a:r>
              <a:rPr lang="en-GB" sz="2400" dirty="0" err="1"/>
              <a:t>fašismu</a:t>
            </a:r>
            <a:r>
              <a:rPr lang="sk-SK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Zemědělská</a:t>
            </a:r>
            <a:r>
              <a:rPr lang="en-GB" sz="2400" dirty="0"/>
              <a:t> </a:t>
            </a:r>
            <a:r>
              <a:rPr lang="en-GB" sz="2400" dirty="0" err="1"/>
              <a:t>sekce</a:t>
            </a:r>
            <a:r>
              <a:rPr lang="en-GB" sz="2400" dirty="0"/>
              <a:t> </a:t>
            </a:r>
            <a:r>
              <a:rPr lang="en-GB" sz="2400" dirty="0" err="1"/>
              <a:t>československého</a:t>
            </a:r>
            <a:r>
              <a:rPr lang="en-GB" sz="2400" dirty="0"/>
              <a:t> </a:t>
            </a:r>
            <a:r>
              <a:rPr lang="en-GB" sz="2400" dirty="0" err="1"/>
              <a:t>fašismu</a:t>
            </a:r>
            <a:r>
              <a:rPr lang="en-GB" sz="2400" dirty="0"/>
              <a:t>, </a:t>
            </a:r>
            <a:r>
              <a:rPr lang="en-GB" sz="2400" dirty="0" err="1"/>
              <a:t>Živnostensko-obchodnicko-průmyslový</a:t>
            </a:r>
            <a:r>
              <a:rPr lang="en-GB" sz="2400" dirty="0"/>
              <a:t> </a:t>
            </a:r>
            <a:r>
              <a:rPr lang="en-GB" sz="2400" dirty="0" err="1"/>
              <a:t>syndikát</a:t>
            </a:r>
            <a:r>
              <a:rPr lang="en-GB" sz="2400" dirty="0"/>
              <a:t>, </a:t>
            </a:r>
            <a:r>
              <a:rPr lang="en-GB" sz="2400" dirty="0" err="1"/>
              <a:t>Fašistický</a:t>
            </a:r>
            <a:r>
              <a:rPr lang="en-GB" sz="2400" dirty="0"/>
              <a:t> </a:t>
            </a:r>
            <a:r>
              <a:rPr lang="en-GB" sz="2400" dirty="0" err="1"/>
              <a:t>akademický</a:t>
            </a:r>
            <a:r>
              <a:rPr lang="en-GB" sz="2400" dirty="0"/>
              <a:t> </a:t>
            </a:r>
            <a:r>
              <a:rPr lang="en-GB" sz="2400" dirty="0" err="1"/>
              <a:t>klub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ozbrojená</a:t>
            </a:r>
            <a:r>
              <a:rPr lang="en-GB" sz="2400" dirty="0"/>
              <a:t> </a:t>
            </a:r>
            <a:r>
              <a:rPr lang="en-GB" sz="2400" dirty="0" err="1"/>
              <a:t>Rodobrana</a:t>
            </a:r>
            <a:r>
              <a:rPr lang="en-GB" sz="2400" dirty="0"/>
              <a:t> a</a:t>
            </a:r>
            <a:r>
              <a:rPr lang="sk-SK" sz="2400" dirty="0" err="1"/>
              <a:t>tď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18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D82BA99-31F1-4CE1-9D1A-6DC426666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8A2F19-7604-4796-AD50-C07357AE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771BC0-742A-4C1A-BFB6-55E6A34A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73"/>
            <a:ext cx="9144000" cy="63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8A80CC1-9007-4EAF-AA26-DB365C182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213BBB7-82BA-483D-99D9-CBB6188C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46BC9B-1346-405B-815D-D65A8732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0425"/>
            <a:ext cx="5144839" cy="66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3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411A1A1-35D4-4A9E-BEFF-190E2AD5E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6E8E614-B12D-4892-AD2F-2ED9F329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94B76E-A0C7-4BB0-9005-2E65F57AB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0"/>
            <a:ext cx="5040560" cy="67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73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 err="1"/>
              <a:t>podľa</a:t>
            </a:r>
            <a:r>
              <a:rPr lang="en-GB" sz="2400" dirty="0"/>
              <a:t> </a:t>
            </a:r>
            <a:r>
              <a:rPr lang="en-GB" sz="2400" dirty="0" err="1"/>
              <a:t>policajnej</a:t>
            </a:r>
            <a:r>
              <a:rPr lang="en-GB" sz="2400" dirty="0"/>
              <a:t> </a:t>
            </a:r>
            <a:r>
              <a:rPr lang="en-GB" sz="2400" dirty="0" err="1"/>
              <a:t>správy</a:t>
            </a:r>
            <a:r>
              <a:rPr lang="en-GB" sz="2400" dirty="0"/>
              <a:t> mala NOF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prelome</a:t>
            </a:r>
            <a:r>
              <a:rPr lang="en-GB" sz="2400" dirty="0"/>
              <a:t> </a:t>
            </a:r>
            <a:r>
              <a:rPr lang="en-GB" sz="2400" dirty="0" err="1"/>
              <a:t>rokov</a:t>
            </a:r>
            <a:r>
              <a:rPr lang="en-GB" sz="2400" dirty="0"/>
              <a:t> 1926 a 1927 </a:t>
            </a:r>
            <a:r>
              <a:rPr lang="en-GB" sz="2400" dirty="0" err="1"/>
              <a:t>až</a:t>
            </a:r>
            <a:r>
              <a:rPr lang="en-GB" sz="2400" dirty="0"/>
              <a:t> 200 000 </a:t>
            </a:r>
            <a:r>
              <a:rPr lang="en-GB" sz="2400" dirty="0" err="1"/>
              <a:t>členov</a:t>
            </a:r>
            <a:r>
              <a:rPr lang="en-GB" sz="2400" dirty="0"/>
              <a:t>, z </a:t>
            </a:r>
            <a:r>
              <a:rPr lang="en-GB" sz="2400" dirty="0" err="1"/>
              <a:t>toho</a:t>
            </a:r>
            <a:r>
              <a:rPr lang="en-GB" sz="2400" dirty="0"/>
              <a:t> 40 000 v </a:t>
            </a:r>
            <a:r>
              <a:rPr lang="en-GB" sz="2400" dirty="0" err="1"/>
              <a:t>Prahe</a:t>
            </a:r>
            <a:r>
              <a:rPr lang="sk-SK" sz="2400" dirty="0"/>
              <a:t> (pravdepodobne prehnané čísla)</a:t>
            </a:r>
          </a:p>
          <a:p>
            <a:endParaRPr lang="sk-SK" sz="2400" dirty="0"/>
          </a:p>
          <a:p>
            <a:r>
              <a:rPr lang="en-GB" sz="2400" dirty="0" err="1"/>
              <a:t>Zdalo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NOF </a:t>
            </a:r>
            <a:r>
              <a:rPr lang="en-GB" sz="2400" dirty="0" err="1"/>
              <a:t>predstavuje</a:t>
            </a:r>
            <a:r>
              <a:rPr lang="en-GB" sz="2400" dirty="0"/>
              <a:t> </a:t>
            </a:r>
            <a:r>
              <a:rPr lang="en-GB" sz="2400" dirty="0" err="1"/>
              <a:t>silu</a:t>
            </a:r>
            <a:r>
              <a:rPr lang="en-GB" sz="2400" dirty="0"/>
              <a:t>, s </a:t>
            </a:r>
            <a:r>
              <a:rPr lang="en-GB" sz="2400" dirty="0" err="1"/>
              <a:t>ktorou</a:t>
            </a:r>
            <a:r>
              <a:rPr lang="en-GB" sz="2400" dirty="0"/>
              <a:t> </a:t>
            </a:r>
            <a:r>
              <a:rPr lang="en-GB" sz="2400" dirty="0" err="1"/>
              <a:t>treba</a:t>
            </a:r>
            <a:r>
              <a:rPr lang="en-GB" sz="2400" dirty="0"/>
              <a:t> </a:t>
            </a:r>
            <a:r>
              <a:rPr lang="en-GB" sz="2400" dirty="0" err="1"/>
              <a:t>počítať</a:t>
            </a:r>
            <a:r>
              <a:rPr lang="en-GB" sz="2400" dirty="0"/>
              <a:t>.</a:t>
            </a:r>
            <a:r>
              <a:rPr lang="sk-SK" sz="2400" dirty="0"/>
              <a:t> Obavy </a:t>
            </a:r>
            <a:r>
              <a:rPr lang="en-GB" sz="2400" dirty="0" err="1"/>
              <a:t>vrcholil</a:t>
            </a:r>
            <a:r>
              <a:rPr lang="sk-SK" sz="2400" dirty="0"/>
              <a:t>i</a:t>
            </a:r>
            <a:r>
              <a:rPr lang="en-GB" sz="2400" dirty="0"/>
              <a:t> </a:t>
            </a:r>
            <a:r>
              <a:rPr lang="en-GB" sz="2400" dirty="0" err="1"/>
              <a:t>tesne</a:t>
            </a:r>
            <a:r>
              <a:rPr lang="en-GB" sz="2400" dirty="0"/>
              <a:t> </a:t>
            </a:r>
            <a:r>
              <a:rPr lang="en-GB" sz="2400" dirty="0" err="1"/>
              <a:t>pred</a:t>
            </a:r>
            <a:r>
              <a:rPr lang="en-GB" sz="2400" dirty="0"/>
              <a:t> 7. </a:t>
            </a:r>
            <a:r>
              <a:rPr lang="en-GB" sz="2400" dirty="0" err="1"/>
              <a:t>všesokolským</a:t>
            </a:r>
            <a:r>
              <a:rPr lang="en-GB" sz="2400" dirty="0"/>
              <a:t> </a:t>
            </a:r>
            <a:r>
              <a:rPr lang="en-GB" sz="2400" dirty="0" err="1"/>
              <a:t>sletom</a:t>
            </a:r>
            <a:r>
              <a:rPr lang="en-GB" sz="2400" dirty="0"/>
              <a:t> </a:t>
            </a:r>
            <a:r>
              <a:rPr lang="en-GB" sz="2400" dirty="0" err="1"/>
              <a:t>medzi</a:t>
            </a:r>
            <a:r>
              <a:rPr lang="en-GB" sz="2400" dirty="0"/>
              <a:t> 5. a 6. </a:t>
            </a:r>
            <a:r>
              <a:rPr lang="en-GB" sz="2400" dirty="0" err="1"/>
              <a:t>júlom</a:t>
            </a:r>
            <a:r>
              <a:rPr lang="en-GB" sz="2400" dirty="0"/>
              <a:t> 1926</a:t>
            </a:r>
            <a:r>
              <a:rPr lang="sk-SK" sz="2400" dirty="0"/>
              <a:t> – roznieslo sa, že sa tam uskutoční fašistický prevrat – hoax </a:t>
            </a:r>
          </a:p>
          <a:p>
            <a:endParaRPr lang="sk-SK" sz="2400" dirty="0"/>
          </a:p>
          <a:p>
            <a:r>
              <a:rPr lang="sk-SK" sz="2400" dirty="0"/>
              <a:t>Na čele NOF stále </a:t>
            </a:r>
            <a:r>
              <a:rPr lang="sk-SK" sz="2400" dirty="0" err="1"/>
              <a:t>továrník</a:t>
            </a:r>
            <a:r>
              <a:rPr lang="sk-SK" sz="2400" dirty="0"/>
              <a:t> </a:t>
            </a:r>
            <a:r>
              <a:rPr lang="sk-SK" sz="2400" dirty="0" err="1"/>
              <a:t>Alois</a:t>
            </a:r>
            <a:r>
              <a:rPr lang="sk-SK" sz="2400" dirty="0"/>
              <a:t> </a:t>
            </a:r>
            <a:r>
              <a:rPr lang="sk-SK" sz="2400" dirty="0" err="1"/>
              <a:t>Klášterský</a:t>
            </a:r>
            <a:r>
              <a:rPr lang="sk-SK" sz="2400" dirty="0"/>
              <a:t> – nevýrazná osobnosť, chýbal im charizmatický líder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596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177181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Radola</a:t>
            </a:r>
            <a:r>
              <a:rPr lang="sk-SK" sz="2400" dirty="0"/>
              <a:t> </a:t>
            </a:r>
            <a:r>
              <a:rPr lang="sk-SK" sz="2400" dirty="0" err="1"/>
              <a:t>Gajda</a:t>
            </a:r>
            <a:r>
              <a:rPr lang="sk-SK" sz="2400" dirty="0"/>
              <a:t> (1892 – 1948)</a:t>
            </a:r>
          </a:p>
          <a:p>
            <a:endParaRPr lang="sk-SK" sz="2400" dirty="0"/>
          </a:p>
          <a:p>
            <a:r>
              <a:rPr lang="sk-SK" sz="2400" dirty="0"/>
              <a:t>*</a:t>
            </a:r>
            <a:r>
              <a:rPr lang="sk-SK" sz="2400" dirty="0" err="1"/>
              <a:t>Kotor</a:t>
            </a:r>
            <a:r>
              <a:rPr lang="sk-SK" sz="2400" dirty="0"/>
              <a:t>, Čierna hora, vyrastal na Morave, bojoval v 1WW, hrdina légií</a:t>
            </a:r>
          </a:p>
          <a:p>
            <a:endParaRPr lang="sk-SK" sz="2400" dirty="0"/>
          </a:p>
          <a:p>
            <a:r>
              <a:rPr lang="sk-SK" sz="2400" dirty="0"/>
              <a:t>Generál v </a:t>
            </a:r>
            <a:r>
              <a:rPr lang="sk-SK" sz="2400" dirty="0" err="1"/>
              <a:t>Kolčakovej</a:t>
            </a:r>
            <a:r>
              <a:rPr lang="sk-SK" sz="2400" dirty="0"/>
              <a:t> armáde, výnimočne talentovaný vojak, výborný stratég – i keď často prehnane agresívny, neposlušný, „Sibírsky tiger“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RADOLA GAJDA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1BCDA1-DB18-4E13-B6D7-0F29273B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81" y="1628799"/>
            <a:ext cx="3787307" cy="50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en-GB" sz="2400" dirty="0" err="1"/>
              <a:t>Dejiny</a:t>
            </a:r>
            <a:r>
              <a:rPr lang="en-GB" sz="2400" dirty="0"/>
              <a:t> </a:t>
            </a:r>
            <a:r>
              <a:rPr lang="en-GB" sz="2400" dirty="0" err="1"/>
              <a:t>fašizmu</a:t>
            </a:r>
            <a:r>
              <a:rPr lang="en-GB" sz="2400" dirty="0"/>
              <a:t> v </a:t>
            </a:r>
            <a:r>
              <a:rPr lang="en-GB" sz="2400" dirty="0" err="1"/>
              <a:t>Československu</a:t>
            </a:r>
            <a:r>
              <a:rPr lang="en-GB" sz="2400" dirty="0"/>
              <a:t> </a:t>
            </a:r>
            <a:r>
              <a:rPr lang="en-GB" sz="2400" dirty="0" err="1"/>
              <a:t>sú</a:t>
            </a:r>
            <a:r>
              <a:rPr lang="en-GB" sz="2400" dirty="0"/>
              <a:t> </a:t>
            </a:r>
            <a:r>
              <a:rPr lang="en-GB" sz="2400" dirty="0" err="1"/>
              <a:t>vlastne</a:t>
            </a:r>
            <a:r>
              <a:rPr lang="en-GB" sz="2400" dirty="0"/>
              <a:t> </a:t>
            </a:r>
            <a:r>
              <a:rPr lang="en-GB" sz="2400" dirty="0" err="1"/>
              <a:t>dejinami</a:t>
            </a:r>
            <a:r>
              <a:rPr lang="en-GB" sz="2400" dirty="0"/>
              <a:t> troch </a:t>
            </a:r>
            <a:r>
              <a:rPr lang="en-GB" sz="2400" dirty="0" err="1"/>
              <a:t>úplne</a:t>
            </a:r>
            <a:r>
              <a:rPr lang="en-GB" sz="2400" dirty="0"/>
              <a:t> </a:t>
            </a:r>
            <a:r>
              <a:rPr lang="en-GB" sz="2400" dirty="0" err="1"/>
              <a:t>odlišných</a:t>
            </a:r>
            <a:r>
              <a:rPr lang="en-GB" sz="2400" dirty="0"/>
              <a:t> </a:t>
            </a:r>
            <a:r>
              <a:rPr lang="en-GB" sz="2400" dirty="0" err="1"/>
              <a:t>projektov</a:t>
            </a:r>
            <a:r>
              <a:rPr lang="en-GB" sz="2400" dirty="0"/>
              <a:t>: </a:t>
            </a:r>
            <a:r>
              <a:rPr lang="en-GB" sz="2400" dirty="0" err="1"/>
              <a:t>českého</a:t>
            </a:r>
            <a:r>
              <a:rPr lang="en-GB" sz="2400" dirty="0"/>
              <a:t>, </a:t>
            </a:r>
            <a:r>
              <a:rPr lang="en-GB" sz="2400" dirty="0" err="1"/>
              <a:t>slovenského</a:t>
            </a:r>
            <a:r>
              <a:rPr lang="en-GB" sz="2400" dirty="0"/>
              <a:t> a </a:t>
            </a:r>
            <a:r>
              <a:rPr lang="en-GB" sz="2400" dirty="0" err="1"/>
              <a:t>sudetonemeckého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Český a slovenský fašizmus často ignorovaný historikmi: marginálne hnutia, mýtus o ČSR ako ostrove demokracie bez fašizmu</a:t>
            </a:r>
          </a:p>
          <a:p>
            <a:endParaRPr lang="sk-SK" sz="2400" dirty="0"/>
          </a:p>
          <a:p>
            <a:r>
              <a:rPr lang="sk-SK" sz="2400" dirty="0"/>
              <a:t>V súpise </a:t>
            </a:r>
            <a:r>
              <a:rPr lang="sk-SK" sz="2400" dirty="0" err="1"/>
              <a:t>faš</a:t>
            </a:r>
            <a:r>
              <a:rPr lang="sk-SK" sz="2400" dirty="0"/>
              <a:t>. hnutí ministerstva vnútra z roku 1945 až 39 subjektov – nie všetky ale skutočný fašizmus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Fašizmus a ČSR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031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FD92695-FC80-4961-A414-4BFE3AB19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3ED7568-FC25-4681-BCA3-67E0219E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2DE687-EADE-46B3-919A-0C9F5C95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92506"/>
            <a:ext cx="4663215" cy="64729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D4E92C-699A-4C5E-B648-2EBFD75F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05"/>
            <a:ext cx="4499992" cy="65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1650472"/>
            <a:ext cx="5666621" cy="5229200"/>
          </a:xfrm>
        </p:spPr>
        <p:txBody>
          <a:bodyPr>
            <a:normAutofit/>
          </a:bodyPr>
          <a:lstStyle/>
          <a:p>
            <a:r>
              <a:rPr lang="sk-SK" sz="2400" dirty="0"/>
              <a:t>Po porážke </a:t>
            </a:r>
            <a:r>
              <a:rPr lang="sk-SK" sz="2400" dirty="0" err="1"/>
              <a:t>Kolčaka</a:t>
            </a:r>
            <a:r>
              <a:rPr lang="sk-SK" sz="2400" dirty="0"/>
              <a:t> návrat do ČSR, francúzska Vysoká vojenská škola, 1921 – 1924 veliteľ posádky v Košiciach</a:t>
            </a:r>
          </a:p>
          <a:p>
            <a:endParaRPr lang="sk-SK" sz="2400" dirty="0"/>
          </a:p>
          <a:p>
            <a:r>
              <a:rPr lang="sk-SK" sz="2400" dirty="0"/>
              <a:t>Nezhody s Masarykom – </a:t>
            </a:r>
            <a:r>
              <a:rPr lang="sk-SK" sz="2400" dirty="0" err="1"/>
              <a:t>Gajda</a:t>
            </a:r>
            <a:r>
              <a:rPr lang="sk-SK" sz="2400" dirty="0"/>
              <a:t> príliš ctižiadostivý, príliš ambiciózny, bažiaci po moci</a:t>
            </a:r>
          </a:p>
          <a:p>
            <a:endParaRPr lang="sk-SK" sz="2400" dirty="0"/>
          </a:p>
          <a:p>
            <a:r>
              <a:rPr lang="sk-SK" sz="2400" dirty="0"/>
              <a:t>1926 obvinenia zo špionáže pre ZSSR – neoprávnené, no </a:t>
            </a:r>
            <a:r>
              <a:rPr lang="sk-SK" sz="2400" dirty="0" err="1"/>
              <a:t>Gajda</a:t>
            </a:r>
            <a:r>
              <a:rPr lang="sk-SK" sz="2400" dirty="0"/>
              <a:t> </a:t>
            </a:r>
            <a:r>
              <a:rPr lang="sk-SK" sz="2400" dirty="0" err="1"/>
              <a:t>superarbitráž</a:t>
            </a:r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RADOLA GAJDA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ECC940-AC4F-4253-8F41-8B4B2A88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50472"/>
            <a:ext cx="3318108" cy="51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0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5DF96A9-DA7A-47F1-B80A-51090A401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A76A10B-8434-4CE4-9922-A81A5FA2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48E267-CA98-4558-A872-60457D303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82" y="260648"/>
            <a:ext cx="4798650" cy="63726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4F322E-050C-4757-8D5D-32F4F2D1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34322"/>
            <a:ext cx="4017914" cy="65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5080E6-1EE9-4A40-8008-D9E5DE477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820967-3C8E-4D66-8552-9601298C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 NOF : snaha o kult osobnosti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6158F-BF95-4453-A88F-E37BBC0A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23" y="1713832"/>
            <a:ext cx="3438954" cy="475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73ED0-F3F8-4389-BA07-CF42151DE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98" y="2181510"/>
            <a:ext cx="3125373" cy="4464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B64B70-10C0-438D-967E-F282116D1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713832"/>
            <a:ext cx="3929529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1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5080E6-1EE9-4A40-8008-D9E5DE477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820967-3C8E-4D66-8552-9601298C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 NOF : snaha o kult osobnosti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85C39-4B67-4930-A9E9-CB3D848C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95016"/>
            <a:ext cx="3438979" cy="5138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6834A-31E9-4EB0-9E96-CED3DF2F0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991" y="1628800"/>
            <a:ext cx="381784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99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Gajdovo</a:t>
            </a:r>
            <a:r>
              <a:rPr lang="sk-SK" sz="2400" dirty="0"/>
              <a:t> meno sa s fašistami spájalo už predtým, ako vojak však nestranícky. Po </a:t>
            </a:r>
            <a:r>
              <a:rPr lang="sk-SK" sz="2400" dirty="0" err="1"/>
              <a:t>superarbitráži</a:t>
            </a:r>
            <a:r>
              <a:rPr lang="sk-SK" sz="2400" dirty="0"/>
              <a:t> </a:t>
            </a:r>
            <a:r>
              <a:rPr lang="sk-SK" sz="2400" dirty="0" err="1"/>
              <a:t>Gajda</a:t>
            </a:r>
            <a:r>
              <a:rPr lang="sk-SK" sz="2400" dirty="0"/>
              <a:t> otvorená podpora fašizmu – NOF si ho v januári (</a:t>
            </a:r>
            <a:r>
              <a:rPr lang="sk-SK" sz="2400" dirty="0" err="1"/>
              <a:t>leden</a:t>
            </a:r>
            <a:r>
              <a:rPr lang="sk-SK" sz="2400" dirty="0"/>
              <a:t>) 1927 zvolila za vodcu </a:t>
            </a:r>
          </a:p>
          <a:p>
            <a:endParaRPr lang="sk-SK" sz="2400" dirty="0"/>
          </a:p>
          <a:p>
            <a:r>
              <a:rPr lang="sk-SK" sz="2400" dirty="0"/>
              <a:t>Pôvodne mala totiž NOF byť „nepolitické“ a „nadstranícke“ hnutie, ktoré nemalo mať s demokraciou a parlamentarizmom nič spoločné – príchodom </a:t>
            </a:r>
            <a:r>
              <a:rPr lang="sk-SK" sz="2400" dirty="0" err="1"/>
              <a:t>Gajdu</a:t>
            </a:r>
            <a:r>
              <a:rPr lang="sk-SK" sz="2400" dirty="0"/>
              <a:t> transformácia z hnutia na stranu </a:t>
            </a:r>
          </a:p>
          <a:p>
            <a:endParaRPr lang="sk-SK" sz="2400" dirty="0"/>
          </a:p>
          <a:p>
            <a:r>
              <a:rPr lang="sk-SK" sz="2400" dirty="0"/>
              <a:t>Nesúhlas časti členov a prvé rozpory – charakteristické potom pre celé obdobie fungovania NOF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92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NOF</a:t>
            </a:r>
            <a:r>
              <a:rPr lang="sk-SK" sz="2400" dirty="0"/>
              <a:t> v literatúre často ako ideologicky a programovo prázdne hnutie, bez hlbších myšlienok a vzdelanejších osobností – nie celkom pravda</a:t>
            </a:r>
          </a:p>
          <a:p>
            <a:endParaRPr lang="sk-SK" sz="2400" dirty="0"/>
          </a:p>
          <a:p>
            <a:r>
              <a:rPr lang="en-GB" sz="2400" dirty="0" err="1"/>
              <a:t>nedisponovala</a:t>
            </a:r>
            <a:r>
              <a:rPr lang="en-GB" sz="2400" dirty="0"/>
              <a:t> </a:t>
            </a:r>
            <a:r>
              <a:rPr lang="en-GB" sz="2400" dirty="0" err="1"/>
              <a:t>ideológom</a:t>
            </a:r>
            <a:r>
              <a:rPr lang="en-GB" sz="2400" dirty="0"/>
              <a:t> </a:t>
            </a:r>
            <a:r>
              <a:rPr lang="en-GB" sz="2400" dirty="0" err="1"/>
              <a:t>typu</a:t>
            </a:r>
            <a:r>
              <a:rPr lang="en-GB" sz="2400" dirty="0"/>
              <a:t> </a:t>
            </a:r>
            <a:r>
              <a:rPr lang="en-GB" sz="2400" dirty="0" err="1"/>
              <a:t>Alfreda</a:t>
            </a:r>
            <a:r>
              <a:rPr lang="en-GB" sz="2400" dirty="0"/>
              <a:t> </a:t>
            </a:r>
            <a:r>
              <a:rPr lang="en-GB" sz="2400" dirty="0" err="1"/>
              <a:t>Rosenberga</a:t>
            </a:r>
            <a:r>
              <a:rPr lang="en-GB" sz="2400" dirty="0"/>
              <a:t> (NSDAP), Giovanni </a:t>
            </a:r>
            <a:r>
              <a:rPr lang="en-GB" sz="2400" dirty="0" err="1"/>
              <a:t>Gentileho</a:t>
            </a:r>
            <a:r>
              <a:rPr lang="en-GB" sz="2400" dirty="0"/>
              <a:t> (PNF) </a:t>
            </a:r>
            <a:r>
              <a:rPr lang="en-GB" sz="2400" dirty="0" err="1"/>
              <a:t>či</a:t>
            </a:r>
            <a:r>
              <a:rPr lang="en-GB" sz="2400" dirty="0"/>
              <a:t> Alexandra </a:t>
            </a:r>
            <a:r>
              <a:rPr lang="en-GB" sz="2400" dirty="0" err="1"/>
              <a:t>Ravena-Thomsona</a:t>
            </a:r>
            <a:r>
              <a:rPr lang="en-GB" sz="2400" dirty="0"/>
              <a:t> (BUF), </a:t>
            </a:r>
            <a:r>
              <a:rPr lang="en-GB" sz="2400" dirty="0" err="1"/>
              <a:t>hnutím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 v </a:t>
            </a:r>
            <a:r>
              <a:rPr lang="en-GB" sz="2400" dirty="0" err="1"/>
              <a:t>priebehu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existencie</a:t>
            </a:r>
            <a:r>
              <a:rPr lang="en-GB" sz="2400" dirty="0"/>
              <a:t> </a:t>
            </a:r>
            <a:r>
              <a:rPr lang="en-GB" sz="2400" dirty="0" err="1"/>
              <a:t>prešlo</a:t>
            </a:r>
            <a:r>
              <a:rPr lang="en-GB" sz="2400" dirty="0"/>
              <a:t> </a:t>
            </a:r>
            <a:r>
              <a:rPr lang="en-GB" sz="2400" dirty="0" err="1"/>
              <a:t>niekoľko</a:t>
            </a:r>
            <a:r>
              <a:rPr lang="en-GB" sz="2400" dirty="0"/>
              <a:t> </a:t>
            </a:r>
            <a:r>
              <a:rPr lang="en-GB" sz="2400" dirty="0" err="1"/>
              <a:t>intelektuálne</a:t>
            </a:r>
            <a:r>
              <a:rPr lang="en-GB" sz="2400" dirty="0"/>
              <a:t> </a:t>
            </a:r>
            <a:r>
              <a:rPr lang="en-GB" sz="2400" dirty="0" err="1"/>
              <a:t>vyzretých</a:t>
            </a:r>
            <a:r>
              <a:rPr lang="en-GB" sz="2400" dirty="0"/>
              <a:t> </a:t>
            </a:r>
            <a:r>
              <a:rPr lang="en-GB" sz="2400" dirty="0" err="1"/>
              <a:t>osobností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dokázali</a:t>
            </a:r>
            <a:r>
              <a:rPr lang="en-GB" sz="2400" dirty="0"/>
              <a:t> </a:t>
            </a:r>
            <a:r>
              <a:rPr lang="en-GB" sz="2400" dirty="0" err="1"/>
              <a:t>výrazne</a:t>
            </a:r>
            <a:r>
              <a:rPr lang="en-GB" sz="2400" dirty="0"/>
              <a:t> </a:t>
            </a:r>
            <a:r>
              <a:rPr lang="en-GB" sz="2400" dirty="0" err="1"/>
              <a:t>ovplyvniť</a:t>
            </a:r>
            <a:r>
              <a:rPr lang="en-GB" sz="2400" dirty="0"/>
              <a:t> </a:t>
            </a:r>
            <a:r>
              <a:rPr lang="en-GB" sz="2400" dirty="0" err="1"/>
              <a:t>ideologické</a:t>
            </a:r>
            <a:r>
              <a:rPr lang="en-GB" sz="2400" dirty="0"/>
              <a:t> </a:t>
            </a:r>
            <a:r>
              <a:rPr lang="en-GB" sz="2400" dirty="0" err="1"/>
              <a:t>smerovanie</a:t>
            </a:r>
            <a:r>
              <a:rPr lang="en-GB" sz="2400" dirty="0"/>
              <a:t> </a:t>
            </a:r>
            <a:r>
              <a:rPr lang="en-GB" sz="2400" dirty="0" err="1"/>
              <a:t>hnutia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stredoškolský</a:t>
            </a:r>
            <a:r>
              <a:rPr lang="en-GB" sz="2400" dirty="0"/>
              <a:t> </a:t>
            </a:r>
            <a:r>
              <a:rPr lang="en-GB" sz="2400" dirty="0" err="1"/>
              <a:t>profesor</a:t>
            </a:r>
            <a:r>
              <a:rPr lang="en-GB" sz="2400" dirty="0"/>
              <a:t> </a:t>
            </a:r>
            <a:r>
              <a:rPr lang="en-GB" sz="2400" dirty="0" err="1"/>
              <a:t>Ladislav</a:t>
            </a:r>
            <a:r>
              <a:rPr lang="en-GB" sz="2400" dirty="0"/>
              <a:t> </a:t>
            </a:r>
            <a:r>
              <a:rPr lang="en-GB" sz="2400" dirty="0" err="1"/>
              <a:t>Švejcar</a:t>
            </a:r>
            <a:r>
              <a:rPr lang="en-GB" sz="2400" dirty="0"/>
              <a:t>,</a:t>
            </a:r>
            <a:r>
              <a:rPr lang="sk-SK" sz="2400" dirty="0"/>
              <a:t> </a:t>
            </a:r>
            <a:r>
              <a:rPr lang="en-GB" sz="2400" dirty="0" err="1"/>
              <a:t>akademický</a:t>
            </a:r>
            <a:r>
              <a:rPr lang="en-GB" sz="2400" dirty="0"/>
              <a:t> </a:t>
            </a:r>
            <a:r>
              <a:rPr lang="en-GB" sz="2400" dirty="0" err="1"/>
              <a:t>maliar</a:t>
            </a:r>
            <a:r>
              <a:rPr lang="en-GB" sz="2400" dirty="0"/>
              <a:t> Alois </a:t>
            </a:r>
            <a:r>
              <a:rPr lang="en-GB" sz="2400" dirty="0" err="1"/>
              <a:t>Zabloudil</a:t>
            </a:r>
            <a:r>
              <a:rPr lang="en-GB" sz="2400" dirty="0"/>
              <a:t>, </a:t>
            </a:r>
            <a:r>
              <a:rPr lang="en-GB" sz="2400" dirty="0" err="1"/>
              <a:t>zoológ</a:t>
            </a:r>
            <a:r>
              <a:rPr lang="en-GB" sz="2400" dirty="0"/>
              <a:t>, </a:t>
            </a:r>
            <a:r>
              <a:rPr lang="en-GB" sz="2400" dirty="0" err="1"/>
              <a:t>muzikológ</a:t>
            </a:r>
            <a:r>
              <a:rPr lang="en-GB" sz="2400" dirty="0"/>
              <a:t> a </a:t>
            </a:r>
            <a:r>
              <a:rPr lang="en-GB" sz="2400" dirty="0" err="1"/>
              <a:t>novinár</a:t>
            </a:r>
            <a:r>
              <a:rPr lang="en-GB" sz="2400" dirty="0"/>
              <a:t> </a:t>
            </a:r>
            <a:r>
              <a:rPr lang="en-GB" sz="2400" dirty="0" err="1"/>
              <a:t>Dr.</a:t>
            </a:r>
            <a:r>
              <a:rPr lang="en-GB" sz="2400" dirty="0"/>
              <a:t> </a:t>
            </a:r>
            <a:r>
              <a:rPr lang="en-GB" sz="2400" dirty="0" err="1"/>
              <a:t>Vladimír</a:t>
            </a:r>
            <a:r>
              <a:rPr lang="en-GB" sz="2400" dirty="0"/>
              <a:t> Balthasar, </a:t>
            </a:r>
            <a:r>
              <a:rPr lang="en-GB" sz="2400" dirty="0" err="1"/>
              <a:t>umelecký</a:t>
            </a:r>
            <a:r>
              <a:rPr lang="en-GB" sz="2400" dirty="0"/>
              <a:t> </a:t>
            </a:r>
            <a:r>
              <a:rPr lang="en-GB" sz="2400" dirty="0" err="1"/>
              <a:t>historik</a:t>
            </a:r>
            <a:r>
              <a:rPr lang="en-GB" sz="2400" dirty="0"/>
              <a:t> a </a:t>
            </a:r>
            <a:r>
              <a:rPr lang="en-GB" sz="2400" dirty="0" err="1"/>
              <a:t>kritik</a:t>
            </a:r>
            <a:r>
              <a:rPr lang="en-GB" sz="2400" dirty="0"/>
              <a:t> Jan Maria Augusta, </a:t>
            </a:r>
            <a:r>
              <a:rPr lang="en-GB" sz="2400" dirty="0" err="1"/>
              <a:t>architekt</a:t>
            </a:r>
            <a:r>
              <a:rPr lang="en-GB" sz="2400" dirty="0"/>
              <a:t> a </a:t>
            </a:r>
            <a:r>
              <a:rPr lang="en-GB" sz="2400" dirty="0" err="1"/>
              <a:t>heraldik</a:t>
            </a:r>
            <a:r>
              <a:rPr lang="en-GB" sz="2400" dirty="0"/>
              <a:t> </a:t>
            </a:r>
            <a:r>
              <a:rPr lang="en-GB" sz="2400" dirty="0" err="1"/>
              <a:t>Břetislav</a:t>
            </a:r>
            <a:r>
              <a:rPr lang="en-GB" sz="2400" dirty="0"/>
              <a:t> </a:t>
            </a:r>
            <a:r>
              <a:rPr lang="en-GB" sz="2400" dirty="0" err="1"/>
              <a:t>Štorm</a:t>
            </a:r>
            <a:r>
              <a:rPr lang="sk-SK" sz="2400" dirty="0"/>
              <a:t>...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3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352" y="1628800"/>
            <a:ext cx="5158648" cy="5229200"/>
          </a:xfrm>
        </p:spPr>
        <p:txBody>
          <a:bodyPr>
            <a:normAutofit lnSpcReduction="10000"/>
          </a:bodyPr>
          <a:lstStyle/>
          <a:p>
            <a:r>
              <a:rPr lang="sk-SK" sz="2400" dirty="0" err="1"/>
              <a:t>Najvýznamnejšim</a:t>
            </a:r>
            <a:r>
              <a:rPr lang="sk-SK" sz="2400" dirty="0"/>
              <a:t> </a:t>
            </a:r>
            <a:r>
              <a:rPr lang="en-GB" sz="2400" dirty="0"/>
              <a:t>Jan </a:t>
            </a:r>
            <a:r>
              <a:rPr lang="en-GB" sz="2400" dirty="0" err="1"/>
              <a:t>Scheinost</a:t>
            </a:r>
            <a:r>
              <a:rPr lang="en-GB" sz="2400" dirty="0"/>
              <a:t> (1896 – 1964)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Katolický</a:t>
            </a:r>
            <a:r>
              <a:rPr lang="sk-SK" sz="2400" dirty="0"/>
              <a:t> novinár a politik</a:t>
            </a:r>
          </a:p>
          <a:p>
            <a:endParaRPr lang="sk-SK" sz="2400" dirty="0"/>
          </a:p>
          <a:p>
            <a:r>
              <a:rPr lang="sk-SK" sz="2400" dirty="0"/>
              <a:t>Študoval na UK filozofiu a históriu – nedokončil, potom stredoškolský učiteľ, vydával časopis Rozmach</a:t>
            </a:r>
          </a:p>
          <a:p>
            <a:endParaRPr lang="sk-SK" sz="2400" dirty="0"/>
          </a:p>
          <a:p>
            <a:r>
              <a:rPr lang="sk-SK" sz="2400" dirty="0"/>
              <a:t>Počas Protektorátu </a:t>
            </a:r>
            <a:r>
              <a:rPr lang="sk-SK" sz="2400" dirty="0" err="1"/>
              <a:t>pronemecké</a:t>
            </a:r>
            <a:r>
              <a:rPr lang="sk-SK" sz="2400" dirty="0"/>
              <a:t> postoje, po vojne odsúdený na 10 rokov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DBF23F-7017-49B9-AC77-A543F9FE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628800"/>
            <a:ext cx="38058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96D7E6F-A590-4237-8B01-D37A545E6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6214121"/>
            <a:ext cx="8294716" cy="576064"/>
          </a:xfrm>
        </p:spPr>
        <p:txBody>
          <a:bodyPr>
            <a:normAutofit/>
          </a:bodyPr>
          <a:lstStyle/>
          <a:p>
            <a:r>
              <a:rPr lang="sk-SK" sz="2400" b="1" dirty="0" err="1"/>
              <a:t>Jan</a:t>
            </a:r>
            <a:r>
              <a:rPr lang="sk-SK" sz="2400" b="1" dirty="0"/>
              <a:t> </a:t>
            </a:r>
            <a:r>
              <a:rPr lang="sk-SK" sz="2400" b="1" dirty="0" err="1"/>
              <a:t>Scheinost</a:t>
            </a:r>
            <a:r>
              <a:rPr lang="sk-SK" sz="2400" b="1" dirty="0"/>
              <a:t>, </a:t>
            </a:r>
            <a:r>
              <a:rPr lang="sk-SK" sz="2400" b="1" dirty="0" err="1"/>
              <a:t>Zdeněk</a:t>
            </a:r>
            <a:r>
              <a:rPr lang="sk-SK" sz="2400" b="1" dirty="0"/>
              <a:t> </a:t>
            </a:r>
            <a:r>
              <a:rPr lang="sk-SK" sz="2400" b="1" dirty="0" err="1"/>
              <a:t>Zástěra</a:t>
            </a:r>
            <a:r>
              <a:rPr lang="sk-SK" sz="2400" b="1" dirty="0"/>
              <a:t>, ? , Cyril </a:t>
            </a:r>
            <a:r>
              <a:rPr lang="sk-SK" sz="2400" b="1" dirty="0" err="1"/>
              <a:t>Zbořil</a:t>
            </a:r>
            <a:r>
              <a:rPr lang="sk-SK" sz="2400" b="1" dirty="0"/>
              <a:t> </a:t>
            </a:r>
            <a:endParaRPr lang="en-GB" sz="2400" b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C5D630-33EB-476F-B631-0DD8D41A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8289BE-EFA2-4181-BD95-0980A609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30"/>
            <a:ext cx="8510740" cy="61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01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/>
              <a:t>ultra-</a:t>
            </a:r>
            <a:r>
              <a:rPr lang="en-GB" sz="2400" dirty="0" err="1"/>
              <a:t>nacionalizmus</a:t>
            </a:r>
            <a:r>
              <a:rPr lang="en-GB" sz="2400" dirty="0"/>
              <a:t> a </a:t>
            </a:r>
            <a:r>
              <a:rPr lang="en-GB" sz="2400" dirty="0" err="1"/>
              <a:t>šovinizmus</a:t>
            </a:r>
            <a:r>
              <a:rPr lang="sk-SK" sz="2400" dirty="0"/>
              <a:t>, proti </a:t>
            </a:r>
            <a:r>
              <a:rPr lang="en-GB" sz="2400" dirty="0" err="1"/>
              <a:t>Nemcom</a:t>
            </a:r>
            <a:r>
              <a:rPr lang="en-GB" sz="2400" dirty="0"/>
              <a:t>, </a:t>
            </a:r>
            <a:r>
              <a:rPr lang="en-GB" sz="2400" dirty="0" err="1"/>
              <a:t>Židom</a:t>
            </a:r>
            <a:r>
              <a:rPr lang="sk-SK" sz="2400" dirty="0"/>
              <a:t>, boľševikom</a:t>
            </a:r>
            <a:r>
              <a:rPr lang="en-GB" sz="2400" dirty="0"/>
              <a:t> a </a:t>
            </a:r>
            <a:r>
              <a:rPr lang="sk-SK" sz="2400" dirty="0"/>
              <a:t>na Slovensku proti </a:t>
            </a:r>
            <a:r>
              <a:rPr lang="en-GB" sz="2400" dirty="0" err="1"/>
              <a:t>Maďarom</a:t>
            </a:r>
            <a:r>
              <a:rPr lang="en-GB" sz="2400" dirty="0"/>
              <a:t> </a:t>
            </a:r>
            <a:r>
              <a:rPr lang="en-GB" sz="2400" dirty="0" err="1"/>
              <a:t>spolu</a:t>
            </a:r>
            <a:r>
              <a:rPr lang="en-GB" sz="2400" dirty="0"/>
              <a:t> s </a:t>
            </a:r>
            <a:r>
              <a:rPr lang="en-GB" sz="2400" dirty="0" err="1"/>
              <a:t>víziou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r>
              <a:rPr lang="en-GB" sz="2400" dirty="0"/>
              <a:t> v </a:t>
            </a:r>
            <a:r>
              <a:rPr lang="en-GB" sz="2400" dirty="0" err="1"/>
              <a:t>kríze</a:t>
            </a:r>
            <a:r>
              <a:rPr lang="en-GB" sz="2400" dirty="0"/>
              <a:t>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potrebuje</a:t>
            </a:r>
            <a:r>
              <a:rPr lang="en-GB" sz="2400" dirty="0"/>
              <a:t> </a:t>
            </a:r>
            <a:r>
              <a:rPr lang="en-GB" sz="2400" dirty="0" err="1"/>
              <a:t>politickú</a:t>
            </a:r>
            <a:r>
              <a:rPr lang="en-GB" sz="2400" dirty="0"/>
              <a:t> a </a:t>
            </a:r>
            <a:r>
              <a:rPr lang="en-GB" sz="2400" dirty="0" err="1"/>
              <a:t>mravnú</a:t>
            </a:r>
            <a:r>
              <a:rPr lang="en-GB" sz="2400" dirty="0"/>
              <a:t> </a:t>
            </a:r>
            <a:r>
              <a:rPr lang="en-GB" sz="2400" dirty="0" err="1"/>
              <a:t>očistu</a:t>
            </a:r>
            <a:r>
              <a:rPr lang="en-GB" sz="2400" dirty="0"/>
              <a:t>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nenávisť</a:t>
            </a:r>
            <a:r>
              <a:rPr lang="en-GB" sz="2400" dirty="0"/>
              <a:t> </a:t>
            </a:r>
            <a:r>
              <a:rPr lang="en-GB" sz="2400" dirty="0" err="1"/>
              <a:t>demokracie</a:t>
            </a:r>
            <a:r>
              <a:rPr lang="en-GB" sz="2400" dirty="0"/>
              <a:t>, </a:t>
            </a:r>
            <a:r>
              <a:rPr lang="en-GB" sz="2400" dirty="0" err="1"/>
              <a:t>Masaryka</a:t>
            </a:r>
            <a:r>
              <a:rPr lang="sk-SK" sz="2400"/>
              <a:t>*</a:t>
            </a:r>
            <a:r>
              <a:rPr lang="en-GB" sz="2400"/>
              <a:t>, </a:t>
            </a:r>
            <a:r>
              <a:rPr lang="en-GB" sz="2400" dirty="0" err="1"/>
              <a:t>Beneša</a:t>
            </a:r>
            <a:r>
              <a:rPr lang="en-GB" sz="2400" dirty="0"/>
              <a:t> a „</a:t>
            </a:r>
            <a:r>
              <a:rPr lang="en-GB" sz="2400" dirty="0" err="1"/>
              <a:t>Hradu</a:t>
            </a:r>
            <a:r>
              <a:rPr lang="en-GB" sz="2400" dirty="0"/>
              <a:t>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</a:t>
            </a:r>
            <a:r>
              <a:rPr lang="en-GB" sz="2400" dirty="0" err="1"/>
              <a:t>ízi</a:t>
            </a:r>
            <a:r>
              <a:rPr lang="sk-SK" sz="2400" dirty="0"/>
              <a:t>a</a:t>
            </a:r>
            <a:r>
              <a:rPr lang="en-GB" sz="2400" dirty="0"/>
              <a:t> pan-</a:t>
            </a:r>
            <a:r>
              <a:rPr lang="en-GB" sz="2400" dirty="0" err="1"/>
              <a:t>slovanskej</a:t>
            </a:r>
            <a:r>
              <a:rPr lang="en-GB" sz="2400" dirty="0"/>
              <a:t> </a:t>
            </a:r>
            <a:r>
              <a:rPr lang="en-GB" sz="2400" dirty="0" err="1"/>
              <a:t>aliancie</a:t>
            </a:r>
            <a:r>
              <a:rPr lang="en-GB" sz="2400" dirty="0"/>
              <a:t> a </a:t>
            </a:r>
            <a:r>
              <a:rPr lang="en-GB" sz="2400" dirty="0" err="1"/>
              <a:t>vo</a:t>
            </a:r>
            <a:r>
              <a:rPr lang="en-GB" sz="2400" dirty="0"/>
              <a:t> </a:t>
            </a:r>
            <a:r>
              <a:rPr lang="en-GB" sz="2400" dirty="0" err="1"/>
              <a:t>svojom</a:t>
            </a:r>
            <a:r>
              <a:rPr lang="en-GB" sz="2400" dirty="0"/>
              <a:t> </a:t>
            </a:r>
            <a:r>
              <a:rPr lang="en-GB" sz="2400" dirty="0" err="1"/>
              <a:t>politickom</a:t>
            </a:r>
            <a:r>
              <a:rPr lang="en-GB" sz="2400" dirty="0"/>
              <a:t> </a:t>
            </a:r>
            <a:r>
              <a:rPr lang="en-GB" sz="2400" dirty="0" err="1"/>
              <a:t>programe</a:t>
            </a:r>
            <a:r>
              <a:rPr lang="en-GB" sz="2400" dirty="0"/>
              <a:t> </a:t>
            </a:r>
            <a:r>
              <a:rPr lang="en-GB" sz="2400" dirty="0" err="1"/>
              <a:t>tiež</a:t>
            </a:r>
            <a:r>
              <a:rPr lang="en-GB" sz="2400" dirty="0"/>
              <a:t> </a:t>
            </a:r>
            <a:r>
              <a:rPr lang="en-GB" sz="2400" dirty="0" err="1"/>
              <a:t>korporátný</a:t>
            </a:r>
            <a:r>
              <a:rPr lang="en-GB" sz="2400" dirty="0"/>
              <a:t> (</a:t>
            </a:r>
            <a:r>
              <a:rPr lang="en-GB" sz="2400" dirty="0" err="1"/>
              <a:t>stavovský</a:t>
            </a:r>
            <a:r>
              <a:rPr lang="en-GB" sz="2400" dirty="0"/>
              <a:t>) </a:t>
            </a:r>
            <a:r>
              <a:rPr lang="en-GB" sz="2400" dirty="0" err="1"/>
              <a:t>štát</a:t>
            </a:r>
            <a:r>
              <a:rPr lang="en-GB" sz="2400" dirty="0"/>
              <a:t> </a:t>
            </a:r>
            <a:r>
              <a:rPr lang="en-GB" sz="2400" dirty="0" err="1"/>
              <a:t>modelovaný</a:t>
            </a:r>
            <a:r>
              <a:rPr lang="en-GB" sz="2400" dirty="0"/>
              <a:t> </a:t>
            </a:r>
            <a:r>
              <a:rPr lang="en-GB" sz="2400" dirty="0" err="1"/>
              <a:t>podľa</a:t>
            </a:r>
            <a:r>
              <a:rPr lang="en-GB" sz="2400" dirty="0"/>
              <a:t> </a:t>
            </a:r>
            <a:r>
              <a:rPr lang="en-GB" sz="2400" dirty="0" err="1"/>
              <a:t>talianskeho</a:t>
            </a:r>
            <a:r>
              <a:rPr lang="en-GB" sz="2400" dirty="0"/>
              <a:t> </a:t>
            </a:r>
            <a:r>
              <a:rPr lang="en-GB" sz="2400" dirty="0" err="1"/>
              <a:t>vzoru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r>
              <a:rPr lang="sk-SK" sz="2400" dirty="0"/>
              <a:t>Heslo: „Blaho vlasti </a:t>
            </a:r>
            <a:r>
              <a:rPr lang="sk-SK" sz="2400" dirty="0" err="1"/>
              <a:t>budiž</a:t>
            </a:r>
            <a:r>
              <a:rPr lang="sk-SK" sz="2400" dirty="0"/>
              <a:t> (naším) </a:t>
            </a:r>
            <a:r>
              <a:rPr lang="sk-SK" sz="2400" dirty="0" err="1"/>
              <a:t>nejvyšším</a:t>
            </a:r>
            <a:r>
              <a:rPr lang="sk-SK" sz="2400" dirty="0"/>
              <a:t> </a:t>
            </a:r>
            <a:r>
              <a:rPr lang="sk-SK" sz="2400" dirty="0" err="1"/>
              <a:t>zákonem</a:t>
            </a:r>
            <a:r>
              <a:rPr lang="sk-SK" sz="2400" dirty="0"/>
              <a:t>.“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55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ČSR po vojne mnoho problémov, neistota a nervozita </a:t>
            </a:r>
          </a:p>
          <a:p>
            <a:endParaRPr lang="sk-SK" sz="2400" dirty="0"/>
          </a:p>
          <a:p>
            <a:r>
              <a:rPr lang="sk-SK" sz="2400" dirty="0"/>
              <a:t>nezamestnanosť vysoká, boj o hranice, mnoho politických, sociálnych i hospodárskych problémov</a:t>
            </a:r>
          </a:p>
          <a:p>
            <a:endParaRPr lang="sk-SK" sz="2400" dirty="0"/>
          </a:p>
          <a:p>
            <a:r>
              <a:rPr lang="sk-SK" sz="2400" dirty="0"/>
              <a:t>Min. financií </a:t>
            </a:r>
            <a:r>
              <a:rPr lang="sk-SK" sz="2400" dirty="0" err="1"/>
              <a:t>Alois</a:t>
            </a:r>
            <a:r>
              <a:rPr lang="sk-SK" sz="2400" dirty="0"/>
              <a:t> </a:t>
            </a:r>
            <a:r>
              <a:rPr lang="sk-SK" sz="2400" dirty="0" err="1"/>
              <a:t>Rašín</a:t>
            </a:r>
            <a:r>
              <a:rPr lang="sk-SK" sz="2400" dirty="0"/>
              <a:t> + </a:t>
            </a:r>
            <a:r>
              <a:rPr lang="sk-SK" sz="2400" dirty="0" err="1"/>
              <a:t>Edvard</a:t>
            </a:r>
            <a:r>
              <a:rPr lang="sk-SK" sz="2400" dirty="0"/>
              <a:t> Beneš - silná mena bude znamenať silný štát a stabilitu</a:t>
            </a:r>
          </a:p>
          <a:p>
            <a:endParaRPr lang="sk-SK" sz="2400" dirty="0"/>
          </a:p>
          <a:p>
            <a:r>
              <a:rPr lang="sk-SK" sz="2400" dirty="0"/>
              <a:t>V skutočnosti problémy, medzi 1921 a 1923 klesol export o 53%, nezamestnanosť zo 72 tisíc na 207 tisíc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860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F339379-ABDA-40A0-A825-06296D28B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D579F2B-A93B-41C9-B7D0-7FC39529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F78245-C7CB-4FB5-9742-A120A1B1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" y="1457"/>
            <a:ext cx="466763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E6374C-5E4C-4631-A55D-DB4F3EA7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020" y="450051"/>
            <a:ext cx="4597737" cy="60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26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Otakar </a:t>
            </a:r>
            <a:r>
              <a:rPr lang="sk-SK" sz="2400" dirty="0" err="1"/>
              <a:t>Lebloch</a:t>
            </a:r>
            <a:r>
              <a:rPr lang="sk-SK" sz="2400" dirty="0"/>
              <a:t> (Fašistický </a:t>
            </a:r>
            <a:r>
              <a:rPr lang="sk-SK" sz="2400" dirty="0" err="1"/>
              <a:t>stát</a:t>
            </a:r>
            <a:r>
              <a:rPr lang="sk-SK" sz="2400" dirty="0"/>
              <a:t>, 1927): „</a:t>
            </a:r>
            <a:r>
              <a:rPr lang="sk-SK" sz="2400" dirty="0" err="1"/>
              <a:t>zrevolucionovaný</a:t>
            </a:r>
            <a:r>
              <a:rPr lang="sk-SK" sz="2400" dirty="0"/>
              <a:t> </a:t>
            </a:r>
            <a:r>
              <a:rPr lang="sk-SK" sz="2400" dirty="0" err="1"/>
              <a:t>nacionalismus</a:t>
            </a:r>
            <a:r>
              <a:rPr lang="sk-SK" sz="2400" dirty="0"/>
              <a:t>, </a:t>
            </a:r>
            <a:r>
              <a:rPr lang="sk-SK" sz="2400" dirty="0" err="1"/>
              <a:t>který</a:t>
            </a:r>
            <a:r>
              <a:rPr lang="sk-SK" sz="2400" dirty="0"/>
              <a:t> nastupuje novou </a:t>
            </a:r>
            <a:r>
              <a:rPr lang="sk-SK" sz="2400" dirty="0" err="1"/>
              <a:t>slavnější</a:t>
            </a:r>
            <a:r>
              <a:rPr lang="sk-SK" sz="2400" dirty="0"/>
              <a:t> éru </a:t>
            </a:r>
            <a:r>
              <a:rPr lang="sk-SK" sz="2400" dirty="0" err="1"/>
              <a:t>světového</a:t>
            </a:r>
            <a:r>
              <a:rPr lang="sk-SK" sz="2400" dirty="0"/>
              <a:t> </a:t>
            </a:r>
            <a:r>
              <a:rPr lang="sk-SK" sz="2400" dirty="0" err="1"/>
              <a:t>dění</a:t>
            </a:r>
            <a:r>
              <a:rPr lang="sk-SK" sz="2400" dirty="0"/>
              <a:t> po </a:t>
            </a:r>
            <a:r>
              <a:rPr lang="sk-SK" sz="2400" dirty="0" err="1"/>
              <a:t>liberalismu</a:t>
            </a:r>
            <a:r>
              <a:rPr lang="sk-SK" sz="2400" dirty="0"/>
              <a:t> a </a:t>
            </a:r>
            <a:r>
              <a:rPr lang="sk-SK" sz="2400" dirty="0" err="1"/>
              <a:t>socialismu</a:t>
            </a:r>
            <a:r>
              <a:rPr lang="sk-SK" sz="2400" dirty="0"/>
              <a:t>.“</a:t>
            </a:r>
          </a:p>
          <a:p>
            <a:endParaRPr lang="sk-SK" sz="2400" dirty="0"/>
          </a:p>
          <a:p>
            <a:r>
              <a:rPr lang="sk-SK" sz="2400" dirty="0"/>
              <a:t>bojazlivosť, zradcovstvo a korupcia demokracie už dosiahli svoj vrchol, morálny rozklad a úpadok ochromuje národ a že riešenie, ktoré navrhujú politici, sú len lži. „Moderní doba, doba </a:t>
            </a:r>
            <a:r>
              <a:rPr lang="sk-SK" sz="2400" dirty="0" err="1"/>
              <a:t>vynálezů</a:t>
            </a:r>
            <a:r>
              <a:rPr lang="sk-SK" sz="2400" dirty="0"/>
              <a:t> a technického a úžasného pokroku“ podľa neho „</a:t>
            </a:r>
            <a:r>
              <a:rPr lang="sk-SK" sz="2400" dirty="0" err="1"/>
              <a:t>vyvolává</a:t>
            </a:r>
            <a:r>
              <a:rPr lang="sk-SK" sz="2400" dirty="0"/>
              <a:t> hotové zázraky také v </a:t>
            </a:r>
            <a:r>
              <a:rPr lang="sk-SK" sz="2400" dirty="0" err="1"/>
              <a:t>politice</a:t>
            </a:r>
            <a:r>
              <a:rPr lang="sk-SK" sz="2400" dirty="0"/>
              <a:t> a vleklé choroby politické </a:t>
            </a:r>
            <a:r>
              <a:rPr lang="sk-SK" sz="2400" dirty="0" err="1"/>
              <a:t>vynalezla</a:t>
            </a:r>
            <a:r>
              <a:rPr lang="sk-SK" sz="2400" dirty="0"/>
              <a:t> moderní </a:t>
            </a:r>
            <a:r>
              <a:rPr lang="sk-SK" sz="2400" dirty="0" err="1"/>
              <a:t>lék</a:t>
            </a:r>
            <a:r>
              <a:rPr lang="sk-SK" sz="2400" dirty="0"/>
              <a:t>.“ Tento </a:t>
            </a:r>
            <a:r>
              <a:rPr lang="sk-SK" sz="2400" dirty="0" err="1"/>
              <a:t>lék</a:t>
            </a:r>
            <a:r>
              <a:rPr lang="sk-SK" sz="2400" dirty="0"/>
              <a:t> - fašizmus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010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AD2A68-FBDE-4C85-8692-33D37CC4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NOF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447E9-18E3-4A6C-A982-BD4FD8AB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404"/>
            <a:ext cx="4797491" cy="52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D0E92-AAF6-4F34-96FF-CDDA9B893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039" y="2356626"/>
            <a:ext cx="6362785" cy="856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8B704-984B-4880-8B8C-C70772EE2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67" y="3776061"/>
            <a:ext cx="7773891" cy="123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8F820-D73C-4874-A0CA-378AEC4D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84" y="5396470"/>
            <a:ext cx="5150196" cy="1077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B5F661-B896-4DE9-AE43-3A2772AA9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3186866"/>
            <a:ext cx="3261573" cy="856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8A67E-AC9B-4D31-B787-3D08E0554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5224134"/>
            <a:ext cx="3146645" cy="7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2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Lebloch</a:t>
            </a:r>
            <a:r>
              <a:rPr lang="sk-SK" sz="2400" dirty="0"/>
              <a:t>: „Choroba demokracie </a:t>
            </a:r>
            <a:r>
              <a:rPr lang="sk-SK" sz="2400" dirty="0" err="1"/>
              <a:t>příliš</a:t>
            </a:r>
            <a:r>
              <a:rPr lang="sk-SK" sz="2400" dirty="0"/>
              <a:t> zastaralá a zanedbaná, než aby </a:t>
            </a:r>
            <a:r>
              <a:rPr lang="sk-SK" sz="2400" dirty="0" err="1"/>
              <a:t>se</a:t>
            </a:r>
            <a:r>
              <a:rPr lang="sk-SK" sz="2400" dirty="0"/>
              <a:t> dala </a:t>
            </a:r>
            <a:r>
              <a:rPr lang="sk-SK" sz="2400" dirty="0" err="1"/>
              <a:t>vyléčit</a:t>
            </a:r>
            <a:r>
              <a:rPr lang="sk-SK" sz="2400" dirty="0"/>
              <a:t> </a:t>
            </a:r>
            <a:r>
              <a:rPr lang="sk-SK" sz="2400" dirty="0" err="1"/>
              <a:t>lékem</a:t>
            </a:r>
            <a:r>
              <a:rPr lang="sk-SK" sz="2400" dirty="0"/>
              <a:t> víry v obrat a polepšení </a:t>
            </a:r>
            <a:r>
              <a:rPr lang="sk-SK" sz="2400" dirty="0" err="1"/>
              <a:t>dnešních</a:t>
            </a:r>
            <a:r>
              <a:rPr lang="sk-SK" sz="2400" dirty="0"/>
              <a:t> </a:t>
            </a:r>
            <a:r>
              <a:rPr lang="sk-SK" sz="2400" dirty="0" err="1"/>
              <a:t>držitelů</a:t>
            </a:r>
            <a:r>
              <a:rPr lang="sk-SK" sz="2400" dirty="0"/>
              <a:t> politických </a:t>
            </a:r>
            <a:r>
              <a:rPr lang="sk-SK" sz="2400" dirty="0" err="1"/>
              <a:t>stran</a:t>
            </a:r>
            <a:r>
              <a:rPr lang="sk-SK" sz="2400" dirty="0"/>
              <a:t> a </a:t>
            </a:r>
            <a:r>
              <a:rPr lang="sk-SK" sz="2400" dirty="0" err="1"/>
              <a:t>vládní</a:t>
            </a:r>
            <a:r>
              <a:rPr lang="sk-SK" sz="2400" dirty="0"/>
              <a:t> moci. Na chorou demokracii máme jediný </a:t>
            </a:r>
            <a:r>
              <a:rPr lang="sk-SK" sz="2400" dirty="0" err="1"/>
              <a:t>lék</a:t>
            </a:r>
            <a:r>
              <a:rPr lang="sk-SK" sz="2400" dirty="0"/>
              <a:t>: </a:t>
            </a:r>
            <a:r>
              <a:rPr lang="sk-SK" sz="2400" dirty="0" err="1"/>
              <a:t>diktaturu</a:t>
            </a:r>
            <a:r>
              <a:rPr lang="sk-SK" sz="2400" dirty="0"/>
              <a:t> národa.“</a:t>
            </a:r>
          </a:p>
          <a:p>
            <a:endParaRPr lang="sk-SK" sz="2400" dirty="0"/>
          </a:p>
          <a:p>
            <a:r>
              <a:rPr lang="sk-SK" sz="2400" dirty="0"/>
              <a:t>Vyhlásenie bratislavskej jednoty NOF: „jediným východiskom z našej terajšej nemohúcnosti, ťažkosti a politických bied je československý </a:t>
            </a:r>
            <a:r>
              <a:rPr lang="sk-SK" sz="2400" dirty="0" err="1"/>
              <a:t>fašismus</a:t>
            </a:r>
            <a:r>
              <a:rPr lang="sk-SK" sz="2400" dirty="0"/>
              <a:t>“</a:t>
            </a:r>
          </a:p>
          <a:p>
            <a:endParaRPr lang="sk-SK" sz="2400" dirty="0"/>
          </a:p>
          <a:p>
            <a:r>
              <a:rPr lang="sk-SK" sz="2400" dirty="0"/>
              <a:t>Podobných výrokov desiatky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421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800" dirty="0" err="1"/>
              <a:t>Radola</a:t>
            </a:r>
            <a:r>
              <a:rPr lang="en-GB" sz="2800" dirty="0"/>
              <a:t> </a:t>
            </a:r>
            <a:r>
              <a:rPr lang="en-GB" sz="2800" dirty="0" err="1"/>
              <a:t>Gajd</a:t>
            </a:r>
            <a:r>
              <a:rPr lang="sk-SK" sz="2800" dirty="0"/>
              <a:t>a</a:t>
            </a:r>
            <a:r>
              <a:rPr lang="en-GB" sz="2800" dirty="0"/>
              <a:t> a Jan </a:t>
            </a:r>
            <a:r>
              <a:rPr lang="en-GB" sz="2800" dirty="0" err="1"/>
              <a:t>Karlík</a:t>
            </a:r>
            <a:r>
              <a:rPr lang="sk-SK" sz="2800" dirty="0"/>
              <a:t>, </a:t>
            </a:r>
            <a:r>
              <a:rPr lang="en-GB" sz="2800" i="1" dirty="0" err="1"/>
              <a:t>Válka</a:t>
            </a:r>
            <a:r>
              <a:rPr lang="en-GB" sz="2800" i="1" dirty="0"/>
              <a:t> a my</a:t>
            </a:r>
            <a:r>
              <a:rPr lang="en-GB" sz="2800" dirty="0"/>
              <a:t> </a:t>
            </a:r>
            <a:r>
              <a:rPr lang="sk-SK" sz="2800" dirty="0"/>
              <a:t>(</a:t>
            </a:r>
            <a:r>
              <a:rPr lang="en-GB" sz="2800" dirty="0"/>
              <a:t>1927</a:t>
            </a:r>
            <a:r>
              <a:rPr lang="sk-SK" sz="2800" dirty="0"/>
              <a:t>): v</a:t>
            </a:r>
            <a:r>
              <a:rPr lang="en-GB" sz="2800" dirty="0" err="1"/>
              <a:t>ojn</a:t>
            </a:r>
            <a:r>
              <a:rPr lang="sk-SK" sz="2800" dirty="0"/>
              <a:t>a ako </a:t>
            </a:r>
            <a:r>
              <a:rPr lang="en-GB" sz="2800" dirty="0"/>
              <a:t>„</a:t>
            </a:r>
            <a:r>
              <a:rPr lang="en-GB" sz="2800" dirty="0" err="1"/>
              <a:t>očistn</a:t>
            </a:r>
            <a:r>
              <a:rPr lang="sk-SK" sz="2800" dirty="0"/>
              <a:t>á</a:t>
            </a:r>
            <a:r>
              <a:rPr lang="en-GB" sz="2800" dirty="0"/>
              <a:t> </a:t>
            </a:r>
            <a:r>
              <a:rPr lang="en-GB" sz="2800" dirty="0" err="1"/>
              <a:t>kríz</a:t>
            </a:r>
            <a:r>
              <a:rPr lang="sk-SK" sz="2800" dirty="0"/>
              <a:t>a</a:t>
            </a:r>
            <a:r>
              <a:rPr lang="en-GB" sz="2800" dirty="0"/>
              <a:t>“ </a:t>
            </a:r>
            <a:r>
              <a:rPr lang="en-GB" sz="2800" dirty="0" err="1"/>
              <a:t>národa</a:t>
            </a:r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vojny</a:t>
            </a:r>
            <a:r>
              <a:rPr lang="en-GB" sz="2800" dirty="0"/>
              <a:t> </a:t>
            </a:r>
            <a:r>
              <a:rPr lang="sk-SK" sz="2800" dirty="0"/>
              <a:t>podľa nich </a:t>
            </a:r>
            <a:r>
              <a:rPr lang="en-GB" sz="2800" dirty="0"/>
              <a:t>„</a:t>
            </a:r>
            <a:r>
              <a:rPr lang="en-GB" sz="2800" dirty="0" err="1"/>
              <a:t>pozitívom</a:t>
            </a:r>
            <a:r>
              <a:rPr lang="en-GB" sz="2800" dirty="0"/>
              <a:t>“ a</a:t>
            </a:r>
            <a:r>
              <a:rPr lang="sk-SK" sz="2800" dirty="0"/>
              <a:t> </a:t>
            </a:r>
            <a:r>
              <a:rPr lang="en-GB" sz="2800" dirty="0"/>
              <a:t>„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ztráty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životech</a:t>
            </a:r>
            <a:r>
              <a:rPr lang="en-GB" sz="2800" dirty="0"/>
              <a:t> a </a:t>
            </a:r>
            <a:r>
              <a:rPr lang="en-GB" sz="2800" dirty="0" err="1"/>
              <a:t>statcích</a:t>
            </a:r>
            <a:r>
              <a:rPr lang="en-GB" sz="2800" dirty="0"/>
              <a:t> </a:t>
            </a:r>
            <a:r>
              <a:rPr lang="en-GB" sz="2800" dirty="0" err="1"/>
              <a:t>vyrovnávají</a:t>
            </a:r>
            <a:r>
              <a:rPr lang="en-GB" sz="2800" dirty="0"/>
              <a:t> se po </a:t>
            </a:r>
            <a:r>
              <a:rPr lang="en-GB" sz="2800" dirty="0" err="1"/>
              <a:t>každé</a:t>
            </a:r>
            <a:r>
              <a:rPr lang="en-GB" sz="2800" dirty="0"/>
              <a:t> </a:t>
            </a:r>
            <a:r>
              <a:rPr lang="en-GB" sz="2800" dirty="0" err="1"/>
              <a:t>válce</a:t>
            </a:r>
            <a:r>
              <a:rPr lang="en-GB" sz="2800" dirty="0"/>
              <a:t> </a:t>
            </a:r>
            <a:r>
              <a:rPr lang="en-GB" sz="2800" dirty="0" err="1"/>
              <a:t>způsobem</a:t>
            </a:r>
            <a:r>
              <a:rPr lang="en-GB" sz="2800" dirty="0"/>
              <a:t> </a:t>
            </a:r>
            <a:r>
              <a:rPr lang="en-GB" sz="2800" dirty="0" err="1"/>
              <a:t>neobyčejně</a:t>
            </a:r>
            <a:r>
              <a:rPr lang="en-GB" sz="2800" dirty="0"/>
              <a:t> </a:t>
            </a:r>
            <a:r>
              <a:rPr lang="en-GB" sz="2800" dirty="0" err="1"/>
              <a:t>rychlým</a:t>
            </a:r>
            <a:r>
              <a:rPr lang="en-GB" sz="2800" dirty="0"/>
              <a:t>, </a:t>
            </a:r>
            <a:r>
              <a:rPr lang="en-GB" sz="2800" dirty="0" err="1"/>
              <a:t>mnohem</a:t>
            </a:r>
            <a:r>
              <a:rPr lang="en-GB" sz="2800" dirty="0"/>
              <a:t> </a:t>
            </a:r>
            <a:r>
              <a:rPr lang="en-GB" sz="2800" dirty="0" err="1"/>
              <a:t>rychleji</a:t>
            </a:r>
            <a:r>
              <a:rPr lang="en-GB" sz="2800" dirty="0"/>
              <a:t> </a:t>
            </a:r>
            <a:r>
              <a:rPr lang="en-GB" sz="2800" dirty="0" err="1"/>
              <a:t>než</a:t>
            </a:r>
            <a:r>
              <a:rPr lang="en-GB" sz="2800" dirty="0"/>
              <a:t> </a:t>
            </a:r>
            <a:r>
              <a:rPr lang="en-GB" sz="2800" dirty="0" err="1"/>
              <a:t>dělo</a:t>
            </a:r>
            <a:r>
              <a:rPr lang="en-GB" sz="2800" dirty="0"/>
              <a:t> by se </a:t>
            </a:r>
            <a:r>
              <a:rPr lang="en-GB" sz="2800" dirty="0" err="1"/>
              <a:t>jinak</a:t>
            </a:r>
            <a:r>
              <a:rPr lang="en-GB" sz="2800" dirty="0"/>
              <a:t> v </a:t>
            </a:r>
            <a:r>
              <a:rPr lang="en-GB" sz="2800" dirty="0" err="1"/>
              <a:t>dobách</a:t>
            </a:r>
            <a:r>
              <a:rPr lang="en-GB" sz="2800" dirty="0"/>
              <a:t> </a:t>
            </a:r>
            <a:r>
              <a:rPr lang="en-GB" sz="2800" dirty="0" err="1"/>
              <a:t>normálních</a:t>
            </a:r>
            <a:r>
              <a:rPr lang="en-GB" sz="2800" dirty="0"/>
              <a:t>.“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341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ACBB6-ED6F-49E4-BE34-6A30E8AA9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6914B1-1535-4616-BE8D-CDDF1B02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Návrat k zlatému veku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C0B67-ED63-42EB-BE20-F1A96339F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2132855"/>
            <a:ext cx="5097471" cy="4302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3FDAC-A6CD-47C8-BF6A-AEF4568B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808820"/>
            <a:ext cx="30987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1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Rasizmus a antisemitizmus silný</a:t>
            </a:r>
          </a:p>
          <a:p>
            <a:endParaRPr lang="sk-SK" sz="2400" dirty="0"/>
          </a:p>
          <a:p>
            <a:r>
              <a:rPr lang="en-GB" sz="2400" dirty="0" err="1"/>
              <a:t>Základn</a:t>
            </a:r>
            <a:r>
              <a:rPr lang="sk-SK" sz="2400" dirty="0"/>
              <a:t>é</a:t>
            </a:r>
            <a:r>
              <a:rPr lang="en-GB" sz="2400" dirty="0"/>
              <a:t> ide</a:t>
            </a:r>
            <a:r>
              <a:rPr lang="sk-SK" sz="2400" dirty="0"/>
              <a:t>i </a:t>
            </a:r>
            <a:r>
              <a:rPr lang="en-GB" sz="2400" dirty="0" err="1"/>
              <a:t>vládneho</a:t>
            </a:r>
            <a:r>
              <a:rPr lang="en-GB" sz="2400" dirty="0"/>
              <a:t> </a:t>
            </a:r>
            <a:r>
              <a:rPr lang="en-GB" sz="2400" dirty="0" err="1"/>
              <a:t>programu</a:t>
            </a:r>
            <a:r>
              <a:rPr lang="en-GB" sz="2400" dirty="0"/>
              <a:t> </a:t>
            </a:r>
            <a:r>
              <a:rPr lang="sk-SK" sz="2400" dirty="0"/>
              <a:t>(1</a:t>
            </a:r>
            <a:r>
              <a:rPr lang="en-GB" sz="2400" dirty="0"/>
              <a:t>926</a:t>
            </a:r>
            <a:r>
              <a:rPr lang="sk-SK" sz="2400" dirty="0"/>
              <a:t>):</a:t>
            </a:r>
            <a:r>
              <a:rPr lang="en-GB" sz="2400" dirty="0"/>
              <a:t> </a:t>
            </a:r>
            <a:r>
              <a:rPr lang="en-GB" sz="2400" dirty="0" err="1"/>
              <a:t>kategorizovanie</a:t>
            </a:r>
            <a:r>
              <a:rPr lang="en-GB" sz="2400" dirty="0"/>
              <a:t> </a:t>
            </a:r>
            <a:r>
              <a:rPr lang="en-GB" sz="2400" dirty="0" err="1"/>
              <a:t>obyvateľov</a:t>
            </a:r>
            <a:r>
              <a:rPr lang="en-GB" sz="2400" dirty="0"/>
              <a:t> </a:t>
            </a:r>
            <a:r>
              <a:rPr lang="en-GB" sz="2400" dirty="0" err="1"/>
              <a:t>štátu</a:t>
            </a:r>
            <a:r>
              <a:rPr lang="en-GB" sz="2400" dirty="0"/>
              <a:t>: „I. </a:t>
            </a:r>
            <a:r>
              <a:rPr lang="en-GB" sz="2400" dirty="0" err="1"/>
              <a:t>Čechové</a:t>
            </a:r>
            <a:r>
              <a:rPr lang="en-GB" sz="2400" dirty="0"/>
              <a:t> a </a:t>
            </a:r>
            <a:r>
              <a:rPr lang="en-GB" sz="2400" dirty="0" err="1"/>
              <a:t>Slováci</a:t>
            </a:r>
            <a:r>
              <a:rPr lang="en-GB" sz="2400" dirty="0"/>
              <a:t>, II. </a:t>
            </a:r>
            <a:r>
              <a:rPr lang="en-GB" sz="2400" dirty="0" err="1"/>
              <a:t>Rusíni</a:t>
            </a:r>
            <a:r>
              <a:rPr lang="en-GB" sz="2400" dirty="0"/>
              <a:t>, </a:t>
            </a:r>
            <a:r>
              <a:rPr lang="en-GB" sz="2400" dirty="0" err="1"/>
              <a:t>Poláci</a:t>
            </a:r>
            <a:r>
              <a:rPr lang="en-GB" sz="2400" dirty="0"/>
              <a:t> a </a:t>
            </a:r>
            <a:r>
              <a:rPr lang="en-GB" sz="2400" dirty="0" err="1"/>
              <a:t>ostatní</a:t>
            </a:r>
            <a:r>
              <a:rPr lang="en-GB" sz="2400" dirty="0"/>
              <a:t> </a:t>
            </a:r>
            <a:r>
              <a:rPr lang="en-GB" sz="2400" dirty="0" err="1"/>
              <a:t>Slované</a:t>
            </a:r>
            <a:r>
              <a:rPr lang="en-GB" sz="2400" dirty="0"/>
              <a:t>, II. </a:t>
            </a:r>
            <a:r>
              <a:rPr lang="en-GB" sz="2400" dirty="0" err="1"/>
              <a:t>neslované</a:t>
            </a:r>
            <a:r>
              <a:rPr lang="en-GB" sz="2400" dirty="0"/>
              <a:t>: a/</a:t>
            </a:r>
            <a:r>
              <a:rPr lang="en-GB" sz="2400" dirty="0" err="1"/>
              <a:t>Rumuni</a:t>
            </a:r>
            <a:r>
              <a:rPr lang="en-GB" sz="2400" dirty="0"/>
              <a:t>, </a:t>
            </a:r>
            <a:r>
              <a:rPr lang="en-GB" sz="2400" dirty="0" err="1"/>
              <a:t>Němci</a:t>
            </a:r>
            <a:r>
              <a:rPr lang="en-GB" sz="2400" dirty="0"/>
              <a:t>, b/ </a:t>
            </a:r>
            <a:r>
              <a:rPr lang="en-GB" sz="2400" dirty="0" err="1"/>
              <a:t>ostatní</a:t>
            </a:r>
            <a:r>
              <a:rPr lang="en-GB" sz="2400" dirty="0"/>
              <a:t>, III. </a:t>
            </a:r>
            <a:r>
              <a:rPr lang="en-GB" sz="2400" dirty="0" err="1"/>
              <a:t>Semité</a:t>
            </a:r>
            <a:r>
              <a:rPr lang="en-GB" sz="2400" dirty="0"/>
              <a:t>: </a:t>
            </a:r>
            <a:r>
              <a:rPr lang="en-GB" sz="2400" dirty="0" err="1"/>
              <a:t>Židé</a:t>
            </a:r>
            <a:r>
              <a:rPr lang="en-GB" sz="2400" dirty="0"/>
              <a:t>, IV. </a:t>
            </a:r>
            <a:r>
              <a:rPr lang="en-GB" sz="2400" dirty="0" err="1"/>
              <a:t>mongolové</a:t>
            </a:r>
            <a:r>
              <a:rPr lang="en-GB" sz="2400" dirty="0"/>
              <a:t>: </a:t>
            </a:r>
            <a:r>
              <a:rPr lang="en-GB" sz="2400" dirty="0" err="1"/>
              <a:t>Maďaři</a:t>
            </a:r>
            <a:r>
              <a:rPr lang="en-GB" sz="2400" dirty="0"/>
              <a:t>.“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Občania</a:t>
            </a:r>
            <a:r>
              <a:rPr lang="en-GB" sz="2400" dirty="0"/>
              <a:t> II. </a:t>
            </a:r>
            <a:r>
              <a:rPr lang="en-GB" sz="2400" dirty="0" err="1"/>
              <a:t>až</a:t>
            </a:r>
            <a:r>
              <a:rPr lang="en-GB" sz="2400" dirty="0"/>
              <a:t> IV. </a:t>
            </a:r>
            <a:r>
              <a:rPr lang="en-GB" sz="2400" dirty="0" err="1"/>
              <a:t>kategórie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nesmeli</a:t>
            </a:r>
            <a:r>
              <a:rPr lang="en-GB" sz="2400" dirty="0"/>
              <a:t> </a:t>
            </a:r>
            <a:r>
              <a:rPr lang="en-GB" sz="2400" dirty="0" err="1"/>
              <a:t>stať</a:t>
            </a:r>
            <a:r>
              <a:rPr lang="en-GB" sz="2400" dirty="0"/>
              <a:t> </a:t>
            </a:r>
            <a:r>
              <a:rPr lang="en-GB" sz="2400" dirty="0" err="1"/>
              <a:t>úradníkmi</a:t>
            </a:r>
            <a:r>
              <a:rPr lang="en-GB" sz="2400" dirty="0"/>
              <a:t>, </a:t>
            </a:r>
            <a:r>
              <a:rPr lang="en-GB" sz="2400" dirty="0" err="1"/>
              <a:t>vojakmi</a:t>
            </a:r>
            <a:r>
              <a:rPr lang="en-GB" sz="2400" dirty="0"/>
              <a:t> </a:t>
            </a:r>
            <a:r>
              <a:rPr lang="en-GB" sz="2400" dirty="0" err="1"/>
              <a:t>armády</a:t>
            </a:r>
            <a:r>
              <a:rPr lang="en-GB" sz="2400" dirty="0"/>
              <a:t> a </a:t>
            </a:r>
            <a:r>
              <a:rPr lang="en-GB" sz="2400" dirty="0" err="1"/>
              <a:t>dokonca</a:t>
            </a:r>
            <a:r>
              <a:rPr lang="en-GB" sz="2400" dirty="0"/>
              <a:t> „</a:t>
            </a:r>
            <a:r>
              <a:rPr lang="en-GB" sz="2400" dirty="0" err="1"/>
              <a:t>Nesmí</a:t>
            </a:r>
            <a:r>
              <a:rPr lang="en-GB" sz="2400" dirty="0"/>
              <a:t> se </a:t>
            </a:r>
            <a:r>
              <a:rPr lang="en-GB" sz="2400" dirty="0" err="1"/>
              <a:t>ženiti</a:t>
            </a:r>
            <a:r>
              <a:rPr lang="en-GB" sz="2400" dirty="0"/>
              <a:t> s </a:t>
            </a:r>
            <a:r>
              <a:rPr lang="en-GB" sz="2400" dirty="0" err="1"/>
              <a:t>příslušnicemi</a:t>
            </a:r>
            <a:r>
              <a:rPr lang="en-GB" sz="2400" dirty="0"/>
              <a:t> </a:t>
            </a:r>
            <a:r>
              <a:rPr lang="en-GB" sz="2400" dirty="0" err="1"/>
              <a:t>kategorie</a:t>
            </a:r>
            <a:r>
              <a:rPr lang="en-GB" sz="2400" dirty="0"/>
              <a:t> I a to z </a:t>
            </a:r>
            <a:r>
              <a:rPr lang="en-GB" sz="2400" dirty="0" err="1"/>
              <a:t>důvodu</a:t>
            </a:r>
            <a:r>
              <a:rPr lang="en-GB" sz="2400" dirty="0"/>
              <a:t> </a:t>
            </a:r>
            <a:r>
              <a:rPr lang="en-GB" sz="2400" dirty="0" err="1"/>
              <a:t>zachování</a:t>
            </a:r>
            <a:r>
              <a:rPr lang="en-GB" sz="2400" dirty="0"/>
              <a:t> </a:t>
            </a:r>
            <a:r>
              <a:rPr lang="en-GB" sz="2400" dirty="0" err="1"/>
              <a:t>ryzosti</a:t>
            </a:r>
            <a:r>
              <a:rPr lang="en-GB" sz="2400" dirty="0"/>
              <a:t> </a:t>
            </a:r>
            <a:r>
              <a:rPr lang="en-GB" sz="2400" dirty="0" err="1"/>
              <a:t>rasy</a:t>
            </a:r>
            <a:r>
              <a:rPr lang="en-GB" sz="2400" dirty="0"/>
              <a:t>.</a:t>
            </a:r>
            <a:r>
              <a:rPr lang="sk-SK" sz="2400" dirty="0"/>
              <a:t>“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876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800" dirty="0" err="1"/>
              <a:t>Scheinost</a:t>
            </a:r>
            <a:r>
              <a:rPr lang="sk-SK" sz="2800" dirty="0"/>
              <a:t>, </a:t>
            </a:r>
            <a:r>
              <a:rPr lang="en-GB" sz="2800" dirty="0"/>
              <a:t>„</a:t>
            </a:r>
            <a:r>
              <a:rPr lang="en-GB" sz="2800" dirty="0" err="1"/>
              <a:t>Stavovský</a:t>
            </a:r>
            <a:r>
              <a:rPr lang="en-GB" sz="2800" dirty="0"/>
              <a:t> </a:t>
            </a:r>
            <a:r>
              <a:rPr lang="en-GB" sz="2800" dirty="0" err="1"/>
              <a:t>stát</a:t>
            </a:r>
            <a:r>
              <a:rPr lang="en-GB" sz="2800" dirty="0"/>
              <a:t>“</a:t>
            </a:r>
            <a:r>
              <a:rPr lang="sk-SK" sz="2800" dirty="0"/>
              <a:t>: </a:t>
            </a:r>
            <a:r>
              <a:rPr lang="en-GB" sz="2800" dirty="0"/>
              <a:t>„</a:t>
            </a:r>
            <a:r>
              <a:rPr lang="en-GB" sz="2800" dirty="0" err="1"/>
              <a:t>hospodářské</a:t>
            </a:r>
            <a:r>
              <a:rPr lang="en-GB" sz="2800" dirty="0"/>
              <a:t> </a:t>
            </a:r>
            <a:r>
              <a:rPr lang="en-GB" sz="2800" dirty="0" err="1"/>
              <a:t>zkušenosti</a:t>
            </a:r>
            <a:r>
              <a:rPr lang="en-GB" sz="2800" dirty="0"/>
              <a:t> s </a:t>
            </a:r>
            <a:r>
              <a:rPr lang="en-GB" sz="2800" dirty="0" err="1"/>
              <a:t>demokracií</a:t>
            </a:r>
            <a:r>
              <a:rPr lang="en-GB" sz="2800" dirty="0"/>
              <a:t> </a:t>
            </a:r>
            <a:r>
              <a:rPr lang="en-GB" sz="2800" dirty="0" err="1"/>
              <a:t>jsou</a:t>
            </a:r>
            <a:r>
              <a:rPr lang="en-GB" sz="2800" dirty="0"/>
              <a:t> </a:t>
            </a:r>
            <a:r>
              <a:rPr lang="en-GB" sz="2800" dirty="0" err="1"/>
              <a:t>trapné</a:t>
            </a:r>
            <a:r>
              <a:rPr lang="en-GB" sz="2800" dirty="0"/>
              <a:t>. </a:t>
            </a:r>
            <a:r>
              <a:rPr lang="en-GB" sz="2800" dirty="0" err="1"/>
              <a:t>Najděte</a:t>
            </a:r>
            <a:r>
              <a:rPr lang="en-GB" sz="2800" dirty="0"/>
              <a:t> </a:t>
            </a:r>
            <a:r>
              <a:rPr lang="en-GB" sz="2800" dirty="0" err="1"/>
              <a:t>rozumného</a:t>
            </a:r>
            <a:r>
              <a:rPr lang="en-GB" sz="2800" dirty="0"/>
              <a:t> </a:t>
            </a:r>
            <a:r>
              <a:rPr lang="en-GB" sz="2800" dirty="0" err="1"/>
              <a:t>člověka</a:t>
            </a:r>
            <a:r>
              <a:rPr lang="en-GB" sz="2800" dirty="0"/>
              <a:t>, </a:t>
            </a:r>
            <a:r>
              <a:rPr lang="en-GB" sz="2800" dirty="0" err="1"/>
              <a:t>který</a:t>
            </a:r>
            <a:r>
              <a:rPr lang="en-GB" sz="2800" dirty="0"/>
              <a:t> by </a:t>
            </a:r>
            <a:r>
              <a:rPr lang="en-GB" sz="2800" dirty="0" err="1"/>
              <a:t>pochopil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pokrývač</a:t>
            </a:r>
            <a:r>
              <a:rPr lang="en-GB" sz="2800" dirty="0"/>
              <a:t> </a:t>
            </a:r>
            <a:r>
              <a:rPr lang="en-GB" sz="2800" dirty="0" err="1"/>
              <a:t>má</a:t>
            </a:r>
            <a:r>
              <a:rPr lang="en-GB" sz="2800" dirty="0"/>
              <a:t> </a:t>
            </a:r>
            <a:r>
              <a:rPr lang="en-GB" sz="2800" dirty="0" err="1"/>
              <a:t>totéž</a:t>
            </a:r>
            <a:r>
              <a:rPr lang="en-GB" sz="2800" dirty="0"/>
              <a:t> </a:t>
            </a:r>
            <a:r>
              <a:rPr lang="en-GB" sz="2800" dirty="0" err="1"/>
              <a:t>právo</a:t>
            </a:r>
            <a:r>
              <a:rPr lang="en-GB" sz="2800" dirty="0"/>
              <a:t> </a:t>
            </a:r>
            <a:r>
              <a:rPr lang="en-GB" sz="2800" dirty="0" err="1"/>
              <a:t>mluviti</a:t>
            </a:r>
            <a:r>
              <a:rPr lang="en-GB" sz="2800" dirty="0"/>
              <a:t> do </a:t>
            </a:r>
            <a:r>
              <a:rPr lang="en-GB" sz="2800" dirty="0" err="1"/>
              <a:t>zákona</a:t>
            </a:r>
            <a:r>
              <a:rPr lang="en-GB" sz="2800" dirty="0"/>
              <a:t> o </a:t>
            </a:r>
            <a:r>
              <a:rPr lang="en-GB" sz="2800" dirty="0" err="1"/>
              <a:t>stabilizaci</a:t>
            </a:r>
            <a:r>
              <a:rPr lang="en-GB" sz="2800" dirty="0"/>
              <a:t> </a:t>
            </a:r>
            <a:r>
              <a:rPr lang="en-GB" sz="2800" dirty="0" err="1"/>
              <a:t>měny</a:t>
            </a:r>
            <a:r>
              <a:rPr lang="en-GB" sz="2800" dirty="0"/>
              <a:t> </a:t>
            </a:r>
            <a:r>
              <a:rPr lang="en-GB" sz="2800" dirty="0" err="1"/>
              <a:t>jako</a:t>
            </a:r>
            <a:r>
              <a:rPr lang="en-GB" sz="2800" dirty="0"/>
              <a:t> </a:t>
            </a:r>
            <a:r>
              <a:rPr lang="en-GB" sz="2800" dirty="0" err="1"/>
              <a:t>peněžník</a:t>
            </a:r>
            <a:r>
              <a:rPr lang="en-GB" sz="2800" dirty="0"/>
              <a:t> a </a:t>
            </a:r>
            <a:r>
              <a:rPr lang="en-GB" sz="2800" dirty="0" err="1"/>
              <a:t>národohospodář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učitel</a:t>
            </a:r>
            <a:r>
              <a:rPr lang="en-GB" sz="2800" dirty="0"/>
              <a:t> </a:t>
            </a:r>
            <a:r>
              <a:rPr lang="en-GB" sz="2800" dirty="0" err="1"/>
              <a:t>rovným</a:t>
            </a:r>
            <a:r>
              <a:rPr lang="en-GB" sz="2800" dirty="0"/>
              <a:t> </a:t>
            </a:r>
            <a:r>
              <a:rPr lang="en-GB" sz="2800" dirty="0" err="1"/>
              <a:t>hlasem</a:t>
            </a:r>
            <a:r>
              <a:rPr lang="en-GB" sz="2800" dirty="0"/>
              <a:t> </a:t>
            </a:r>
            <a:r>
              <a:rPr lang="en-GB" sz="2800" dirty="0" err="1"/>
              <a:t>pomáhá</a:t>
            </a:r>
            <a:r>
              <a:rPr lang="en-GB" sz="2800" dirty="0"/>
              <a:t> </a:t>
            </a:r>
            <a:r>
              <a:rPr lang="en-GB" sz="2800" dirty="0" err="1"/>
              <a:t>dělati</a:t>
            </a:r>
            <a:r>
              <a:rPr lang="en-GB" sz="2800" dirty="0"/>
              <a:t> </a:t>
            </a:r>
            <a:r>
              <a:rPr lang="en-GB" sz="2800" dirty="0" err="1"/>
              <a:t>zákon</a:t>
            </a:r>
            <a:r>
              <a:rPr lang="en-GB" sz="2800" dirty="0"/>
              <a:t> o </a:t>
            </a:r>
            <a:r>
              <a:rPr lang="en-GB" sz="2800" dirty="0" err="1"/>
              <a:t>živnosti</a:t>
            </a:r>
            <a:r>
              <a:rPr lang="en-GB" sz="2800" dirty="0"/>
              <a:t> </a:t>
            </a:r>
            <a:r>
              <a:rPr lang="en-GB" sz="2800" dirty="0" err="1"/>
              <a:t>pokrývačské</a:t>
            </a:r>
            <a:r>
              <a:rPr lang="en-GB" sz="2800" dirty="0"/>
              <a:t> </a:t>
            </a:r>
            <a:r>
              <a:rPr lang="en-GB" sz="2800" dirty="0" err="1"/>
              <a:t>jako</a:t>
            </a:r>
            <a:r>
              <a:rPr lang="en-GB" sz="2800" dirty="0"/>
              <a:t> </a:t>
            </a:r>
            <a:r>
              <a:rPr lang="en-GB" sz="2800" dirty="0" err="1"/>
              <a:t>pokrývač</a:t>
            </a:r>
            <a:r>
              <a:rPr lang="en-GB" sz="2800" dirty="0"/>
              <a:t>. </a:t>
            </a:r>
            <a:r>
              <a:rPr lang="en-GB" sz="2800" dirty="0" err="1"/>
              <a:t>Každý</a:t>
            </a:r>
            <a:r>
              <a:rPr lang="en-GB" sz="2800" dirty="0"/>
              <a:t> </a:t>
            </a:r>
            <a:r>
              <a:rPr lang="en-GB" sz="2800" dirty="0" err="1"/>
              <a:t>nechť</a:t>
            </a:r>
            <a:r>
              <a:rPr lang="en-GB" sz="2800" dirty="0"/>
              <a:t> se </a:t>
            </a:r>
            <a:r>
              <a:rPr lang="en-GB" sz="2800" dirty="0" err="1"/>
              <a:t>stará</a:t>
            </a:r>
            <a:r>
              <a:rPr lang="en-GB" sz="2800" dirty="0"/>
              <a:t> o </a:t>
            </a:r>
            <a:r>
              <a:rPr lang="en-GB" sz="2800" dirty="0" err="1"/>
              <a:t>věci</a:t>
            </a:r>
            <a:r>
              <a:rPr lang="en-GB" sz="2800" dirty="0"/>
              <a:t>, </a:t>
            </a:r>
            <a:r>
              <a:rPr lang="en-GB" sz="2800" dirty="0" err="1"/>
              <a:t>jimž</a:t>
            </a:r>
            <a:r>
              <a:rPr lang="en-GB" sz="2800" dirty="0"/>
              <a:t> </a:t>
            </a:r>
            <a:r>
              <a:rPr lang="en-GB" sz="2800" dirty="0" err="1"/>
              <a:t>může</a:t>
            </a:r>
            <a:r>
              <a:rPr lang="en-GB" sz="2800" dirty="0"/>
              <a:t> </a:t>
            </a:r>
            <a:r>
              <a:rPr lang="en-GB" sz="2800" dirty="0" err="1"/>
              <a:t>nejlépe</a:t>
            </a:r>
            <a:r>
              <a:rPr lang="en-GB" sz="2800" dirty="0"/>
              <a:t> </a:t>
            </a:r>
            <a:r>
              <a:rPr lang="en-GB" sz="2800" dirty="0" err="1"/>
              <a:t>rozuměti</a:t>
            </a:r>
            <a:r>
              <a:rPr lang="en-GB" sz="2800" dirty="0"/>
              <a:t> </a:t>
            </a:r>
            <a:r>
              <a:rPr lang="en-GB" sz="2800" dirty="0" err="1"/>
              <a:t>podle</a:t>
            </a:r>
            <a:r>
              <a:rPr lang="en-GB" sz="2800" dirty="0"/>
              <a:t> </a:t>
            </a:r>
            <a:r>
              <a:rPr lang="en-GB" sz="2800" dirty="0" err="1"/>
              <a:t>svých</a:t>
            </a:r>
            <a:r>
              <a:rPr lang="en-GB" sz="2800" dirty="0"/>
              <a:t> </a:t>
            </a:r>
            <a:r>
              <a:rPr lang="en-GB" sz="2800" dirty="0" err="1"/>
              <a:t>životních</a:t>
            </a:r>
            <a:r>
              <a:rPr lang="en-GB" sz="2800" dirty="0"/>
              <a:t> </a:t>
            </a:r>
            <a:r>
              <a:rPr lang="en-GB" sz="2800" dirty="0" err="1"/>
              <a:t>zkušeností</a:t>
            </a:r>
            <a:r>
              <a:rPr lang="en-GB" sz="2800" dirty="0"/>
              <a:t>, </a:t>
            </a:r>
            <a:r>
              <a:rPr lang="en-GB" sz="2800" dirty="0" err="1"/>
              <a:t>podle</a:t>
            </a:r>
            <a:r>
              <a:rPr lang="en-GB" sz="2800" dirty="0"/>
              <a:t> </a:t>
            </a:r>
            <a:r>
              <a:rPr lang="en-GB" sz="2800" dirty="0" err="1"/>
              <a:t>svého</a:t>
            </a:r>
            <a:r>
              <a:rPr lang="en-GB" sz="2800" dirty="0"/>
              <a:t> </a:t>
            </a:r>
            <a:r>
              <a:rPr lang="en-GB" sz="2800" dirty="0" err="1"/>
              <a:t>povolání</a:t>
            </a:r>
            <a:r>
              <a:rPr lang="en-GB" sz="2800" dirty="0"/>
              <a:t> a </a:t>
            </a:r>
            <a:r>
              <a:rPr lang="en-GB" sz="2800" dirty="0" err="1"/>
              <a:t>osudu</a:t>
            </a:r>
            <a:r>
              <a:rPr lang="sk-SK" sz="2800" dirty="0"/>
              <a:t>“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545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24375AE-B0A3-4A69-AB8B-F4701BAA9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3" y="0"/>
            <a:ext cx="4684503" cy="67652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68675-0283-4FE1-B78B-979728FC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7923"/>
            <a:ext cx="4379923" cy="65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5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 err="1"/>
              <a:t>Štyri</a:t>
            </a:r>
            <a:r>
              <a:rPr lang="sk-SK" sz="2400" dirty="0"/>
              <a:t> stavy</a:t>
            </a:r>
            <a:r>
              <a:rPr lang="en-GB" sz="2400" dirty="0"/>
              <a:t>: </a:t>
            </a:r>
            <a:r>
              <a:rPr lang="en-GB" sz="2400" dirty="0" err="1"/>
              <a:t>robotnícky</a:t>
            </a:r>
            <a:r>
              <a:rPr lang="en-GB" sz="2400" dirty="0"/>
              <a:t>, </a:t>
            </a:r>
            <a:r>
              <a:rPr lang="en-GB" sz="2400" dirty="0" err="1"/>
              <a:t>duševných</a:t>
            </a:r>
            <a:r>
              <a:rPr lang="en-GB" sz="2400" dirty="0"/>
              <a:t> </a:t>
            </a:r>
            <a:r>
              <a:rPr lang="en-GB" sz="2400" dirty="0" err="1"/>
              <a:t>pracovníkov</a:t>
            </a:r>
            <a:r>
              <a:rPr lang="en-GB" sz="2400" dirty="0"/>
              <a:t>, </a:t>
            </a:r>
            <a:r>
              <a:rPr lang="en-GB" sz="2400" dirty="0" err="1"/>
              <a:t>poľnohospodársky</a:t>
            </a:r>
            <a:r>
              <a:rPr lang="en-GB" sz="2400" dirty="0"/>
              <a:t> a </a:t>
            </a:r>
            <a:r>
              <a:rPr lang="en-GB" sz="2400" dirty="0" err="1"/>
              <a:t>jednotný</a:t>
            </a:r>
            <a:r>
              <a:rPr lang="en-GB" sz="2400" dirty="0"/>
              <a:t> </a:t>
            </a:r>
            <a:r>
              <a:rPr lang="en-GB" sz="2400" dirty="0" err="1"/>
              <a:t>stav</a:t>
            </a:r>
            <a:r>
              <a:rPr lang="en-GB" sz="2400" dirty="0"/>
              <a:t> pre </a:t>
            </a:r>
            <a:r>
              <a:rPr lang="en-GB" sz="2400" dirty="0" err="1"/>
              <a:t>obchodníkov</a:t>
            </a:r>
            <a:r>
              <a:rPr lang="en-GB" sz="2400" dirty="0"/>
              <a:t>, </a:t>
            </a:r>
            <a:r>
              <a:rPr lang="en-GB" sz="2400" dirty="0" err="1"/>
              <a:t>priemyselníkov</a:t>
            </a:r>
            <a:r>
              <a:rPr lang="en-GB" sz="2400" dirty="0"/>
              <a:t> a </a:t>
            </a:r>
            <a:r>
              <a:rPr lang="en-GB" sz="2400" dirty="0" err="1"/>
              <a:t>živnostníkov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Obmedz</a:t>
            </a:r>
            <a:r>
              <a:rPr lang="sk-SK" sz="2400" dirty="0" err="1"/>
              <a:t>enie</a:t>
            </a:r>
            <a:r>
              <a:rPr lang="sk-SK" sz="2400" dirty="0"/>
              <a:t> p</a:t>
            </a:r>
            <a:r>
              <a:rPr lang="en-GB" sz="2400" dirty="0" err="1"/>
              <a:t>očt</a:t>
            </a:r>
            <a:r>
              <a:rPr lang="sk-SK" sz="2400" dirty="0"/>
              <a:t>u</a:t>
            </a:r>
            <a:r>
              <a:rPr lang="en-GB" sz="2400" dirty="0"/>
              <a:t> </a:t>
            </a:r>
            <a:r>
              <a:rPr lang="en-GB" sz="2400" dirty="0" err="1"/>
              <a:t>poslancov</a:t>
            </a:r>
            <a:r>
              <a:rPr lang="en-GB" sz="2400" dirty="0"/>
              <a:t> (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maximálne</a:t>
            </a:r>
            <a:r>
              <a:rPr lang="en-GB" sz="2400" dirty="0"/>
              <a:t> 150), </a:t>
            </a:r>
            <a:r>
              <a:rPr lang="en-GB" sz="2400" dirty="0" err="1"/>
              <a:t>senátorov</a:t>
            </a:r>
            <a:r>
              <a:rPr lang="en-GB" sz="2400" dirty="0"/>
              <a:t> (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maximálne</a:t>
            </a:r>
            <a:r>
              <a:rPr lang="en-GB" sz="2400" dirty="0"/>
              <a:t> 60) </a:t>
            </a:r>
            <a:r>
              <a:rPr lang="en-GB" sz="2400" dirty="0" err="1"/>
              <a:t>aj</a:t>
            </a:r>
            <a:r>
              <a:rPr lang="en-GB" sz="2400" dirty="0"/>
              <a:t> </a:t>
            </a:r>
            <a:r>
              <a:rPr lang="en-GB" sz="2400" dirty="0" err="1"/>
              <a:t>ministrov</a:t>
            </a:r>
            <a:r>
              <a:rPr lang="en-GB" sz="2400" dirty="0"/>
              <a:t> (</a:t>
            </a:r>
            <a:r>
              <a:rPr lang="en-GB" sz="2400" dirty="0" err="1"/>
              <a:t>malo</a:t>
            </a:r>
            <a:r>
              <a:rPr lang="en-GB" sz="2400" dirty="0"/>
              <a:t> ich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8).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Ministri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za </a:t>
            </a:r>
            <a:r>
              <a:rPr lang="en-GB" sz="2400" dirty="0" err="1"/>
              <a:t>svoje</a:t>
            </a:r>
            <a:r>
              <a:rPr lang="en-GB" sz="2400" dirty="0"/>
              <a:t> </a:t>
            </a:r>
            <a:r>
              <a:rPr lang="en-GB" sz="2400" dirty="0" err="1"/>
              <a:t>činy</a:t>
            </a:r>
            <a:r>
              <a:rPr lang="en-GB" sz="2400" dirty="0"/>
              <a:t> </a:t>
            </a:r>
            <a:r>
              <a:rPr lang="en-GB" sz="2400" dirty="0" err="1"/>
              <a:t>ručiť</a:t>
            </a:r>
            <a:r>
              <a:rPr lang="en-GB" sz="2400" dirty="0"/>
              <a:t> </a:t>
            </a:r>
            <a:r>
              <a:rPr lang="en-GB" sz="2400" dirty="0" err="1"/>
              <a:t>vlastným</a:t>
            </a:r>
            <a:r>
              <a:rPr lang="en-GB" sz="2400" dirty="0"/>
              <a:t> </a:t>
            </a:r>
            <a:r>
              <a:rPr lang="en-GB" sz="2400" dirty="0" err="1"/>
              <a:t>majetkom</a:t>
            </a:r>
            <a:r>
              <a:rPr lang="en-GB" sz="2400" dirty="0"/>
              <a:t> a platy </a:t>
            </a:r>
            <a:r>
              <a:rPr lang="en-GB" sz="2400" dirty="0" err="1"/>
              <a:t>poslancov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nahradené</a:t>
            </a:r>
            <a:r>
              <a:rPr lang="en-GB" sz="2400" dirty="0"/>
              <a:t> </a:t>
            </a:r>
            <a:r>
              <a:rPr lang="en-GB" sz="2400" dirty="0" err="1"/>
              <a:t>príjmom</a:t>
            </a:r>
            <a:r>
              <a:rPr lang="en-GB" sz="2400" dirty="0"/>
              <a:t> </a:t>
            </a:r>
            <a:r>
              <a:rPr lang="en-GB" sz="2400" dirty="0" err="1"/>
              <a:t>skutočne</a:t>
            </a:r>
            <a:r>
              <a:rPr lang="en-GB" sz="2400" dirty="0"/>
              <a:t> </a:t>
            </a:r>
            <a:r>
              <a:rPr lang="en-GB" sz="2400" dirty="0" err="1"/>
              <a:t>zodpovedajúcim</a:t>
            </a:r>
            <a:r>
              <a:rPr lang="en-GB" sz="2400" dirty="0"/>
              <a:t> ich </a:t>
            </a:r>
            <a:r>
              <a:rPr lang="en-GB" sz="2400" dirty="0" err="1"/>
              <a:t>výkonu</a:t>
            </a:r>
            <a:r>
              <a:rPr lang="en-GB" sz="2400" dirty="0"/>
              <a:t> (</a:t>
            </a:r>
            <a:r>
              <a:rPr lang="en-GB" sz="2400" dirty="0" err="1"/>
              <a:t>nech</a:t>
            </a:r>
            <a:r>
              <a:rPr lang="en-GB" sz="2400" dirty="0"/>
              <a:t> </a:t>
            </a:r>
            <a:r>
              <a:rPr lang="en-GB" sz="2400" dirty="0" err="1"/>
              <a:t>už</a:t>
            </a:r>
            <a:r>
              <a:rPr lang="en-GB" sz="2400" dirty="0"/>
              <a:t> to </a:t>
            </a:r>
            <a:r>
              <a:rPr lang="en-GB" sz="2400" dirty="0" err="1"/>
              <a:t>znamenalo</a:t>
            </a:r>
            <a:r>
              <a:rPr lang="en-GB" sz="2400" dirty="0"/>
              <a:t> </a:t>
            </a:r>
            <a:r>
              <a:rPr lang="en-GB" sz="2400" dirty="0" err="1"/>
              <a:t>čokoľvek</a:t>
            </a:r>
            <a:r>
              <a:rPr lang="en-GB" sz="2400" dirty="0"/>
              <a:t>). </a:t>
            </a:r>
            <a:endParaRPr lang="sk-SK" sz="2400" dirty="0"/>
          </a:p>
          <a:p>
            <a:endParaRPr lang="sk-SK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33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Sociálne a politické nepokoje – atentát na Karla </a:t>
            </a:r>
            <a:r>
              <a:rPr lang="sk-SK" sz="2400" dirty="0" err="1"/>
              <a:t>Kramáře</a:t>
            </a:r>
            <a:r>
              <a:rPr lang="sk-SK" sz="2400" dirty="0"/>
              <a:t> 1919 (anarchista </a:t>
            </a:r>
            <a:r>
              <a:rPr lang="sk-SK" sz="2400" dirty="0" err="1"/>
              <a:t>Alois</a:t>
            </a:r>
            <a:r>
              <a:rPr lang="sk-SK" sz="2400" dirty="0"/>
              <a:t> Šťastný)</a:t>
            </a:r>
          </a:p>
          <a:p>
            <a:endParaRPr lang="sk-SK" sz="2400" dirty="0"/>
          </a:p>
          <a:p>
            <a:r>
              <a:rPr lang="sk-SK" sz="2400" dirty="0"/>
              <a:t>Vzostup radikálnej ľavice aj pravice</a:t>
            </a:r>
          </a:p>
          <a:p>
            <a:endParaRPr lang="sk-SK" sz="2400" dirty="0"/>
          </a:p>
          <a:p>
            <a:r>
              <a:rPr lang="sk-SK" sz="2400" dirty="0"/>
              <a:t>Po „pochode na Rím“ sympatie k fašizmu – básnik Viktor </a:t>
            </a:r>
            <a:r>
              <a:rPr lang="sk-SK" sz="2400" dirty="0" err="1"/>
              <a:t>Dyk</a:t>
            </a:r>
            <a:r>
              <a:rPr lang="sk-SK" sz="2400" dirty="0"/>
              <a:t>, rektor UK filozof František </a:t>
            </a:r>
            <a:r>
              <a:rPr lang="sk-SK" sz="2400" dirty="0" err="1"/>
              <a:t>Mareš</a:t>
            </a:r>
            <a:r>
              <a:rPr lang="sk-SK" sz="2400" dirty="0"/>
              <a:t>, poslankyňa za Národnú demokraciu Božena </a:t>
            </a:r>
            <a:r>
              <a:rPr lang="sk-SK" sz="2400" dirty="0" err="1"/>
              <a:t>Viková-Kunětická</a:t>
            </a:r>
            <a:r>
              <a:rPr lang="sk-SK" sz="2400" dirty="0"/>
              <a:t>, František </a:t>
            </a:r>
            <a:r>
              <a:rPr lang="sk-SK" sz="2400" dirty="0" err="1"/>
              <a:t>Havlíček</a:t>
            </a:r>
            <a:r>
              <a:rPr lang="sk-SK" sz="2400" dirty="0"/>
              <a:t>, akademický maliar </a:t>
            </a:r>
            <a:r>
              <a:rPr lang="sk-SK" sz="2400" dirty="0" err="1"/>
              <a:t>Alois</a:t>
            </a:r>
            <a:r>
              <a:rPr lang="sk-SK" sz="2400" dirty="0"/>
              <a:t> </a:t>
            </a:r>
            <a:r>
              <a:rPr lang="sk-SK" sz="2400" dirty="0" err="1"/>
              <a:t>Zabloudil</a:t>
            </a:r>
            <a:r>
              <a:rPr lang="sk-SK" sz="2400" dirty="0"/>
              <a:t> (bol v Ríme)</a:t>
            </a:r>
          </a:p>
          <a:p>
            <a:endParaRPr lang="sk-SK" sz="2400" dirty="0"/>
          </a:p>
          <a:p>
            <a:r>
              <a:rPr lang="sk-SK" sz="2400" dirty="0"/>
              <a:t>Sympatie so silným štátom, nacionalizmom, odmietanie slabej demokracie a komunizmu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6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 err="1"/>
              <a:t>Rodinní</a:t>
            </a:r>
            <a:r>
              <a:rPr lang="en-GB" sz="2400" dirty="0"/>
              <a:t> </a:t>
            </a:r>
            <a:r>
              <a:rPr lang="en-GB" sz="2400" dirty="0" err="1"/>
              <a:t>príslušníci</a:t>
            </a:r>
            <a:r>
              <a:rPr lang="en-GB" sz="2400" dirty="0"/>
              <a:t> </a:t>
            </a:r>
            <a:r>
              <a:rPr lang="en-GB" sz="2400" dirty="0" err="1"/>
              <a:t>politikov</a:t>
            </a:r>
            <a:r>
              <a:rPr lang="en-GB" sz="2400" dirty="0"/>
              <a:t> </a:t>
            </a:r>
            <a:r>
              <a:rPr lang="en-GB" sz="2400" dirty="0" err="1"/>
              <a:t>pritom</a:t>
            </a:r>
            <a:r>
              <a:rPr lang="en-GB" sz="2400" dirty="0"/>
              <a:t> </a:t>
            </a:r>
            <a:r>
              <a:rPr lang="en-GB" sz="2400" dirty="0" err="1"/>
              <a:t>nesmeli</a:t>
            </a:r>
            <a:r>
              <a:rPr lang="en-GB" sz="2400" dirty="0"/>
              <a:t> </a:t>
            </a:r>
            <a:r>
              <a:rPr lang="en-GB" sz="2400" dirty="0" err="1"/>
              <a:t>zastávať</a:t>
            </a:r>
            <a:r>
              <a:rPr lang="en-GB" sz="2400" dirty="0"/>
              <a:t> </a:t>
            </a:r>
            <a:r>
              <a:rPr lang="en-GB" sz="2400" dirty="0" err="1"/>
              <a:t>štátne</a:t>
            </a:r>
            <a:r>
              <a:rPr lang="en-GB" sz="2400" dirty="0"/>
              <a:t> </a:t>
            </a:r>
            <a:r>
              <a:rPr lang="en-GB" sz="2400" dirty="0" err="1"/>
              <a:t>funkcie</a:t>
            </a:r>
            <a:r>
              <a:rPr lang="en-GB" sz="2400" dirty="0"/>
              <a:t>, ani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uchádzať</a:t>
            </a:r>
            <a:r>
              <a:rPr lang="en-GB" sz="2400" dirty="0"/>
              <a:t> o </a:t>
            </a:r>
            <a:r>
              <a:rPr lang="en-GB" sz="2400" dirty="0" err="1"/>
              <a:t>štátne</a:t>
            </a:r>
            <a:r>
              <a:rPr lang="en-GB" sz="2400" dirty="0"/>
              <a:t> </a:t>
            </a:r>
            <a:r>
              <a:rPr lang="en-GB" sz="2400" dirty="0" err="1"/>
              <a:t>zákazky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Vo </a:t>
            </a:r>
            <a:r>
              <a:rPr lang="en-GB" sz="2400" dirty="0" err="1"/>
              <a:t>vláde</a:t>
            </a:r>
            <a:r>
              <a:rPr lang="en-GB" sz="2400" dirty="0"/>
              <a:t> </a:t>
            </a:r>
            <a:r>
              <a:rPr lang="en-GB" sz="2400" dirty="0" err="1"/>
              <a:t>mohli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</a:t>
            </a:r>
            <a:r>
              <a:rPr lang="en-GB" sz="2400" dirty="0" err="1"/>
              <a:t>Česi</a:t>
            </a:r>
            <a:r>
              <a:rPr lang="en-GB" sz="2400" dirty="0"/>
              <a:t> </a:t>
            </a:r>
            <a:r>
              <a:rPr lang="en-GB" sz="2400" dirty="0" err="1"/>
              <a:t>alebo</a:t>
            </a:r>
            <a:r>
              <a:rPr lang="en-GB" sz="2400" dirty="0"/>
              <a:t> </a:t>
            </a:r>
            <a:r>
              <a:rPr lang="en-GB" sz="2400" dirty="0" err="1"/>
              <a:t>Slováci</a:t>
            </a:r>
            <a:r>
              <a:rPr lang="en-GB" sz="2400" dirty="0"/>
              <a:t>, </a:t>
            </a:r>
            <a:r>
              <a:rPr lang="en-GB" sz="2400" dirty="0" err="1"/>
              <a:t>cudzinci</a:t>
            </a:r>
            <a:r>
              <a:rPr lang="en-GB" sz="2400" dirty="0"/>
              <a:t> </a:t>
            </a:r>
            <a:r>
              <a:rPr lang="en-GB" sz="2400" dirty="0" err="1"/>
              <a:t>nesmeli</a:t>
            </a:r>
            <a:r>
              <a:rPr lang="en-GB" sz="2400" dirty="0"/>
              <a:t> </a:t>
            </a:r>
            <a:r>
              <a:rPr lang="en-GB" sz="2400" dirty="0" err="1"/>
              <a:t>kupovať</a:t>
            </a:r>
            <a:r>
              <a:rPr lang="en-GB" sz="2400" dirty="0"/>
              <a:t> </a:t>
            </a:r>
            <a:r>
              <a:rPr lang="en-GB" sz="2400" dirty="0" err="1"/>
              <a:t>pôdu</a:t>
            </a:r>
            <a:r>
              <a:rPr lang="en-GB" sz="2400" dirty="0"/>
              <a:t> a </a:t>
            </a:r>
            <a:r>
              <a:rPr lang="en-GB" sz="2400" dirty="0" err="1"/>
              <a:t>podniky</a:t>
            </a:r>
            <a:r>
              <a:rPr lang="en-GB" sz="2400" dirty="0"/>
              <a:t> v </a:t>
            </a:r>
            <a:r>
              <a:rPr lang="en-GB" sz="2400" dirty="0" err="1"/>
              <a:t>rukách</a:t>
            </a:r>
            <a:r>
              <a:rPr lang="en-GB" sz="2400" dirty="0"/>
              <a:t> </a:t>
            </a:r>
            <a:r>
              <a:rPr lang="en-GB" sz="2400" dirty="0" err="1"/>
              <a:t>cudzincov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vykúpené</a:t>
            </a:r>
            <a:r>
              <a:rPr lang="en-GB" sz="2400" dirty="0"/>
              <a:t>. </a:t>
            </a:r>
            <a:r>
              <a:rPr lang="en-GB" sz="2400" dirty="0" err="1"/>
              <a:t>Menšinová</a:t>
            </a:r>
            <a:r>
              <a:rPr lang="en-GB" sz="2400" dirty="0"/>
              <a:t> </a:t>
            </a:r>
            <a:r>
              <a:rPr lang="en-GB" sz="2400" dirty="0" err="1"/>
              <a:t>politika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mala </a:t>
            </a:r>
            <a:r>
              <a:rPr lang="en-GB" sz="2400" dirty="0" err="1"/>
              <a:t>vykonávať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recipročn</a:t>
            </a:r>
            <a:r>
              <a:rPr lang="sk-SK" sz="2400" dirty="0"/>
              <a:t>ej</a:t>
            </a:r>
            <a:r>
              <a:rPr lang="en-GB" sz="2400" dirty="0"/>
              <a:t> </a:t>
            </a:r>
            <a:r>
              <a:rPr lang="en-GB" sz="2400" dirty="0" err="1"/>
              <a:t>báz</a:t>
            </a:r>
            <a:r>
              <a:rPr lang="sk-SK" sz="2400" dirty="0"/>
              <a:t>e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Občania</a:t>
            </a:r>
            <a:r>
              <a:rPr lang="en-GB" sz="2400" dirty="0"/>
              <a:t> </a:t>
            </a:r>
            <a:r>
              <a:rPr lang="en-GB" sz="2400" dirty="0" err="1"/>
              <a:t>Československa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mať</a:t>
            </a:r>
            <a:r>
              <a:rPr lang="en-GB" sz="2400" dirty="0"/>
              <a:t> </a:t>
            </a:r>
            <a:r>
              <a:rPr lang="en-GB" sz="2400" dirty="0" err="1"/>
              <a:t>nárok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bezplatné</a:t>
            </a:r>
            <a:r>
              <a:rPr lang="en-GB" sz="2400" dirty="0"/>
              <a:t> </a:t>
            </a:r>
            <a:r>
              <a:rPr lang="en-GB" sz="2400" dirty="0" err="1"/>
              <a:t>školstvo</a:t>
            </a:r>
            <a:r>
              <a:rPr lang="en-GB" sz="2400" dirty="0"/>
              <a:t> (</a:t>
            </a:r>
            <a:r>
              <a:rPr lang="en-GB" sz="2400" dirty="0" err="1"/>
              <a:t>výučba</a:t>
            </a:r>
            <a:r>
              <a:rPr lang="en-GB" sz="2400" dirty="0"/>
              <a:t> mala </a:t>
            </a:r>
            <a:r>
              <a:rPr lang="en-GB" sz="2400" dirty="0" err="1"/>
              <a:t>prebiehať</a:t>
            </a:r>
            <a:r>
              <a:rPr lang="en-GB" sz="2400" dirty="0"/>
              <a:t> v "</a:t>
            </a:r>
            <a:r>
              <a:rPr lang="en-GB" sz="2400" dirty="0" err="1"/>
              <a:t>národnom</a:t>
            </a:r>
            <a:r>
              <a:rPr lang="en-GB" sz="2400" dirty="0"/>
              <a:t> </a:t>
            </a:r>
            <a:r>
              <a:rPr lang="en-GB" sz="2400" dirty="0" err="1"/>
              <a:t>duchu</a:t>
            </a:r>
            <a:r>
              <a:rPr lang="en-GB" sz="2400" dirty="0"/>
              <a:t>"), </a:t>
            </a:r>
            <a:r>
              <a:rPr lang="en-GB" sz="2400" dirty="0" err="1"/>
              <a:t>deti</a:t>
            </a:r>
            <a:r>
              <a:rPr lang="en-GB" sz="2400" dirty="0"/>
              <a:t> z </a:t>
            </a:r>
            <a:r>
              <a:rPr lang="en-GB" sz="2400" dirty="0" err="1"/>
              <a:t>chudobných</a:t>
            </a:r>
            <a:r>
              <a:rPr lang="en-GB" sz="2400" dirty="0"/>
              <a:t> </a:t>
            </a:r>
            <a:r>
              <a:rPr lang="en-GB" sz="2400" dirty="0" err="1"/>
              <a:t>pomerov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byť</a:t>
            </a:r>
            <a:r>
              <a:rPr lang="en-GB" sz="2400" dirty="0"/>
              <a:t> </a:t>
            </a:r>
            <a:r>
              <a:rPr lang="en-GB" sz="2400" dirty="0" err="1"/>
              <a:t>podporované</a:t>
            </a:r>
            <a:r>
              <a:rPr lang="en-GB" sz="2400" dirty="0"/>
              <a:t> v </a:t>
            </a:r>
            <a:r>
              <a:rPr lang="en-GB" sz="2400" dirty="0" err="1"/>
              <a:t>štúdiu</a:t>
            </a:r>
            <a:r>
              <a:rPr lang="en-GB" sz="2400" dirty="0"/>
              <a:t> </a:t>
            </a:r>
            <a:r>
              <a:rPr lang="en-GB" sz="2400" dirty="0" err="1"/>
              <a:t>štátom</a:t>
            </a:r>
            <a:r>
              <a:rPr lang="en-GB" sz="2400" dirty="0"/>
              <a:t>. </a:t>
            </a:r>
            <a:r>
              <a:rPr lang="en-GB" sz="2400" dirty="0" err="1"/>
              <a:t>Fašisti</a:t>
            </a:r>
            <a:r>
              <a:rPr lang="en-GB" sz="2400" dirty="0"/>
              <a:t> </a:t>
            </a:r>
            <a:r>
              <a:rPr lang="en-GB" sz="2400" dirty="0" err="1"/>
              <a:t>takisto</a:t>
            </a:r>
            <a:r>
              <a:rPr lang="en-GB" sz="2400" dirty="0"/>
              <a:t> </a:t>
            </a:r>
            <a:r>
              <a:rPr lang="en-GB" sz="2400" dirty="0" err="1"/>
              <a:t>chceli</a:t>
            </a:r>
            <a:r>
              <a:rPr lang="en-GB" sz="2400" dirty="0"/>
              <a:t> </a:t>
            </a:r>
            <a:r>
              <a:rPr lang="en-GB" sz="2400" dirty="0" err="1"/>
              <a:t>rovnosť</a:t>
            </a:r>
            <a:r>
              <a:rPr lang="en-GB" sz="2400" dirty="0"/>
              <a:t> </a:t>
            </a:r>
            <a:r>
              <a:rPr lang="en-GB" sz="2400" dirty="0" err="1"/>
              <a:t>pohlaví</a:t>
            </a:r>
            <a:r>
              <a:rPr lang="en-GB" sz="2400" dirty="0"/>
              <a:t>, </a:t>
            </a:r>
            <a:r>
              <a:rPr lang="en-GB" sz="2400" dirty="0" err="1"/>
              <a:t>zákaz</a:t>
            </a:r>
            <a:r>
              <a:rPr lang="en-GB" sz="2400" dirty="0"/>
              <a:t> </a:t>
            </a:r>
            <a:r>
              <a:rPr lang="en-GB" sz="2400" dirty="0" err="1"/>
              <a:t>detskej</a:t>
            </a:r>
            <a:r>
              <a:rPr lang="en-GB" sz="2400" dirty="0"/>
              <a:t> </a:t>
            </a:r>
            <a:r>
              <a:rPr lang="en-GB" sz="2400" dirty="0" err="1"/>
              <a:t>práce</a:t>
            </a:r>
            <a:r>
              <a:rPr lang="en-GB" sz="2400" dirty="0"/>
              <a:t> a </a:t>
            </a:r>
            <a:r>
              <a:rPr lang="en-GB" sz="2400" dirty="0" err="1"/>
              <a:t>zrušenie</a:t>
            </a:r>
            <a:r>
              <a:rPr lang="en-GB" sz="2400" dirty="0"/>
              <a:t> </a:t>
            </a:r>
            <a:r>
              <a:rPr lang="sk-SK" sz="2400" dirty="0"/>
              <a:t>spotrebnej </a:t>
            </a:r>
            <a:r>
              <a:rPr lang="en-GB" sz="2400" dirty="0" err="1"/>
              <a:t>dane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108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Pan</a:t>
            </a:r>
            <a:r>
              <a:rPr lang="sk-SK" sz="2400" dirty="0"/>
              <a:t>-slovanské bratstvo: Československo-poľsko-juhoslovansko-bulharská aliancia, alebo, v niektorých prípadoch, presadzovali československo-poľskú alianciu (</a:t>
            </a:r>
            <a:r>
              <a:rPr lang="sk-SK" sz="2400" dirty="0" err="1"/>
              <a:t>Severoslávia</a:t>
            </a:r>
            <a:r>
              <a:rPr lang="sk-SK" sz="2400" dirty="0"/>
              <a:t>, Severná Slávia a pod.), prípadne vytvorenie Spojených štátov slovanských od Baltického po Stredozemné more, </a:t>
            </a:r>
          </a:p>
          <a:p>
            <a:endParaRPr lang="sk-SK" sz="2400" dirty="0"/>
          </a:p>
          <a:p>
            <a:r>
              <a:rPr lang="sk-SK" sz="2400" dirty="0"/>
              <a:t>jediná garancia zastavenia nemeckého „</a:t>
            </a:r>
            <a:r>
              <a:rPr lang="sk-SK" sz="2400" dirty="0" err="1"/>
              <a:t>Drang</a:t>
            </a:r>
            <a:r>
              <a:rPr lang="sk-SK" sz="2400" dirty="0"/>
              <a:t> nach </a:t>
            </a:r>
            <a:r>
              <a:rPr lang="sk-SK" sz="2400" dirty="0" err="1"/>
              <a:t>Osten</a:t>
            </a:r>
            <a:r>
              <a:rPr lang="sk-SK" sz="2400" dirty="0"/>
              <a:t>.“ </a:t>
            </a:r>
          </a:p>
          <a:p>
            <a:endParaRPr lang="sk-SK" sz="2400" dirty="0"/>
          </a:p>
          <a:p>
            <a:r>
              <a:rPr lang="sk-SK" sz="2400" dirty="0"/>
              <a:t>snívali o vytvorení „slovanskej dohody“ a Dunaji ako „slovanskej rieke“ vďaka ktorej sa Slovanom podarí ovládnuť strednú Európu.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416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800" dirty="0" err="1"/>
              <a:t>Gajda</a:t>
            </a:r>
            <a:r>
              <a:rPr lang="sk-SK" sz="2800" dirty="0"/>
              <a:t>: „</a:t>
            </a:r>
            <a:r>
              <a:rPr lang="sk-SK" sz="2800" dirty="0" err="1"/>
              <a:t>Cílem</a:t>
            </a:r>
            <a:r>
              <a:rPr lang="sk-SK" sz="2800" dirty="0"/>
              <a:t> zahraniční politiky jest cesta, </a:t>
            </a:r>
            <a:r>
              <a:rPr lang="sk-SK" sz="2800" dirty="0" err="1"/>
              <a:t>která</a:t>
            </a:r>
            <a:r>
              <a:rPr lang="sk-SK" sz="2800" dirty="0"/>
              <a:t> vede k </a:t>
            </a:r>
            <a:r>
              <a:rPr lang="sk-SK" sz="2800" dirty="0" err="1"/>
              <a:t>velikému</a:t>
            </a:r>
            <a:r>
              <a:rPr lang="sk-SK" sz="2800" dirty="0"/>
              <a:t> </a:t>
            </a:r>
            <a:r>
              <a:rPr lang="sk-SK" sz="2800" dirty="0" err="1"/>
              <a:t>cíli</a:t>
            </a:r>
            <a:r>
              <a:rPr lang="sk-SK" sz="2800" dirty="0"/>
              <a:t> všeslovanské </a:t>
            </a:r>
            <a:r>
              <a:rPr lang="sk-SK" sz="2800" dirty="0" err="1"/>
              <a:t>myšlenky</a:t>
            </a:r>
            <a:r>
              <a:rPr lang="sk-SK" sz="2800" dirty="0"/>
              <a:t>, v </a:t>
            </a:r>
            <a:r>
              <a:rPr lang="sk-SK" sz="2800" dirty="0" err="1"/>
              <a:t>moderním</a:t>
            </a:r>
            <a:r>
              <a:rPr lang="sk-SK" sz="2800" dirty="0"/>
              <a:t> </a:t>
            </a:r>
            <a:r>
              <a:rPr lang="sk-SK" sz="2800" dirty="0" err="1"/>
              <a:t>pojetí</a:t>
            </a:r>
            <a:r>
              <a:rPr lang="sk-SK" sz="2800" dirty="0"/>
              <a:t> </a:t>
            </a:r>
            <a:r>
              <a:rPr lang="sk-SK" sz="2800" dirty="0" err="1"/>
              <a:t>ke</a:t>
            </a:r>
            <a:r>
              <a:rPr lang="sk-SK" sz="2800" dirty="0"/>
              <a:t> Spojeným </a:t>
            </a:r>
            <a:r>
              <a:rPr lang="sk-SK" sz="2800" dirty="0" err="1"/>
              <a:t>státům</a:t>
            </a:r>
            <a:r>
              <a:rPr lang="sk-SK" sz="2800" dirty="0"/>
              <a:t> slovanským. Všeslovanská </a:t>
            </a:r>
            <a:r>
              <a:rPr lang="sk-SK" sz="2800" dirty="0" err="1"/>
              <a:t>myšlenka</a:t>
            </a:r>
            <a:r>
              <a:rPr lang="sk-SK" sz="2800" dirty="0"/>
              <a:t> vede slovanské státy a národy </a:t>
            </a:r>
            <a:r>
              <a:rPr lang="sk-SK" sz="2800" dirty="0" err="1"/>
              <a:t>nezadržatelně</a:t>
            </a:r>
            <a:r>
              <a:rPr lang="sk-SK" sz="2800" dirty="0"/>
              <a:t> k </a:t>
            </a:r>
            <a:r>
              <a:rPr lang="sk-SK" sz="2800" dirty="0" err="1"/>
              <a:t>nejdůležitejší</a:t>
            </a:r>
            <a:r>
              <a:rPr lang="sk-SK" sz="2800" dirty="0"/>
              <a:t> životní </a:t>
            </a:r>
            <a:r>
              <a:rPr lang="sk-SK" sz="2800" dirty="0" err="1"/>
              <a:t>otázce</a:t>
            </a:r>
            <a:r>
              <a:rPr lang="sk-SK" sz="2800" dirty="0"/>
              <a:t>, k </a:t>
            </a:r>
            <a:r>
              <a:rPr lang="sk-SK" sz="2800" dirty="0" err="1"/>
              <a:t>moři</a:t>
            </a:r>
            <a:r>
              <a:rPr lang="sk-SK" sz="2800" dirty="0"/>
              <a:t>. Bez </a:t>
            </a:r>
            <a:r>
              <a:rPr lang="sk-SK" sz="2800" dirty="0" err="1"/>
              <a:t>přístupu</a:t>
            </a:r>
            <a:r>
              <a:rPr lang="sk-SK" sz="2800" dirty="0"/>
              <a:t> k </a:t>
            </a:r>
            <a:r>
              <a:rPr lang="sk-SK" sz="2800" dirty="0" err="1"/>
              <a:t>volnému</a:t>
            </a:r>
            <a:r>
              <a:rPr lang="sk-SK" sz="2800" dirty="0"/>
              <a:t> </a:t>
            </a:r>
            <a:r>
              <a:rPr lang="sk-SK" sz="2800" dirty="0" err="1"/>
              <a:t>moři</a:t>
            </a:r>
            <a:r>
              <a:rPr lang="sk-SK" sz="2800" dirty="0"/>
              <a:t> nebude silného Ruska a Československa, nebude </a:t>
            </a:r>
            <a:r>
              <a:rPr lang="sk-SK" sz="2800" dirty="0" err="1"/>
              <a:t>naprosté</a:t>
            </a:r>
            <a:r>
              <a:rPr lang="sk-SK" sz="2800" dirty="0"/>
              <a:t> bezpečnosti </a:t>
            </a:r>
            <a:r>
              <a:rPr lang="sk-SK" sz="2800" dirty="0" err="1"/>
              <a:t>Polska</a:t>
            </a:r>
            <a:r>
              <a:rPr lang="sk-SK" sz="2800" dirty="0"/>
              <a:t>, </a:t>
            </a:r>
            <a:r>
              <a:rPr lang="sk-SK" sz="2800" dirty="0" err="1"/>
              <a:t>Jugoslávie</a:t>
            </a:r>
            <a:r>
              <a:rPr lang="sk-SK" sz="2800" dirty="0"/>
              <a:t> a Bulharska a nebude ani pevného </a:t>
            </a:r>
            <a:r>
              <a:rPr lang="sk-SK" sz="2800" dirty="0" err="1"/>
              <a:t>pouta</a:t>
            </a:r>
            <a:r>
              <a:rPr lang="sk-SK" sz="2800" dirty="0"/>
              <a:t> spojených </a:t>
            </a:r>
            <a:r>
              <a:rPr lang="sk-SK" sz="2800" dirty="0" err="1"/>
              <a:t>států</a:t>
            </a:r>
            <a:r>
              <a:rPr lang="sk-SK" sz="2800" dirty="0"/>
              <a:t> slovanských, tím ani </a:t>
            </a:r>
            <a:r>
              <a:rPr lang="sk-SK" sz="2800" dirty="0" err="1"/>
              <a:t>míru</a:t>
            </a:r>
            <a:r>
              <a:rPr lang="sk-SK" sz="2800" dirty="0"/>
              <a:t>, ani pokojného vývoje </a:t>
            </a:r>
            <a:r>
              <a:rPr lang="sk-SK" sz="2800" dirty="0" err="1"/>
              <a:t>lidstva</a:t>
            </a:r>
            <a:r>
              <a:rPr lang="sk-SK" sz="2800" dirty="0"/>
              <a:t>. </a:t>
            </a:r>
            <a:r>
              <a:rPr lang="sk-SK" sz="2800" dirty="0" err="1"/>
              <a:t>Moře</a:t>
            </a:r>
            <a:r>
              <a:rPr lang="sk-SK" sz="2800" dirty="0"/>
              <a:t>, toť </a:t>
            </a:r>
            <a:r>
              <a:rPr lang="sk-SK" sz="2800" dirty="0" err="1"/>
              <a:t>plíce</a:t>
            </a:r>
            <a:r>
              <a:rPr lang="sk-SK" sz="2800" dirty="0"/>
              <a:t> Slovanstva.“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408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Proti ZSSR – chceli poraziť komunizmus a „zachrániť“ Rusov</a:t>
            </a:r>
          </a:p>
          <a:p>
            <a:endParaRPr lang="sk-SK" sz="2400" dirty="0"/>
          </a:p>
          <a:p>
            <a:r>
              <a:rPr lang="sk-SK" sz="2400" dirty="0"/>
              <a:t>Medzinárodná spolupráca - </a:t>
            </a:r>
            <a:r>
              <a:rPr lang="sk-SK" sz="2400" i="1" dirty="0" err="1"/>
              <a:t>Oboz</a:t>
            </a:r>
            <a:r>
              <a:rPr lang="sk-SK" sz="2400" i="1" dirty="0"/>
              <a:t> </a:t>
            </a:r>
            <a:r>
              <a:rPr lang="sk-SK" sz="2400" i="1" dirty="0" err="1"/>
              <a:t>Wielkiej</a:t>
            </a:r>
            <a:r>
              <a:rPr lang="sk-SK" sz="2400" i="1" dirty="0"/>
              <a:t> </a:t>
            </a:r>
            <a:r>
              <a:rPr lang="sk-SK" sz="2400" i="1" dirty="0" err="1"/>
              <a:t>Polski</a:t>
            </a:r>
            <a:r>
              <a:rPr lang="sk-SK" sz="2400" dirty="0"/>
              <a:t>, alebo juhoslovanská organizáciou ORJUNA + kontakty na ruskú a ukrajinskú emigráciu, najmä v Nemecku</a:t>
            </a:r>
          </a:p>
          <a:p>
            <a:endParaRPr lang="sk-SK" sz="2400" dirty="0"/>
          </a:p>
          <a:p>
            <a:r>
              <a:rPr lang="sk-SK" sz="2400" dirty="0"/>
              <a:t>Člen CAUR - </a:t>
            </a:r>
            <a:r>
              <a:rPr lang="it-IT" sz="2400" dirty="0"/>
              <a:t>Comitati d'Azione per l'Universalita di Roma,</a:t>
            </a:r>
            <a:r>
              <a:rPr lang="sk-SK" sz="2400" dirty="0"/>
              <a:t> </a:t>
            </a:r>
            <a:r>
              <a:rPr lang="it-IT" sz="2400" dirty="0"/>
              <a:t>Akčné výbory pre univerzálnosť Ríma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Mussoliniho</a:t>
            </a:r>
            <a:r>
              <a:rPr lang="en-GB" sz="2400" dirty="0"/>
              <a:t> </a:t>
            </a:r>
            <a:r>
              <a:rPr lang="en-GB" sz="2400" dirty="0" err="1"/>
              <a:t>štát</a:t>
            </a:r>
            <a:r>
              <a:rPr lang="en-GB" sz="2400" dirty="0"/>
              <a:t> </a:t>
            </a:r>
            <a:r>
              <a:rPr lang="en-GB" sz="2400" dirty="0" err="1"/>
              <a:t>síce</a:t>
            </a:r>
            <a:r>
              <a:rPr lang="en-GB" sz="2400" dirty="0"/>
              <a:t> </a:t>
            </a:r>
            <a:r>
              <a:rPr lang="en-GB" sz="2400" dirty="0" err="1"/>
              <a:t>vzorom</a:t>
            </a:r>
            <a:r>
              <a:rPr lang="en-GB" sz="2400" dirty="0"/>
              <a:t>, ale </a:t>
            </a:r>
            <a:r>
              <a:rPr lang="en-GB" sz="2400" dirty="0" err="1"/>
              <a:t>zároveň</a:t>
            </a:r>
            <a:r>
              <a:rPr lang="en-GB" sz="2400" dirty="0"/>
              <a:t> ho </a:t>
            </a:r>
            <a:r>
              <a:rPr lang="en-GB" sz="2400" dirty="0" err="1"/>
              <a:t>odmietali</a:t>
            </a:r>
            <a:r>
              <a:rPr lang="en-GB" sz="2400" dirty="0"/>
              <a:t> pre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protijuhoslovanskú</a:t>
            </a:r>
            <a:r>
              <a:rPr lang="en-GB" sz="2400" dirty="0"/>
              <a:t> </a:t>
            </a:r>
            <a:r>
              <a:rPr lang="en-GB" sz="2400" dirty="0" err="1"/>
              <a:t>zahraničnú</a:t>
            </a:r>
            <a:r>
              <a:rPr lang="en-GB" sz="2400" dirty="0"/>
              <a:t> </a:t>
            </a:r>
            <a:r>
              <a:rPr lang="en-GB" sz="2400" dirty="0" err="1"/>
              <a:t>politiku</a:t>
            </a:r>
            <a:r>
              <a:rPr lang="sk-SK" sz="2400" dirty="0"/>
              <a:t> + NOF silne </a:t>
            </a:r>
            <a:r>
              <a:rPr lang="sk-SK" sz="2400" dirty="0" err="1"/>
              <a:t>protinemecké</a:t>
            </a:r>
            <a:r>
              <a:rPr lang="sk-SK" sz="2400" dirty="0"/>
              <a:t> hnutie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IDEOLógia</a:t>
            </a:r>
            <a:r>
              <a:rPr lang="sk-SK" dirty="0"/>
              <a:t>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362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Počty členov nejasné</a:t>
            </a:r>
          </a:p>
          <a:p>
            <a:endParaRPr lang="sk-SK" sz="2400" dirty="0"/>
          </a:p>
          <a:p>
            <a:r>
              <a:rPr lang="en-GB" sz="2400" dirty="0" err="1"/>
              <a:t>Väčšina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NOF </a:t>
            </a:r>
            <a:r>
              <a:rPr lang="en-GB" sz="2400" dirty="0" err="1"/>
              <a:t>pochádzala</a:t>
            </a:r>
            <a:r>
              <a:rPr lang="en-GB" sz="2400" dirty="0"/>
              <a:t> z </a:t>
            </a:r>
            <a:r>
              <a:rPr lang="en-GB" sz="2400" dirty="0" err="1"/>
              <a:t>českých</a:t>
            </a:r>
            <a:r>
              <a:rPr lang="en-GB" sz="2400" dirty="0"/>
              <a:t> </a:t>
            </a:r>
            <a:r>
              <a:rPr lang="en-GB" sz="2400" dirty="0" err="1"/>
              <a:t>krajov</a:t>
            </a:r>
            <a:r>
              <a:rPr lang="en-GB" sz="2400" dirty="0"/>
              <a:t>, </a:t>
            </a:r>
            <a:r>
              <a:rPr lang="en-GB" sz="2400" dirty="0" err="1"/>
              <a:t>aj</a:t>
            </a:r>
            <a:r>
              <a:rPr lang="en-GB" sz="2400" dirty="0"/>
              <a:t>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svoje</a:t>
            </a:r>
            <a:r>
              <a:rPr lang="en-GB" sz="2400" dirty="0"/>
              <a:t> </a:t>
            </a:r>
            <a:r>
              <a:rPr lang="en-GB" sz="2400" dirty="0" err="1"/>
              <a:t>jednoty</a:t>
            </a:r>
            <a:r>
              <a:rPr lang="en-GB" sz="2400" dirty="0"/>
              <a:t> </a:t>
            </a:r>
            <a:r>
              <a:rPr lang="en-GB" sz="2400" dirty="0" err="1"/>
              <a:t>vytvárala</a:t>
            </a:r>
            <a:r>
              <a:rPr lang="en-GB" sz="2400" dirty="0"/>
              <a:t> po </a:t>
            </a:r>
            <a:r>
              <a:rPr lang="en-GB" sz="2400" dirty="0" err="1"/>
              <a:t>celej</a:t>
            </a:r>
            <a:r>
              <a:rPr lang="en-GB" sz="2400" dirty="0"/>
              <a:t> </a:t>
            </a:r>
            <a:r>
              <a:rPr lang="en-GB" sz="2400" dirty="0" err="1"/>
              <a:t>republike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NOF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pokúšala</a:t>
            </a:r>
            <a:r>
              <a:rPr lang="en-GB" sz="2400" dirty="0"/>
              <a:t> </a:t>
            </a:r>
            <a:r>
              <a:rPr lang="en-GB" sz="2400" dirty="0" err="1"/>
              <a:t>vytvoriť</a:t>
            </a:r>
            <a:r>
              <a:rPr lang="en-GB" sz="2400" dirty="0"/>
              <a:t> </a:t>
            </a:r>
            <a:r>
              <a:rPr lang="en-GB" sz="2400" dirty="0" err="1"/>
              <a:t>členskú</a:t>
            </a:r>
            <a:r>
              <a:rPr lang="en-GB" sz="2400" dirty="0"/>
              <a:t> </a:t>
            </a:r>
            <a:r>
              <a:rPr lang="en-GB" sz="2400" dirty="0" err="1"/>
              <a:t>základňu</a:t>
            </a:r>
            <a:r>
              <a:rPr lang="en-GB" sz="2400" dirty="0"/>
              <a:t> </a:t>
            </a:r>
            <a:r>
              <a:rPr lang="en-GB" sz="2400" dirty="0" err="1"/>
              <a:t>aj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Slovensku</a:t>
            </a:r>
            <a:r>
              <a:rPr lang="en-GB" sz="2400" dirty="0"/>
              <a:t>  (a </a:t>
            </a:r>
            <a:r>
              <a:rPr lang="en-GB" sz="2400" dirty="0" err="1"/>
              <a:t>čiastočne</a:t>
            </a:r>
            <a:r>
              <a:rPr lang="en-GB" sz="2400" dirty="0"/>
              <a:t> </a:t>
            </a:r>
            <a:r>
              <a:rPr lang="en-GB" sz="2400" dirty="0" err="1"/>
              <a:t>tiež</a:t>
            </a:r>
            <a:r>
              <a:rPr lang="en-GB" sz="2400" dirty="0"/>
              <a:t> </a:t>
            </a:r>
            <a:r>
              <a:rPr lang="en-GB" sz="2400" dirty="0" err="1"/>
              <a:t>Podkarpatskej</a:t>
            </a:r>
            <a:r>
              <a:rPr lang="en-GB" sz="2400" dirty="0"/>
              <a:t> </a:t>
            </a:r>
            <a:r>
              <a:rPr lang="en-GB" sz="2400" dirty="0" err="1"/>
              <a:t>Rusi</a:t>
            </a:r>
            <a:r>
              <a:rPr lang="en-GB" sz="2400" dirty="0"/>
              <a:t>), </a:t>
            </a:r>
            <a:r>
              <a:rPr lang="en-GB" sz="2400" dirty="0" err="1"/>
              <a:t>nedokázala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ale </a:t>
            </a:r>
            <a:r>
              <a:rPr lang="en-GB" sz="2400" dirty="0" err="1"/>
              <a:t>nijako</a:t>
            </a:r>
            <a:r>
              <a:rPr lang="en-GB" sz="2400" dirty="0"/>
              <a:t> </a:t>
            </a:r>
            <a:r>
              <a:rPr lang="en-GB" sz="2400" dirty="0" err="1"/>
              <a:t>výraznejšie</a:t>
            </a:r>
            <a:r>
              <a:rPr lang="en-GB" sz="2400" dirty="0"/>
              <a:t> </a:t>
            </a:r>
            <a:r>
              <a:rPr lang="en-GB" sz="2400" dirty="0" err="1"/>
              <a:t>presadiť</a:t>
            </a:r>
            <a:r>
              <a:rPr lang="sk-SK" sz="2400" dirty="0"/>
              <a:t> – Agrárna strana silná + (H)SĽS</a:t>
            </a:r>
          </a:p>
          <a:p>
            <a:endParaRPr lang="sk-SK" sz="2400" dirty="0"/>
          </a:p>
          <a:p>
            <a:r>
              <a:rPr lang="sk-SK" sz="2400" dirty="0"/>
              <a:t>Silná v Prahe, na Morave (zvlášť Brno), Pardubice, České Budějovice, čiastočne Južné Čechy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členstvo 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61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99168EA-C032-4EC2-97B0-ABDB7992F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60FD521-518C-4961-A72D-1D54FA32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E8B7C1-002D-498B-9FDB-87CBF377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16748"/>
            <a:ext cx="4836285" cy="67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856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Veľmi skoro po založení problémy – </a:t>
            </a:r>
            <a:r>
              <a:rPr lang="sk-SK" sz="2400" dirty="0" err="1"/>
              <a:t>Sázavská</a:t>
            </a:r>
            <a:r>
              <a:rPr lang="sk-SK" sz="2400" dirty="0"/>
              <a:t> aféra</a:t>
            </a:r>
          </a:p>
          <a:p>
            <a:endParaRPr lang="sk-SK" sz="2400" dirty="0"/>
          </a:p>
          <a:p>
            <a:r>
              <a:rPr lang="en-GB" sz="2400" dirty="0"/>
              <a:t>22. </a:t>
            </a:r>
            <a:r>
              <a:rPr lang="en-GB" sz="2400" dirty="0" err="1"/>
              <a:t>na</a:t>
            </a:r>
            <a:r>
              <a:rPr lang="en-GB" sz="2400" dirty="0"/>
              <a:t> 23. </a:t>
            </a:r>
            <a:r>
              <a:rPr lang="sk-SK" sz="2400" dirty="0"/>
              <a:t>augusta (</a:t>
            </a:r>
            <a:r>
              <a:rPr lang="en-GB" sz="2400" dirty="0" err="1"/>
              <a:t>srp</a:t>
            </a:r>
            <a:r>
              <a:rPr lang="sk-SK" sz="2400" dirty="0"/>
              <a:t>e</a:t>
            </a:r>
            <a:r>
              <a:rPr lang="en-GB" sz="2400" dirty="0"/>
              <a:t>n</a:t>
            </a:r>
            <a:r>
              <a:rPr lang="sk-SK" sz="2400" dirty="0"/>
              <a:t>) 1927</a:t>
            </a:r>
          </a:p>
          <a:p>
            <a:endParaRPr lang="sk-SK" sz="2400" dirty="0"/>
          </a:p>
          <a:p>
            <a:r>
              <a:rPr lang="sk-SK" sz="2400" dirty="0"/>
              <a:t>Prepadnutie poradcu ministra národnej obrany JUDr. Jaroslava </a:t>
            </a:r>
            <a:r>
              <a:rPr lang="sk-SK" sz="2400" dirty="0" err="1"/>
              <a:t>Vorela</a:t>
            </a:r>
            <a:r>
              <a:rPr lang="sk-SK" sz="2400" dirty="0"/>
              <a:t> v jeho letnom byte na </a:t>
            </a:r>
            <a:r>
              <a:rPr lang="sk-SK" sz="2400" dirty="0" err="1"/>
              <a:t>Sázave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Výsledok zákaz Omladiny NOF, </a:t>
            </a:r>
            <a:r>
              <a:rPr lang="sk-SK" sz="2400" dirty="0" err="1"/>
              <a:t>Gajda</a:t>
            </a:r>
            <a:r>
              <a:rPr lang="sk-SK" sz="2400" dirty="0"/>
              <a:t> dvojmesačné väzenie a strata dôchodku</a:t>
            </a:r>
          </a:p>
          <a:p>
            <a:endParaRPr lang="sk-SK" sz="2400" dirty="0"/>
          </a:p>
          <a:p>
            <a:r>
              <a:rPr lang="sk-SK" sz="2400" dirty="0"/>
              <a:t>Omladina NOF -&gt; Junáci NOF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Sázavská</a:t>
            </a:r>
            <a:r>
              <a:rPr lang="sk-SK" dirty="0"/>
              <a:t> aféra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345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DFA0383-4943-4ECD-BE17-C4A45F467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1C746A-DFFF-4269-99AD-F943879E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88C30A-BEA4-425E-9F83-5806DC39F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460"/>
            <a:ext cx="9144000" cy="64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5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Po </a:t>
            </a:r>
            <a:r>
              <a:rPr lang="sk-SK" sz="2400" dirty="0" err="1"/>
              <a:t>Sázavskej</a:t>
            </a:r>
            <a:r>
              <a:rPr lang="sk-SK" sz="2400" dirty="0"/>
              <a:t> afére pozvoľný úpadok</a:t>
            </a:r>
          </a:p>
          <a:p>
            <a:endParaRPr lang="sk-SK" sz="2400" dirty="0"/>
          </a:p>
          <a:p>
            <a:r>
              <a:rPr lang="sk-SK" sz="2400" dirty="0"/>
              <a:t>Veľké personálne rozpory a problémy, odchod členov, hádky, finančné problémy</a:t>
            </a:r>
          </a:p>
          <a:p>
            <a:endParaRPr lang="sk-SK" sz="2400" dirty="0"/>
          </a:p>
          <a:p>
            <a:r>
              <a:rPr lang="sk-SK" sz="2400" dirty="0"/>
              <a:t>1928 kríza tak hlboká, že rozhovory s </a:t>
            </a:r>
            <a:r>
              <a:rPr lang="sk-SK" sz="2400" dirty="0" err="1"/>
              <a:t>Jiřím</a:t>
            </a:r>
            <a:r>
              <a:rPr lang="sk-SK" sz="2400" dirty="0"/>
              <a:t> </a:t>
            </a:r>
            <a:r>
              <a:rPr lang="sk-SK" sz="2400" dirty="0" err="1"/>
              <a:t>Stříbrným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Výsledok: do volieb 1929 spolu ako koalícia, Liga proti viazaným kandidátnym listinám </a:t>
            </a:r>
          </a:p>
          <a:p>
            <a:endParaRPr lang="sk-SK" sz="2400" dirty="0"/>
          </a:p>
          <a:p>
            <a:r>
              <a:rPr lang="sk-SK" sz="2400" dirty="0"/>
              <a:t>Výsledok: 70 875 hlasov (0,96%), čo znamenalo tri poslanecké (medzi nimi </a:t>
            </a:r>
            <a:r>
              <a:rPr lang="sk-SK" sz="2400" dirty="0" err="1"/>
              <a:t>Radola</a:t>
            </a:r>
            <a:r>
              <a:rPr lang="sk-SK" sz="2400" dirty="0"/>
              <a:t> </a:t>
            </a:r>
            <a:r>
              <a:rPr lang="sk-SK" sz="2400" dirty="0" err="1"/>
              <a:t>Gajda</a:t>
            </a:r>
            <a:r>
              <a:rPr lang="sk-SK" sz="2400" dirty="0"/>
              <a:t> a </a:t>
            </a:r>
            <a:r>
              <a:rPr lang="sk-SK" sz="2400" dirty="0" err="1"/>
              <a:t>Jiří</a:t>
            </a:r>
            <a:r>
              <a:rPr lang="sk-SK" sz="2400" dirty="0"/>
              <a:t> </a:t>
            </a:r>
            <a:r>
              <a:rPr lang="sk-SK" sz="2400" dirty="0" err="1"/>
              <a:t>Stříbný</a:t>
            </a:r>
            <a:r>
              <a:rPr lang="sk-SK" sz="2400" dirty="0"/>
              <a:t>) a 51 617 hlasov vo voľbách do senátu, čo znamenalo jeden senátorský mandát.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úpadok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285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580112" cy="5229200"/>
          </a:xfrm>
        </p:spPr>
        <p:txBody>
          <a:bodyPr>
            <a:normAutofit/>
          </a:bodyPr>
          <a:lstStyle/>
          <a:p>
            <a:r>
              <a:rPr lang="sk-SK" sz="2400" dirty="0"/>
              <a:t>Do 30. rokov, keď sa po kríze reálne vytvorili podmienky vhodné pre fašizmus – NOF v katastrofálnom stave</a:t>
            </a:r>
          </a:p>
          <a:p>
            <a:endParaRPr lang="sk-SK" sz="2400" dirty="0"/>
          </a:p>
          <a:p>
            <a:r>
              <a:rPr lang="sk-SK" sz="2400" dirty="0"/>
              <a:t>Nové hnutie – Vlajka, okolo časopisu Vlajka</a:t>
            </a:r>
          </a:p>
          <a:p>
            <a:endParaRPr lang="sk-SK" sz="2400" dirty="0"/>
          </a:p>
          <a:p>
            <a:r>
              <a:rPr lang="sk-SK" sz="2400" dirty="0"/>
              <a:t>Študenti a pedagógovia UK – FF a PF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0454C1-05EA-4361-BE10-26BE71A8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07" y="1632636"/>
            <a:ext cx="3583652" cy="50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4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Podobne na Slovensku – Slovenská národná strana, 1922 založenie </a:t>
            </a:r>
            <a:r>
              <a:rPr lang="sk-SK" sz="2400" dirty="0" err="1"/>
              <a:t>Junobrany</a:t>
            </a:r>
            <a:r>
              <a:rPr lang="sk-SK" sz="2400" dirty="0"/>
              <a:t> (Jednota slovenských junákov) po vzore Mussoliniho </a:t>
            </a:r>
            <a:r>
              <a:rPr lang="sk-SK" sz="2400" dirty="0" err="1"/>
              <a:t>squadristov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Podporoval napr. Martin Rázus, nakoniec nikdy nevyvinula žiadne významné aktivity a 1926 zanikla</a:t>
            </a:r>
          </a:p>
          <a:p>
            <a:endParaRPr lang="sk-SK" sz="2400" dirty="0"/>
          </a:p>
          <a:p>
            <a:r>
              <a:rPr lang="sk-SK" sz="2400" dirty="0"/>
              <a:t>Omnoho podstatnejšia – </a:t>
            </a:r>
            <a:r>
              <a:rPr lang="sk-SK" sz="2400" dirty="0" err="1"/>
              <a:t>Rodobrana</a:t>
            </a:r>
            <a:r>
              <a:rPr lang="sk-SK" sz="2400" dirty="0"/>
              <a:t>. Vznik 1923, už plnohodnotný fašizmus (</a:t>
            </a:r>
            <a:r>
              <a:rPr lang="sk-SK" sz="2400" dirty="0" err="1"/>
              <a:t>Junobrana</a:t>
            </a:r>
            <a:r>
              <a:rPr lang="sk-SK" sz="2400" dirty="0"/>
              <a:t> nie)</a:t>
            </a:r>
          </a:p>
          <a:p>
            <a:endParaRPr lang="sk-SK" sz="2400" dirty="0"/>
          </a:p>
          <a:p>
            <a:r>
              <a:rPr lang="sk-SK" sz="2400" dirty="0"/>
              <a:t>Pridružená organizácia Slovenskej ľudovej strany (neskoršej Hlinkovej </a:t>
            </a:r>
            <a:r>
              <a:rPr lang="sk-SK" sz="2400" dirty="0" err="1"/>
              <a:t>Sl.ľud.strany</a:t>
            </a:r>
            <a:r>
              <a:rPr lang="sk-SK" sz="2400" dirty="0"/>
              <a:t>, HSĽS)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Slovensko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701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580112" cy="5229200"/>
          </a:xfrm>
        </p:spPr>
        <p:txBody>
          <a:bodyPr>
            <a:normAutofit/>
          </a:bodyPr>
          <a:lstStyle/>
          <a:p>
            <a:r>
              <a:rPr lang="sk-SK" sz="2400" dirty="0"/>
              <a:t>Napr. prof. František </a:t>
            </a:r>
            <a:r>
              <a:rPr lang="sk-SK" sz="2400" dirty="0" err="1"/>
              <a:t>Mareš</a:t>
            </a:r>
            <a:r>
              <a:rPr lang="sk-SK" sz="2400" dirty="0"/>
              <a:t> (1857 - 1942)</a:t>
            </a:r>
          </a:p>
          <a:p>
            <a:endParaRPr lang="sk-SK" sz="2400" dirty="0"/>
          </a:p>
          <a:p>
            <a:r>
              <a:rPr lang="sk-SK" sz="2400" dirty="0" err="1"/>
              <a:t>Vitalistická</a:t>
            </a:r>
            <a:r>
              <a:rPr lang="sk-SK" sz="2400" dirty="0"/>
              <a:t> filozofia, národ ako organický celok: „Národ jest organický </a:t>
            </a:r>
            <a:r>
              <a:rPr lang="sk-SK" sz="2400" dirty="0" err="1"/>
              <a:t>celek</a:t>
            </a:r>
            <a:r>
              <a:rPr lang="sk-SK" sz="2400" dirty="0"/>
              <a:t>, </a:t>
            </a:r>
            <a:r>
              <a:rPr lang="sk-SK" sz="2400" dirty="0" err="1"/>
              <a:t>ano</a:t>
            </a:r>
            <a:r>
              <a:rPr lang="sk-SK" sz="2400" dirty="0"/>
              <a:t> jest i </a:t>
            </a:r>
            <a:r>
              <a:rPr lang="sk-SK" sz="2400" dirty="0" err="1"/>
              <a:t>více</a:t>
            </a:r>
            <a:r>
              <a:rPr lang="sk-SK" sz="2400" dirty="0"/>
              <a:t>, mravní osoba. </a:t>
            </a:r>
            <a:r>
              <a:rPr lang="sk-SK" sz="2400" dirty="0" err="1"/>
              <a:t>Jestliže</a:t>
            </a:r>
            <a:r>
              <a:rPr lang="sk-SK" sz="2400" dirty="0"/>
              <a:t> tento </a:t>
            </a:r>
            <a:r>
              <a:rPr lang="sk-SK" sz="2400" dirty="0" err="1"/>
              <a:t>celek</a:t>
            </a:r>
            <a:r>
              <a:rPr lang="sk-SK" sz="2400" dirty="0"/>
              <a:t> </a:t>
            </a:r>
            <a:r>
              <a:rPr lang="sk-SK" sz="2400" dirty="0" err="1"/>
              <a:t>se</a:t>
            </a:r>
            <a:r>
              <a:rPr lang="sk-SK" sz="2400" dirty="0"/>
              <a:t> </a:t>
            </a:r>
            <a:r>
              <a:rPr lang="sk-SK" sz="2400" dirty="0" err="1"/>
              <a:t>rozpadává</a:t>
            </a:r>
            <a:r>
              <a:rPr lang="sk-SK" sz="2400" dirty="0"/>
              <a:t> v </a:t>
            </a:r>
            <a:r>
              <a:rPr lang="sk-SK" sz="2400" dirty="0" err="1"/>
              <a:t>části</a:t>
            </a:r>
            <a:r>
              <a:rPr lang="sk-SK" sz="2400" dirty="0"/>
              <a:t>, </a:t>
            </a:r>
            <a:r>
              <a:rPr lang="sk-SK" sz="2400" dirty="0" err="1"/>
              <a:t>které</a:t>
            </a:r>
            <a:r>
              <a:rPr lang="sk-SK" sz="2400" dirty="0"/>
              <a:t> </a:t>
            </a:r>
            <a:r>
              <a:rPr lang="sk-SK" sz="2400" dirty="0" err="1"/>
              <a:t>se</a:t>
            </a:r>
            <a:r>
              <a:rPr lang="sk-SK" sz="2400" dirty="0"/>
              <a:t> </a:t>
            </a:r>
            <a:r>
              <a:rPr lang="sk-SK" sz="2400" dirty="0" err="1"/>
              <a:t>mezi</a:t>
            </a:r>
            <a:r>
              <a:rPr lang="sk-SK" sz="2400" dirty="0"/>
              <a:t> sebou </a:t>
            </a:r>
            <a:r>
              <a:rPr lang="sk-SK" sz="2400" dirty="0" err="1"/>
              <a:t>potírají</a:t>
            </a:r>
            <a:r>
              <a:rPr lang="sk-SK" sz="2400" dirty="0"/>
              <a:t> vede to </a:t>
            </a:r>
            <a:r>
              <a:rPr lang="sk-SK" sz="2400" dirty="0" err="1"/>
              <a:t>nevyhnutně</a:t>
            </a:r>
            <a:r>
              <a:rPr lang="sk-SK" sz="2400" dirty="0"/>
              <a:t> k </a:t>
            </a:r>
            <a:r>
              <a:rPr lang="sk-SK" sz="2400" dirty="0" err="1"/>
              <a:t>záhubě</a:t>
            </a:r>
            <a:r>
              <a:rPr lang="sk-SK" sz="2400" dirty="0"/>
              <a:t> celku.“</a:t>
            </a:r>
          </a:p>
          <a:p>
            <a:endParaRPr lang="sk-SK" sz="2400" dirty="0"/>
          </a:p>
          <a:p>
            <a:r>
              <a:rPr lang="sk-SK" sz="2400" dirty="0" err="1"/>
              <a:t>Nevraživost</a:t>
            </a:r>
            <a:r>
              <a:rPr lang="sk-SK" sz="2400" dirty="0"/>
              <a:t> s NOF – vzájomná kritika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F785EF-5F9E-4F13-9796-023E9EE7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628800"/>
            <a:ext cx="3456384" cy="51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3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Palingenetický</a:t>
            </a:r>
            <a:r>
              <a:rPr lang="sk-SK" sz="2400" dirty="0"/>
              <a:t> ultranacionalizmus - Očista a mravná obroda národa nevyhnutná, ak mal národ prežiť. </a:t>
            </a:r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Hlavní</a:t>
            </a:r>
            <a:r>
              <a:rPr lang="en-GB" sz="2400" dirty="0"/>
              <a:t> </a:t>
            </a:r>
            <a:r>
              <a:rPr lang="en-GB" sz="2400" dirty="0" err="1"/>
              <a:t>příčina</a:t>
            </a:r>
            <a:r>
              <a:rPr lang="en-GB" sz="2400" dirty="0"/>
              <a:t> </a:t>
            </a:r>
            <a:r>
              <a:rPr lang="en-GB" sz="2400" dirty="0" err="1"/>
              <a:t>tohoto</a:t>
            </a:r>
            <a:r>
              <a:rPr lang="en-GB" sz="2400" dirty="0"/>
              <a:t> </a:t>
            </a:r>
            <a:r>
              <a:rPr lang="en-GB" sz="2400" dirty="0" err="1"/>
              <a:t>rozvratu</a:t>
            </a:r>
            <a:r>
              <a:rPr lang="en-GB" sz="2400" dirty="0"/>
              <a:t> je </a:t>
            </a:r>
            <a:r>
              <a:rPr lang="en-GB" sz="2400" dirty="0" err="1"/>
              <a:t>nepořádek</a:t>
            </a:r>
            <a:r>
              <a:rPr lang="en-GB" sz="2400" dirty="0"/>
              <a:t> z </a:t>
            </a:r>
            <a:r>
              <a:rPr lang="en-GB" sz="2400" dirty="0" err="1"/>
              <a:t>ukvapeného</a:t>
            </a:r>
            <a:r>
              <a:rPr lang="en-GB" sz="2400" dirty="0"/>
              <a:t> </a:t>
            </a:r>
            <a:r>
              <a:rPr lang="en-GB" sz="2400" dirty="0" err="1"/>
              <a:t>pokroku</a:t>
            </a:r>
            <a:r>
              <a:rPr lang="en-GB" sz="2400" dirty="0"/>
              <a:t>, </a:t>
            </a:r>
            <a:r>
              <a:rPr lang="en-GB" sz="2400" dirty="0" err="1"/>
              <a:t>kdežto</a:t>
            </a:r>
            <a:r>
              <a:rPr lang="en-GB" sz="2400" dirty="0"/>
              <a:t> </a:t>
            </a:r>
            <a:r>
              <a:rPr lang="en-GB" sz="2400" dirty="0" err="1"/>
              <a:t>život</a:t>
            </a:r>
            <a:r>
              <a:rPr lang="en-GB" sz="2400" dirty="0"/>
              <a:t> </a:t>
            </a:r>
            <a:r>
              <a:rPr lang="en-GB" sz="2400" dirty="0" err="1"/>
              <a:t>znamená</a:t>
            </a:r>
            <a:r>
              <a:rPr lang="en-GB" sz="2400" dirty="0"/>
              <a:t> </a:t>
            </a:r>
            <a:r>
              <a:rPr lang="en-GB" sz="2400" dirty="0" err="1"/>
              <a:t>pořádek</a:t>
            </a:r>
            <a:r>
              <a:rPr lang="en-GB" sz="2400" dirty="0"/>
              <a:t>, </a:t>
            </a:r>
            <a:r>
              <a:rPr lang="en-GB" sz="2400" dirty="0" err="1"/>
              <a:t>koordinaci</a:t>
            </a:r>
            <a:r>
              <a:rPr lang="en-GB" sz="2400" dirty="0"/>
              <a:t>. </a:t>
            </a:r>
            <a:r>
              <a:rPr lang="en-GB" sz="2400" dirty="0" err="1"/>
              <a:t>Tento</a:t>
            </a:r>
            <a:r>
              <a:rPr lang="en-GB" sz="2400" dirty="0"/>
              <a:t> </a:t>
            </a:r>
            <a:r>
              <a:rPr lang="en-GB" sz="2400" dirty="0" err="1"/>
              <a:t>nepořádek</a:t>
            </a:r>
            <a:r>
              <a:rPr lang="en-GB" sz="2400" dirty="0"/>
              <a:t> je </a:t>
            </a:r>
            <a:r>
              <a:rPr lang="en-GB" sz="2400" dirty="0" err="1"/>
              <a:t>tím</a:t>
            </a:r>
            <a:r>
              <a:rPr lang="en-GB" sz="2400" dirty="0"/>
              <a:t> </a:t>
            </a:r>
            <a:r>
              <a:rPr lang="en-GB" sz="2400" dirty="0" err="1"/>
              <a:t>nebezpečnější</a:t>
            </a:r>
            <a:r>
              <a:rPr lang="en-GB" sz="2400" dirty="0"/>
              <a:t> </a:t>
            </a:r>
            <a:r>
              <a:rPr lang="en-GB" sz="2400" dirty="0" err="1"/>
              <a:t>národnímu</a:t>
            </a:r>
            <a:r>
              <a:rPr lang="en-GB" sz="2400" dirty="0"/>
              <a:t> </a:t>
            </a:r>
            <a:r>
              <a:rPr lang="en-GB" sz="2400" dirty="0" err="1"/>
              <a:t>životu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není</a:t>
            </a:r>
            <a:r>
              <a:rPr lang="en-GB" sz="2400" dirty="0"/>
              <a:t> </a:t>
            </a:r>
            <a:r>
              <a:rPr lang="en-GB" sz="2400" dirty="0" err="1"/>
              <a:t>hmnotný</a:t>
            </a:r>
            <a:r>
              <a:rPr lang="en-GB" sz="2400" dirty="0"/>
              <a:t>, </a:t>
            </a:r>
            <a:r>
              <a:rPr lang="en-GB" sz="2400" dirty="0" err="1"/>
              <a:t>nýbrž</a:t>
            </a:r>
            <a:r>
              <a:rPr lang="en-GB" sz="2400" dirty="0"/>
              <a:t> </a:t>
            </a:r>
            <a:r>
              <a:rPr lang="en-GB" sz="2400" dirty="0" err="1"/>
              <a:t>mravní</a:t>
            </a:r>
            <a:r>
              <a:rPr lang="en-GB" sz="2400" dirty="0"/>
              <a:t>. </a:t>
            </a:r>
            <a:r>
              <a:rPr lang="en-GB" sz="2400" dirty="0" err="1"/>
              <a:t>Neboť</a:t>
            </a:r>
            <a:r>
              <a:rPr lang="en-GB" sz="2400" dirty="0"/>
              <a:t> </a:t>
            </a:r>
            <a:r>
              <a:rPr lang="en-GB" sz="2400" dirty="0" err="1"/>
              <a:t>hospodářská</a:t>
            </a:r>
            <a:r>
              <a:rPr lang="en-GB" sz="2400" dirty="0"/>
              <a:t> </a:t>
            </a:r>
            <a:r>
              <a:rPr lang="en-GB" sz="2400" dirty="0" err="1"/>
              <a:t>krise</a:t>
            </a:r>
            <a:r>
              <a:rPr lang="en-GB" sz="2400" dirty="0"/>
              <a:t> je </a:t>
            </a:r>
            <a:r>
              <a:rPr lang="en-GB" sz="2400" dirty="0" err="1"/>
              <a:t>následek</a:t>
            </a:r>
            <a:r>
              <a:rPr lang="en-GB" sz="2400" dirty="0"/>
              <a:t> </a:t>
            </a:r>
            <a:r>
              <a:rPr lang="en-GB" sz="2400" dirty="0" err="1"/>
              <a:t>krise</a:t>
            </a:r>
            <a:r>
              <a:rPr lang="en-GB" sz="2400" dirty="0"/>
              <a:t> </a:t>
            </a:r>
            <a:r>
              <a:rPr lang="en-GB" sz="2400" dirty="0" err="1"/>
              <a:t>mravní</a:t>
            </a:r>
            <a:r>
              <a:rPr lang="en-GB" sz="2400" dirty="0"/>
              <a:t>.“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Československo pokračovateľom tradícií Veľkej Moravy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699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Voskovec</a:t>
            </a:r>
            <a:r>
              <a:rPr lang="sk-SK" sz="2400" dirty="0"/>
              <a:t> a </a:t>
            </a:r>
            <a:r>
              <a:rPr lang="sk-SK" sz="2400" dirty="0" err="1"/>
              <a:t>Werich</a:t>
            </a:r>
            <a:r>
              <a:rPr lang="sk-SK" sz="2400" dirty="0"/>
              <a:t> nepriatelia</a:t>
            </a:r>
          </a:p>
          <a:p>
            <a:endParaRPr lang="sk-SK" sz="2400" dirty="0"/>
          </a:p>
          <a:p>
            <a:r>
              <a:rPr lang="sk-SK" sz="2400" dirty="0" err="1"/>
              <a:t>Vlajkisti</a:t>
            </a:r>
            <a:r>
              <a:rPr lang="sk-SK" sz="2400" dirty="0"/>
              <a:t> vášniví obhajovatelia pravosti rukopisov </a:t>
            </a:r>
            <a:r>
              <a:rPr lang="sk-SK" sz="2400" dirty="0" err="1"/>
              <a:t>Královévodského</a:t>
            </a:r>
            <a:r>
              <a:rPr lang="sk-SK" sz="2400" dirty="0"/>
              <a:t> a Zelenohorského</a:t>
            </a:r>
          </a:p>
          <a:p>
            <a:endParaRPr lang="sk-SK" sz="2400" dirty="0"/>
          </a:p>
          <a:p>
            <a:r>
              <a:rPr lang="sk-SK" sz="2400" dirty="0"/>
              <a:t>Prudký antisemitizmus </a:t>
            </a:r>
          </a:p>
          <a:p>
            <a:endParaRPr lang="sk-SK" sz="2400" dirty="0"/>
          </a:p>
          <a:p>
            <a:r>
              <a:rPr lang="sk-SK" sz="2400" dirty="0"/>
              <a:t>„</a:t>
            </a:r>
            <a:r>
              <a:rPr lang="sk-SK" sz="2400" dirty="0" err="1"/>
              <a:t>Myšlenka</a:t>
            </a:r>
            <a:r>
              <a:rPr lang="sk-SK" sz="2400" dirty="0"/>
              <a:t> </a:t>
            </a:r>
            <a:r>
              <a:rPr lang="sk-SK" sz="2400" dirty="0" err="1"/>
              <a:t>společné</a:t>
            </a:r>
            <a:r>
              <a:rPr lang="sk-SK" sz="2400" dirty="0"/>
              <a:t> fronty mládeže vznikla z </a:t>
            </a:r>
            <a:r>
              <a:rPr lang="sk-SK" sz="2400" dirty="0" err="1"/>
              <a:t>vědomí</a:t>
            </a:r>
            <a:r>
              <a:rPr lang="sk-SK" sz="2400" dirty="0"/>
              <a:t> nutnosti </a:t>
            </a:r>
            <a:r>
              <a:rPr lang="sk-SK" sz="2400" dirty="0" err="1"/>
              <a:t>brániti</a:t>
            </a:r>
            <a:r>
              <a:rPr lang="sk-SK" sz="2400" dirty="0"/>
              <a:t> </a:t>
            </a:r>
            <a:r>
              <a:rPr lang="sk-SK" sz="2400" dirty="0" err="1"/>
              <a:t>se</a:t>
            </a:r>
            <a:r>
              <a:rPr lang="sk-SK" sz="2400" dirty="0"/>
              <a:t> proti </a:t>
            </a:r>
            <a:r>
              <a:rPr lang="sk-SK" sz="2400" dirty="0" err="1"/>
              <a:t>invasi</a:t>
            </a:r>
            <a:r>
              <a:rPr lang="sk-SK" sz="2400" dirty="0"/>
              <a:t> 1) </a:t>
            </a:r>
            <a:r>
              <a:rPr lang="sk-SK" sz="2400" dirty="0" err="1"/>
              <a:t>internacionalismu</a:t>
            </a:r>
            <a:r>
              <a:rPr lang="sk-SK" sz="2400" dirty="0"/>
              <a:t>, 2) </a:t>
            </a:r>
            <a:r>
              <a:rPr lang="sk-SK" sz="2400" dirty="0" err="1"/>
              <a:t>materialismu</a:t>
            </a:r>
            <a:r>
              <a:rPr lang="sk-SK" sz="2400" dirty="0"/>
              <a:t>, a 3) </a:t>
            </a:r>
            <a:r>
              <a:rPr lang="sk-SK" sz="2400" dirty="0" err="1"/>
              <a:t>amorálnímu</a:t>
            </a:r>
            <a:r>
              <a:rPr lang="sk-SK" sz="2400" dirty="0"/>
              <a:t> </a:t>
            </a:r>
            <a:r>
              <a:rPr lang="sk-SK" sz="2400" dirty="0" err="1"/>
              <a:t>modernismu</a:t>
            </a:r>
            <a:r>
              <a:rPr lang="sk-SK" sz="2400" dirty="0"/>
              <a:t>.“ – za všetkým pritom podľa nich Židia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444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Václav </a:t>
            </a:r>
            <a:r>
              <a:rPr lang="sk-SK" sz="2400" dirty="0" err="1"/>
              <a:t>Mareš</a:t>
            </a:r>
            <a:r>
              <a:rPr lang="sk-SK" sz="2400" dirty="0"/>
              <a:t>, „</a:t>
            </a:r>
            <a:r>
              <a:rPr lang="sk-SK" sz="2400" dirty="0" err="1"/>
              <a:t>Víra</a:t>
            </a:r>
            <a:r>
              <a:rPr lang="sk-SK" sz="2400" dirty="0"/>
              <a:t> </a:t>
            </a:r>
            <a:r>
              <a:rPr lang="sk-SK" sz="2400" dirty="0" err="1"/>
              <a:t>ve</a:t>
            </a:r>
            <a:r>
              <a:rPr lang="sk-SK" sz="2400" dirty="0"/>
              <a:t> Slovensko“ (1931): „ubitý, </a:t>
            </a:r>
            <a:r>
              <a:rPr lang="sk-SK" sz="2400" dirty="0" err="1"/>
              <a:t>zlhostejněný</a:t>
            </a:r>
            <a:r>
              <a:rPr lang="sk-SK" sz="2400" dirty="0"/>
              <a:t> český národ </a:t>
            </a:r>
            <a:r>
              <a:rPr lang="sk-SK" sz="2400" dirty="0" err="1"/>
              <a:t>potřebuje</a:t>
            </a:r>
            <a:r>
              <a:rPr lang="sk-SK" sz="2400" dirty="0"/>
              <a:t> </a:t>
            </a:r>
            <a:r>
              <a:rPr lang="sk-SK" sz="2400" dirty="0" err="1"/>
              <a:t>injekci</a:t>
            </a:r>
            <a:r>
              <a:rPr lang="sk-SK" sz="2400" dirty="0"/>
              <a:t>, popud </a:t>
            </a:r>
            <a:r>
              <a:rPr lang="sk-SK" sz="2400" dirty="0" err="1"/>
              <a:t>zvenčí</a:t>
            </a:r>
            <a:r>
              <a:rPr lang="sk-SK" sz="2400" dirty="0"/>
              <a:t>. </a:t>
            </a:r>
            <a:r>
              <a:rPr lang="sk-SK" sz="2400" dirty="0" err="1"/>
              <a:t>Potřebuje</a:t>
            </a:r>
            <a:r>
              <a:rPr lang="sk-SK" sz="2400" dirty="0"/>
              <a:t> </a:t>
            </a:r>
            <a:r>
              <a:rPr lang="sk-SK" sz="2400" dirty="0" err="1"/>
              <a:t>příklad</a:t>
            </a:r>
            <a:r>
              <a:rPr lang="sk-SK" sz="2400" dirty="0"/>
              <a:t>. </a:t>
            </a:r>
            <a:r>
              <a:rPr lang="sk-SK" sz="2400" dirty="0" err="1"/>
              <a:t>Kdo</a:t>
            </a:r>
            <a:r>
              <a:rPr lang="sk-SK" sz="2400" dirty="0"/>
              <a:t> nám jej dá a </a:t>
            </a:r>
            <a:r>
              <a:rPr lang="sk-SK" sz="2400" dirty="0" err="1"/>
              <a:t>kdo</a:t>
            </a:r>
            <a:r>
              <a:rPr lang="sk-SK" sz="2400" dirty="0"/>
              <a:t> nám jej </a:t>
            </a:r>
            <a:r>
              <a:rPr lang="sk-SK" sz="2400" dirty="0" err="1"/>
              <a:t>může</a:t>
            </a:r>
            <a:r>
              <a:rPr lang="sk-SK" sz="2400" dirty="0"/>
              <a:t> dát? Jen vy, </a:t>
            </a:r>
            <a:r>
              <a:rPr lang="sk-SK" sz="2400" dirty="0" err="1"/>
              <a:t>bratři</a:t>
            </a:r>
            <a:r>
              <a:rPr lang="sk-SK" sz="2400" dirty="0"/>
              <a:t> Slováci! Vy, poslední naše </a:t>
            </a:r>
            <a:r>
              <a:rPr lang="sk-SK" sz="2400" dirty="0" err="1"/>
              <a:t>naděje</a:t>
            </a:r>
            <a:r>
              <a:rPr lang="sk-SK" sz="2400" dirty="0"/>
              <a:t>, </a:t>
            </a:r>
            <a:r>
              <a:rPr lang="sk-SK" sz="2400" dirty="0" err="1"/>
              <a:t>neboť</a:t>
            </a:r>
            <a:r>
              <a:rPr lang="sk-SK" sz="2400" dirty="0"/>
              <a:t> </a:t>
            </a:r>
            <a:r>
              <a:rPr lang="sk-SK" sz="2400" dirty="0" err="1"/>
              <a:t>pak</a:t>
            </a:r>
            <a:r>
              <a:rPr lang="sk-SK" sz="2400" dirty="0"/>
              <a:t> – už </a:t>
            </a:r>
            <a:r>
              <a:rPr lang="sk-SK" sz="2400" dirty="0" err="1"/>
              <a:t>není</a:t>
            </a:r>
            <a:r>
              <a:rPr lang="sk-SK" sz="2400" dirty="0"/>
              <a:t> </a:t>
            </a:r>
            <a:r>
              <a:rPr lang="sk-SK" sz="2400" dirty="0" err="1"/>
              <a:t>opravdu</a:t>
            </a:r>
            <a:r>
              <a:rPr lang="sk-SK" sz="2400" dirty="0"/>
              <a:t> </a:t>
            </a:r>
            <a:r>
              <a:rPr lang="sk-SK" sz="2400" dirty="0" err="1"/>
              <a:t>nic</a:t>
            </a:r>
            <a:r>
              <a:rPr lang="sk-SK" sz="2400" dirty="0"/>
              <a:t> (…) Silný národ </a:t>
            </a:r>
            <a:r>
              <a:rPr lang="sk-SK" sz="2400" dirty="0" err="1"/>
              <a:t>Jánošíkův</a:t>
            </a:r>
            <a:r>
              <a:rPr lang="sk-SK" sz="2400" dirty="0"/>
              <a:t> </a:t>
            </a:r>
            <a:r>
              <a:rPr lang="sk-SK" sz="2400" dirty="0" err="1"/>
              <a:t>nechť</a:t>
            </a:r>
            <a:r>
              <a:rPr lang="sk-SK" sz="2400" dirty="0"/>
              <a:t> </a:t>
            </a:r>
            <a:r>
              <a:rPr lang="sk-SK" sz="2400" dirty="0" err="1"/>
              <a:t>probudí</a:t>
            </a:r>
            <a:r>
              <a:rPr lang="sk-SK" sz="2400" dirty="0"/>
              <a:t> </a:t>
            </a:r>
            <a:r>
              <a:rPr lang="sk-SK" sz="2400" dirty="0" err="1"/>
              <a:t>ufilosofovaný</a:t>
            </a:r>
            <a:r>
              <a:rPr lang="sk-SK" sz="2400" dirty="0"/>
              <a:t> národ </a:t>
            </a:r>
            <a:r>
              <a:rPr lang="sk-SK" sz="2400" dirty="0" err="1"/>
              <a:t>Honzů</a:t>
            </a:r>
            <a:r>
              <a:rPr lang="sk-SK" sz="2400" dirty="0"/>
              <a:t> </a:t>
            </a:r>
            <a:r>
              <a:rPr lang="sk-SK" sz="2400" dirty="0" err="1"/>
              <a:t>ze</a:t>
            </a:r>
            <a:r>
              <a:rPr lang="sk-SK" sz="2400" dirty="0"/>
              <a:t> </a:t>
            </a:r>
            <a:r>
              <a:rPr lang="sk-SK" sz="2400" dirty="0" err="1"/>
              <a:t>zápecí</a:t>
            </a:r>
            <a:r>
              <a:rPr lang="sk-SK" sz="2400" dirty="0"/>
              <a:t>.“ </a:t>
            </a:r>
            <a:r>
              <a:rPr lang="sk-SK" sz="2400" dirty="0">
                <a:sym typeface="Wingdings" panose="05000000000000000000" pitchFamily="2" charset="2"/>
              </a:rPr>
              <a:t> </a:t>
            </a:r>
          </a:p>
          <a:p>
            <a:endParaRPr lang="sk-SK" sz="2400" dirty="0">
              <a:sym typeface="Wingdings" panose="05000000000000000000" pitchFamily="2" charset="2"/>
            </a:endParaRPr>
          </a:p>
          <a:p>
            <a:r>
              <a:rPr lang="sk-SK" sz="2400" dirty="0">
                <a:sym typeface="Wingdings" panose="05000000000000000000" pitchFamily="2" charset="2"/>
              </a:rPr>
              <a:t>Skutočne blízko k slovenským autonomistom, na zjazdoch Vlajky sa zúčastňoval ako vážený hosť i Andrej Hlinka a rečnili tiež Jozef Tiso a predseda Slovenskej národnej strany Martin Rázus</a:t>
            </a:r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037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700" y="1628800"/>
            <a:ext cx="5413299" cy="5229200"/>
          </a:xfrm>
        </p:spPr>
        <p:txBody>
          <a:bodyPr>
            <a:normAutofit/>
          </a:bodyPr>
          <a:lstStyle/>
          <a:p>
            <a:r>
              <a:rPr lang="en-GB" sz="2400" dirty="0"/>
              <a:t>20. </a:t>
            </a:r>
            <a:r>
              <a:rPr lang="en-GB" sz="2400" dirty="0" err="1"/>
              <a:t>február</a:t>
            </a:r>
            <a:r>
              <a:rPr lang="en-GB" sz="2400" dirty="0"/>
              <a:t> 1933</a:t>
            </a:r>
            <a:r>
              <a:rPr lang="sk-SK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Vlajka</a:t>
            </a:r>
            <a:r>
              <a:rPr lang="en-GB" sz="2400" dirty="0"/>
              <a:t> </a:t>
            </a:r>
            <a:r>
              <a:rPr lang="en-GB" sz="2400" dirty="0" err="1"/>
              <a:t>znova</a:t>
            </a:r>
            <a:r>
              <a:rPr lang="en-GB" sz="2400" dirty="0"/>
              <a:t> </a:t>
            </a:r>
            <a:r>
              <a:rPr lang="en-GB" sz="2400" dirty="0" err="1"/>
              <a:t>transformovala</a:t>
            </a:r>
            <a:r>
              <a:rPr lang="sk-SK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regulárnu</a:t>
            </a:r>
            <a:r>
              <a:rPr lang="en-GB" sz="2400" dirty="0"/>
              <a:t> </a:t>
            </a:r>
            <a:r>
              <a:rPr lang="en-GB" sz="2400" dirty="0" err="1"/>
              <a:t>politickú</a:t>
            </a:r>
            <a:r>
              <a:rPr lang="en-GB" sz="2400" dirty="0"/>
              <a:t> </a:t>
            </a:r>
            <a:r>
              <a:rPr lang="en-GB" sz="2400" dirty="0" err="1"/>
              <a:t>stranu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Do čela Stanislav </a:t>
            </a:r>
            <a:r>
              <a:rPr lang="sk-SK" sz="2400" dirty="0" err="1"/>
              <a:t>Nikolau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r>
              <a:rPr lang="sk-SK" sz="2400" dirty="0"/>
              <a:t>Spolu s tým </a:t>
            </a:r>
            <a:r>
              <a:rPr lang="sk-SK" sz="2400" dirty="0" err="1"/>
              <a:t>radikalizácia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Antisemitizmus, </a:t>
            </a:r>
            <a:r>
              <a:rPr lang="sk-SK" sz="2400" dirty="0" err="1"/>
              <a:t>propoľská</a:t>
            </a:r>
            <a:r>
              <a:rPr lang="sk-SK" sz="2400" dirty="0"/>
              <a:t> orientácia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62B107-0B12-4611-AA22-A78B7760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" y="1628800"/>
            <a:ext cx="371250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Medzitým NOF 1931 nový volebný program: </a:t>
            </a:r>
            <a:r>
              <a:rPr lang="pl-PL" sz="2400" dirty="0"/>
              <a:t>„Republika je jako vykradená chajda – zachrání ji Radola Gajda“ </a:t>
            </a:r>
          </a:p>
          <a:p>
            <a:endParaRPr lang="pl-PL" sz="2400" dirty="0"/>
          </a:p>
          <a:p>
            <a:r>
              <a:rPr lang="sk-SK" sz="2400" dirty="0"/>
              <a:t>Stále ale slabá, nestabilizovaná strana</a:t>
            </a:r>
          </a:p>
          <a:p>
            <a:endParaRPr lang="sk-SK" sz="2400" dirty="0"/>
          </a:p>
          <a:p>
            <a:r>
              <a:rPr lang="en-GB" sz="2400" dirty="0"/>
              <a:t>V </a:t>
            </a:r>
            <a:r>
              <a:rPr lang="en-GB" sz="2400" dirty="0" err="1"/>
              <a:t>roku</a:t>
            </a:r>
            <a:r>
              <a:rPr lang="en-GB" sz="2400" dirty="0"/>
              <a:t> 1932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uskutočnilo</a:t>
            </a:r>
            <a:r>
              <a:rPr lang="en-GB" sz="2400" dirty="0"/>
              <a:t> </a:t>
            </a:r>
            <a:r>
              <a:rPr lang="en-GB" sz="2400" dirty="0" err="1"/>
              <a:t>sčítanie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NOF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základe</a:t>
            </a:r>
            <a:r>
              <a:rPr lang="en-GB" sz="2400" dirty="0"/>
              <a:t> </a:t>
            </a:r>
            <a:r>
              <a:rPr lang="en-GB" sz="2400" dirty="0" err="1"/>
              <a:t>dotazníkov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vedenie</a:t>
            </a:r>
            <a:r>
              <a:rPr lang="en-GB" sz="2400" dirty="0"/>
              <a:t> </a:t>
            </a:r>
            <a:r>
              <a:rPr lang="en-GB" sz="2400" dirty="0" err="1"/>
              <a:t>posielalo</a:t>
            </a:r>
            <a:r>
              <a:rPr lang="en-GB" sz="2400" dirty="0"/>
              <a:t> do </a:t>
            </a:r>
            <a:r>
              <a:rPr lang="en-GB" sz="2400" dirty="0" err="1"/>
              <a:t>jednotlivých</a:t>
            </a:r>
            <a:r>
              <a:rPr lang="en-GB" sz="2400" dirty="0"/>
              <a:t> </a:t>
            </a:r>
            <a:r>
              <a:rPr lang="en-GB" sz="2400" dirty="0" err="1"/>
              <a:t>Jednôt</a:t>
            </a:r>
            <a:r>
              <a:rPr lang="en-GB" sz="2400" dirty="0"/>
              <a:t>. </a:t>
            </a:r>
            <a:r>
              <a:rPr lang="en-GB" sz="2400" dirty="0" err="1"/>
              <a:t>Vychádza</a:t>
            </a:r>
            <a:r>
              <a:rPr lang="en-GB" sz="2400" dirty="0"/>
              <a:t> z </a:t>
            </a:r>
            <a:r>
              <a:rPr lang="en-GB" sz="2400" dirty="0" err="1"/>
              <a:t>toho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NOF mala v </a:t>
            </a:r>
            <a:r>
              <a:rPr lang="en-GB" sz="2400" dirty="0" err="1"/>
              <a:t>roku</a:t>
            </a:r>
            <a:r>
              <a:rPr lang="en-GB" sz="2400" dirty="0"/>
              <a:t> 1932 358 </a:t>
            </a:r>
            <a:r>
              <a:rPr lang="en-GB" sz="2400" dirty="0" err="1"/>
              <a:t>Jednôt</a:t>
            </a:r>
            <a:r>
              <a:rPr lang="en-GB" sz="2400" dirty="0"/>
              <a:t> a 37 238 </a:t>
            </a:r>
            <a:r>
              <a:rPr lang="en-GB" sz="2400" dirty="0" err="1"/>
              <a:t>členov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Dohromady ale pravdepodobne okolo 39 000 – presne nevieme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30. roky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360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Drobné násilie a výtržníctvo – bitky s komunistami v krčmách a na uliciach, alebo napr. „útok“ praskajúcimi guličkami a neidentifikovanou smradľavou tekutinou na miestnosť, kde sa premietal nemecký film v decembri 1930 a pod.</a:t>
            </a:r>
          </a:p>
          <a:p>
            <a:endParaRPr lang="sk-SK" sz="2400" dirty="0"/>
          </a:p>
          <a:p>
            <a:r>
              <a:rPr lang="en-GB" sz="2400" dirty="0" err="1"/>
              <a:t>Najznámejšie</a:t>
            </a:r>
            <a:r>
              <a:rPr lang="en-GB" sz="2400" dirty="0"/>
              <a:t> </a:t>
            </a:r>
            <a:r>
              <a:rPr lang="en-GB" sz="2400" dirty="0" err="1"/>
              <a:t>násilné</a:t>
            </a:r>
            <a:r>
              <a:rPr lang="en-GB" sz="2400" dirty="0"/>
              <a:t> </a:t>
            </a:r>
            <a:r>
              <a:rPr lang="en-GB" sz="2400" dirty="0" err="1"/>
              <a:t>vystúpenie</a:t>
            </a:r>
            <a:r>
              <a:rPr lang="en-GB" sz="2400" dirty="0"/>
              <a:t> NOF, </a:t>
            </a:r>
            <a:r>
              <a:rPr lang="en-GB" sz="2400" dirty="0" err="1"/>
              <a:t>keď</a:t>
            </a:r>
            <a:r>
              <a:rPr lang="en-GB" sz="2400" dirty="0"/>
              <a:t> v </a:t>
            </a:r>
            <a:r>
              <a:rPr lang="en-GB" sz="2400" dirty="0" err="1"/>
              <a:t>noci</a:t>
            </a:r>
            <a:r>
              <a:rPr lang="en-GB" sz="2400" dirty="0"/>
              <a:t> z 21. </a:t>
            </a:r>
            <a:r>
              <a:rPr lang="en-GB" sz="2400" dirty="0" err="1"/>
              <a:t>na</a:t>
            </a:r>
            <a:r>
              <a:rPr lang="en-GB" sz="2400" dirty="0"/>
              <a:t> 22. </a:t>
            </a:r>
            <a:r>
              <a:rPr lang="en-GB" sz="2400" dirty="0" err="1"/>
              <a:t>januára</a:t>
            </a:r>
            <a:r>
              <a:rPr lang="en-GB" sz="2400" dirty="0"/>
              <a:t> 1933 </a:t>
            </a:r>
            <a:r>
              <a:rPr lang="sk-SK" sz="2400" dirty="0"/>
              <a:t>– útok na kasárne v Brne – </a:t>
            </a:r>
            <a:r>
              <a:rPr lang="sk-SK" sz="2400" dirty="0" err="1"/>
              <a:t>Židenicích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Ladislav </a:t>
            </a:r>
            <a:r>
              <a:rPr lang="sk-SK" sz="2400" dirty="0" err="1"/>
              <a:t>Kobsinek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Tragikomická udalosť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Židenický</a:t>
            </a:r>
            <a:r>
              <a:rPr lang="sk-SK" dirty="0"/>
              <a:t> puč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830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Súd v Brne – </a:t>
            </a:r>
            <a:r>
              <a:rPr lang="sk-SK" sz="2400" dirty="0" err="1"/>
              <a:t>Kobsinek</a:t>
            </a:r>
            <a:r>
              <a:rPr lang="sk-SK" sz="2400" dirty="0"/>
              <a:t> 6 mesiacov + </a:t>
            </a:r>
            <a:r>
              <a:rPr lang="sk-SK" sz="2400" dirty="0" err="1"/>
              <a:t>Gajda</a:t>
            </a:r>
            <a:r>
              <a:rPr lang="sk-SK" sz="2400" dirty="0"/>
              <a:t> nemal s akciou nič spoločné a oslobodený</a:t>
            </a:r>
          </a:p>
          <a:p>
            <a:endParaRPr lang="sk-SK" sz="2400" dirty="0"/>
          </a:p>
          <a:p>
            <a:r>
              <a:rPr lang="sk-SK" sz="2400" dirty="0"/>
              <a:t>Rozsudok ale kritizoval Hrad a Masaryk + ľavicová scéna = nový súd, tresty zdvojnásobené, </a:t>
            </a:r>
            <a:r>
              <a:rPr lang="sk-SK" sz="2400" dirty="0" err="1"/>
              <a:t>Gajda</a:t>
            </a:r>
            <a:r>
              <a:rPr lang="sk-SK" sz="2400" dirty="0"/>
              <a:t> 6 mesiacov väzenie</a:t>
            </a:r>
          </a:p>
          <a:p>
            <a:endParaRPr lang="sk-SK" sz="2400" dirty="0"/>
          </a:p>
          <a:p>
            <a:r>
              <a:rPr lang="sk-SK" sz="2400" dirty="0"/>
              <a:t>Po afére na Morave </a:t>
            </a:r>
            <a:r>
              <a:rPr lang="en-GB" sz="2400" dirty="0" err="1"/>
              <a:t>opustila</a:t>
            </a:r>
            <a:r>
              <a:rPr lang="en-GB" sz="2400" dirty="0"/>
              <a:t> </a:t>
            </a:r>
            <a:r>
              <a:rPr lang="sk-SK" sz="2400" dirty="0"/>
              <a:t>hnutie </a:t>
            </a:r>
            <a:r>
              <a:rPr lang="en-GB" sz="2400" dirty="0" err="1"/>
              <a:t>tretina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a </a:t>
            </a:r>
            <a:r>
              <a:rPr lang="en-GB" sz="2400" dirty="0" err="1"/>
              <a:t>dokonca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uvažovalo</a:t>
            </a:r>
            <a:r>
              <a:rPr lang="en-GB" sz="2400" dirty="0"/>
              <a:t> o </a:t>
            </a:r>
            <a:r>
              <a:rPr lang="en-GB" sz="2400" dirty="0" err="1"/>
              <a:t>zmene</a:t>
            </a:r>
            <a:r>
              <a:rPr lang="en-GB" sz="2400" dirty="0"/>
              <a:t> </a:t>
            </a:r>
            <a:r>
              <a:rPr lang="en-GB" sz="2400" dirty="0" err="1"/>
              <a:t>názvu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voľbe</a:t>
            </a:r>
            <a:r>
              <a:rPr lang="en-GB" sz="2400" dirty="0"/>
              <a:t> </a:t>
            </a:r>
            <a:r>
              <a:rPr lang="en-GB" sz="2400" dirty="0" err="1"/>
              <a:t>nového</a:t>
            </a:r>
            <a:r>
              <a:rPr lang="en-GB" sz="2400" dirty="0"/>
              <a:t> </a:t>
            </a:r>
            <a:r>
              <a:rPr lang="en-GB" sz="2400" dirty="0" err="1"/>
              <a:t>predsedu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r>
              <a:rPr lang="sk-SK" sz="2400" dirty="0"/>
              <a:t>Voľby 1935: NOF získala 167 433 hlasov (2,04 percenta) a 6 mandátov v parlamente (z toho na Slovensku 32 878 hlasov, 2,01 percenta)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Židenický</a:t>
            </a:r>
            <a:r>
              <a:rPr lang="sk-SK" dirty="0"/>
              <a:t> puč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94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214D8EB-AC88-4282-957B-E8A9F41FA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E0EF277-AE13-48AE-B52D-1208D3FF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Volby</a:t>
            </a:r>
            <a:r>
              <a:rPr lang="sk-SK" dirty="0"/>
              <a:t> 1935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C4ABC1-2638-48F9-8DCF-93F5E461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" y="1599470"/>
            <a:ext cx="9144000" cy="52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6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198EB05-2250-4D0C-A1D2-CCFDFD24C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A80B7E-F3C4-4D25-9349-D2069EE3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D51738-B8A9-4ABB-A7FC-FC771EA4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71" y="242780"/>
            <a:ext cx="459745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637BF5-D898-4F75-8052-D53801049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A3EBF0D-F028-42F8-B961-A65ED3F1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7732AB-0E9E-4A3E-947D-67EB16BC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8132"/>
            <a:ext cx="6408712" cy="67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47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 ďalšom období NOF finančné a personálne problémy, existovala niekde na rozhraní medzi pasivitou a klinickou smrťou</a:t>
            </a:r>
          </a:p>
          <a:p>
            <a:endParaRPr lang="sk-SK" sz="2400" dirty="0"/>
          </a:p>
          <a:p>
            <a:r>
              <a:rPr lang="sk-SK" sz="2400" dirty="0"/>
              <a:t>Oživenie pri ohrození republiky Adolfom Hitlerom</a:t>
            </a:r>
          </a:p>
          <a:p>
            <a:endParaRPr lang="sk-SK" sz="2400" dirty="0"/>
          </a:p>
          <a:p>
            <a:r>
              <a:rPr lang="sk-SK" sz="2400" dirty="0"/>
              <a:t>Od roku 1936 žiadali rapídne zbrojenie</a:t>
            </a:r>
          </a:p>
          <a:p>
            <a:endParaRPr lang="sk-SK" sz="2400" dirty="0"/>
          </a:p>
          <a:p>
            <a:r>
              <a:rPr lang="en-GB" sz="2400" dirty="0" err="1"/>
              <a:t>patrili</a:t>
            </a:r>
            <a:r>
              <a:rPr lang="en-GB" sz="2400" dirty="0"/>
              <a:t> k </a:t>
            </a:r>
            <a:r>
              <a:rPr lang="en-GB" sz="2400" dirty="0" err="1"/>
              <a:t>najhlasnejším</a:t>
            </a:r>
            <a:r>
              <a:rPr lang="en-GB" sz="2400" dirty="0"/>
              <a:t> </a:t>
            </a:r>
            <a:r>
              <a:rPr lang="en-GB" sz="2400" dirty="0" err="1"/>
              <a:t>odporcom</a:t>
            </a:r>
            <a:r>
              <a:rPr lang="en-GB" sz="2400" dirty="0"/>
              <a:t> </a:t>
            </a:r>
            <a:r>
              <a:rPr lang="en-GB" sz="2400" dirty="0" err="1"/>
              <a:t>vládnej</a:t>
            </a:r>
            <a:r>
              <a:rPr lang="en-GB" sz="2400" dirty="0"/>
              <a:t> </a:t>
            </a:r>
            <a:r>
              <a:rPr lang="en-GB" sz="2400" dirty="0" err="1"/>
              <a:t>politiky</a:t>
            </a:r>
            <a:r>
              <a:rPr lang="en-GB" sz="2400" dirty="0"/>
              <a:t> </a:t>
            </a:r>
            <a:r>
              <a:rPr lang="en-GB" sz="2400" dirty="0" err="1"/>
              <a:t>ústupkov</a:t>
            </a:r>
            <a:r>
              <a:rPr lang="en-GB" sz="2400" dirty="0"/>
              <a:t> a </a:t>
            </a:r>
            <a:r>
              <a:rPr lang="en-GB" sz="2400" dirty="0" err="1"/>
              <a:t>silne</a:t>
            </a:r>
            <a:r>
              <a:rPr lang="en-GB" sz="2400" dirty="0"/>
              <a:t> </a:t>
            </a:r>
            <a:r>
              <a:rPr lang="en-GB" sz="2400" dirty="0" err="1"/>
              <a:t>nabádali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obranu</a:t>
            </a:r>
            <a:r>
              <a:rPr lang="en-GB" sz="2400" dirty="0"/>
              <a:t> </a:t>
            </a:r>
            <a:r>
              <a:rPr lang="en-GB" sz="2400" dirty="0" err="1"/>
              <a:t>republiky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34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Vina za vojnové ohrozenie – Nemci a Židia</a:t>
            </a:r>
          </a:p>
          <a:p>
            <a:endParaRPr lang="sk-SK" sz="2400" dirty="0"/>
          </a:p>
          <a:p>
            <a:r>
              <a:rPr lang="sk-SK" sz="2400" dirty="0" err="1"/>
              <a:t>Gajda</a:t>
            </a:r>
            <a:r>
              <a:rPr lang="sk-SK" sz="2400" dirty="0"/>
              <a:t> 1938: „</a:t>
            </a:r>
            <a:r>
              <a:rPr lang="sk-SK" sz="2400" dirty="0" err="1"/>
              <a:t>Mluvím</a:t>
            </a:r>
            <a:r>
              <a:rPr lang="sk-SK" sz="2400" dirty="0"/>
              <a:t> k Vám </a:t>
            </a:r>
            <a:r>
              <a:rPr lang="sk-SK" sz="2400" dirty="0" err="1"/>
              <a:t>jako</a:t>
            </a:r>
            <a:r>
              <a:rPr lang="sk-SK" sz="2400" dirty="0"/>
              <a:t> </a:t>
            </a:r>
            <a:r>
              <a:rPr lang="sk-SK" sz="2400" dirty="0" err="1"/>
              <a:t>legionář</a:t>
            </a:r>
            <a:r>
              <a:rPr lang="sk-SK" sz="2400" dirty="0"/>
              <a:t> a </a:t>
            </a:r>
            <a:r>
              <a:rPr lang="sk-SK" sz="2400" dirty="0" err="1"/>
              <a:t>voják</a:t>
            </a:r>
            <a:r>
              <a:rPr lang="sk-SK" sz="2400" dirty="0"/>
              <a:t> národní </a:t>
            </a:r>
            <a:r>
              <a:rPr lang="sk-SK" sz="2400" dirty="0" err="1"/>
              <a:t>revoluce</a:t>
            </a:r>
            <a:r>
              <a:rPr lang="sk-SK" sz="2400" dirty="0"/>
              <a:t>. Národ </a:t>
            </a:r>
            <a:r>
              <a:rPr lang="sk-SK" sz="2400" dirty="0" err="1"/>
              <a:t>měl</a:t>
            </a:r>
            <a:r>
              <a:rPr lang="sk-SK" sz="2400" dirty="0"/>
              <a:t> dva </a:t>
            </a:r>
            <a:r>
              <a:rPr lang="sk-SK" sz="2400" dirty="0" err="1"/>
              <a:t>nepřátelé</a:t>
            </a:r>
            <a:r>
              <a:rPr lang="sk-SK" sz="2400" dirty="0"/>
              <a:t>: </a:t>
            </a:r>
            <a:r>
              <a:rPr lang="sk-SK" sz="2400" dirty="0" err="1"/>
              <a:t>Habsburky</a:t>
            </a:r>
            <a:r>
              <a:rPr lang="sk-SK" sz="2400" dirty="0"/>
              <a:t>, </a:t>
            </a:r>
            <a:r>
              <a:rPr lang="sk-SK" sz="2400" dirty="0" err="1"/>
              <a:t>kteří</a:t>
            </a:r>
            <a:r>
              <a:rPr lang="sk-SK" sz="2400" dirty="0"/>
              <a:t> náš národ germanizovali, a </a:t>
            </a:r>
            <a:r>
              <a:rPr lang="sk-SK" sz="2400" dirty="0" err="1"/>
              <a:t>mezinárodní</a:t>
            </a:r>
            <a:r>
              <a:rPr lang="sk-SK" sz="2400" dirty="0"/>
              <a:t> </a:t>
            </a:r>
            <a:r>
              <a:rPr lang="sk-SK" sz="2400" dirty="0" err="1"/>
              <a:t>Židy</a:t>
            </a:r>
            <a:r>
              <a:rPr lang="sk-SK" sz="2400" dirty="0"/>
              <a:t>, </a:t>
            </a:r>
            <a:r>
              <a:rPr lang="sk-SK" sz="2400" dirty="0" err="1"/>
              <a:t>kteří</a:t>
            </a:r>
            <a:r>
              <a:rPr lang="sk-SK" sz="2400" dirty="0"/>
              <a:t> nás </a:t>
            </a:r>
            <a:r>
              <a:rPr lang="sk-SK" sz="2400" dirty="0" err="1"/>
              <a:t>hospodářsky</a:t>
            </a:r>
            <a:r>
              <a:rPr lang="sk-SK" sz="2400" dirty="0"/>
              <a:t> vysávali. S </a:t>
            </a:r>
            <a:r>
              <a:rPr lang="sk-SK" sz="2400" dirty="0" err="1"/>
              <a:t>prvním</a:t>
            </a:r>
            <a:r>
              <a:rPr lang="sk-SK" sz="2400" dirty="0"/>
              <a:t> </a:t>
            </a:r>
            <a:r>
              <a:rPr lang="sk-SK" sz="2400" dirty="0" err="1"/>
              <a:t>nepřítelem</a:t>
            </a:r>
            <a:r>
              <a:rPr lang="sk-SK" sz="2400" dirty="0"/>
              <a:t> </a:t>
            </a:r>
            <a:r>
              <a:rPr lang="sk-SK" sz="2400" dirty="0" err="1"/>
              <a:t>se</a:t>
            </a:r>
            <a:r>
              <a:rPr lang="sk-SK" sz="2400" dirty="0"/>
              <a:t> </a:t>
            </a:r>
            <a:r>
              <a:rPr lang="sk-SK" sz="2400" dirty="0" err="1"/>
              <a:t>vypořádali</a:t>
            </a:r>
            <a:r>
              <a:rPr lang="sk-SK" sz="2400" dirty="0"/>
              <a:t> </a:t>
            </a:r>
            <a:r>
              <a:rPr lang="sk-SK" sz="2400" dirty="0" err="1"/>
              <a:t>vojáci</a:t>
            </a:r>
            <a:r>
              <a:rPr lang="sk-SK" sz="2400" dirty="0"/>
              <a:t>. Národ </a:t>
            </a:r>
            <a:r>
              <a:rPr lang="sk-SK" sz="2400" dirty="0" err="1"/>
              <a:t>ve</a:t>
            </a:r>
            <a:r>
              <a:rPr lang="sk-SK" sz="2400" dirty="0"/>
              <a:t> </a:t>
            </a:r>
            <a:r>
              <a:rPr lang="sk-SK" sz="2400" dirty="0" err="1"/>
              <a:t>dnech</a:t>
            </a:r>
            <a:r>
              <a:rPr lang="sk-SK" sz="2400" dirty="0"/>
              <a:t> </a:t>
            </a:r>
            <a:r>
              <a:rPr lang="sk-SK" sz="2400" dirty="0" err="1"/>
              <a:t>převratu</a:t>
            </a:r>
            <a:r>
              <a:rPr lang="sk-SK" sz="2400" dirty="0"/>
              <a:t> vložil </a:t>
            </a:r>
            <a:r>
              <a:rPr lang="sk-SK" sz="2400" dirty="0" err="1"/>
              <a:t>svobodu</a:t>
            </a:r>
            <a:r>
              <a:rPr lang="sk-SK" sz="2400" dirty="0"/>
              <a:t> do rukou politických </a:t>
            </a:r>
            <a:r>
              <a:rPr lang="sk-SK" sz="2400" dirty="0" err="1"/>
              <a:t>stran</a:t>
            </a:r>
            <a:r>
              <a:rPr lang="sk-SK" sz="2400" dirty="0"/>
              <a:t> v </a:t>
            </a:r>
            <a:r>
              <a:rPr lang="sk-SK" sz="2400" dirty="0" err="1"/>
              <a:t>domnění</a:t>
            </a:r>
            <a:r>
              <a:rPr lang="sk-SK" sz="2400" dirty="0"/>
              <a:t>, že </a:t>
            </a:r>
            <a:r>
              <a:rPr lang="sk-SK" sz="2400" dirty="0" err="1"/>
              <a:t>tyto</a:t>
            </a:r>
            <a:r>
              <a:rPr lang="sk-SK" sz="2400" dirty="0"/>
              <a:t> </a:t>
            </a:r>
            <a:r>
              <a:rPr lang="sk-SK" sz="2400" dirty="0" err="1"/>
              <a:t>se</a:t>
            </a:r>
            <a:r>
              <a:rPr lang="sk-SK" sz="2400" dirty="0"/>
              <a:t> </a:t>
            </a:r>
            <a:r>
              <a:rPr lang="sk-SK" sz="2400" dirty="0" err="1"/>
              <a:t>postarají</a:t>
            </a:r>
            <a:r>
              <a:rPr lang="sk-SK" sz="2400" dirty="0"/>
              <a:t> o </a:t>
            </a:r>
            <a:r>
              <a:rPr lang="sk-SK" sz="2400" dirty="0" err="1"/>
              <a:t>zdolání</a:t>
            </a:r>
            <a:r>
              <a:rPr lang="sk-SK" sz="2400" dirty="0"/>
              <a:t> druhého </a:t>
            </a:r>
            <a:r>
              <a:rPr lang="sk-SK" sz="2400" dirty="0" err="1"/>
              <a:t>nepřítele</a:t>
            </a:r>
            <a:r>
              <a:rPr lang="sk-SK" sz="2400" dirty="0"/>
              <a:t>. </a:t>
            </a:r>
            <a:r>
              <a:rPr lang="sk-SK" sz="2400" dirty="0" err="1"/>
              <a:t>Byla</a:t>
            </a:r>
            <a:r>
              <a:rPr lang="sk-SK" sz="2400" dirty="0"/>
              <a:t> pro to </a:t>
            </a:r>
            <a:r>
              <a:rPr lang="sk-SK" sz="2400" dirty="0" err="1"/>
              <a:t>skvělá</a:t>
            </a:r>
            <a:r>
              <a:rPr lang="sk-SK" sz="2400" dirty="0"/>
              <a:t> </a:t>
            </a:r>
            <a:r>
              <a:rPr lang="sk-SK" sz="2400" dirty="0" err="1"/>
              <a:t>příležitost</a:t>
            </a:r>
            <a:r>
              <a:rPr lang="sk-SK" sz="2400" dirty="0"/>
              <a:t> (…) Dnes </a:t>
            </a:r>
            <a:r>
              <a:rPr lang="sk-SK" sz="2400" dirty="0" err="1"/>
              <a:t>jsme</a:t>
            </a:r>
            <a:r>
              <a:rPr lang="sk-SK" sz="2400" dirty="0"/>
              <a:t> </a:t>
            </a:r>
            <a:r>
              <a:rPr lang="sk-SK" sz="2400" dirty="0" err="1"/>
              <a:t>bohužel</a:t>
            </a:r>
            <a:r>
              <a:rPr lang="sk-SK" sz="2400" dirty="0"/>
              <a:t> </a:t>
            </a:r>
            <a:r>
              <a:rPr lang="sk-SK" sz="2400" dirty="0" err="1"/>
              <a:t>svědky</a:t>
            </a:r>
            <a:r>
              <a:rPr lang="sk-SK" sz="2400" dirty="0"/>
              <a:t> toho, že </a:t>
            </a:r>
            <a:r>
              <a:rPr lang="sk-SK" sz="2400" dirty="0" err="1"/>
              <a:t>Němci</a:t>
            </a:r>
            <a:r>
              <a:rPr lang="sk-SK" sz="2400" dirty="0"/>
              <a:t> </a:t>
            </a:r>
            <a:r>
              <a:rPr lang="sk-SK" sz="2400" dirty="0" err="1"/>
              <a:t>tvoří</a:t>
            </a:r>
            <a:r>
              <a:rPr lang="sk-SK" sz="2400" dirty="0"/>
              <a:t> jednotnou </a:t>
            </a:r>
            <a:r>
              <a:rPr lang="sk-SK" sz="2400" dirty="0" err="1"/>
              <a:t>sílu</a:t>
            </a:r>
            <a:r>
              <a:rPr lang="sk-SK" sz="2400" dirty="0"/>
              <a:t>, </a:t>
            </a:r>
            <a:r>
              <a:rPr lang="sk-SK" sz="2400" dirty="0" err="1"/>
              <a:t>která</a:t>
            </a:r>
            <a:r>
              <a:rPr lang="sk-SK" sz="2400" dirty="0"/>
              <a:t> na nás cení zuby a </a:t>
            </a:r>
            <a:r>
              <a:rPr lang="sk-SK" sz="2400" dirty="0" err="1"/>
              <a:t>Židé</a:t>
            </a:r>
            <a:r>
              <a:rPr lang="sk-SK" sz="2400" dirty="0"/>
              <a:t> </a:t>
            </a:r>
            <a:r>
              <a:rPr lang="sk-SK" sz="2400" dirty="0" err="1"/>
              <a:t>ovládají</a:t>
            </a:r>
            <a:r>
              <a:rPr lang="sk-SK" sz="2400" dirty="0"/>
              <a:t> </a:t>
            </a:r>
            <a:r>
              <a:rPr lang="sk-SK" sz="2400" dirty="0" err="1"/>
              <a:t>většinu</a:t>
            </a:r>
            <a:r>
              <a:rPr lang="sk-SK" sz="2400" dirty="0"/>
              <a:t> </a:t>
            </a:r>
            <a:r>
              <a:rPr lang="sk-SK" sz="2400" dirty="0" err="1"/>
              <a:t>hospodářské</a:t>
            </a:r>
            <a:r>
              <a:rPr lang="sk-SK" sz="2400" dirty="0"/>
              <a:t> </a:t>
            </a:r>
            <a:r>
              <a:rPr lang="sk-SK" sz="2400" dirty="0" err="1"/>
              <a:t>síly</a:t>
            </a:r>
            <a:r>
              <a:rPr lang="sk-SK" sz="2400" dirty="0"/>
              <a:t>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851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Až do Mníchova trvali na tom, že republiku treba brániť</a:t>
            </a:r>
          </a:p>
          <a:p>
            <a:endParaRPr lang="sk-SK" sz="2400" dirty="0"/>
          </a:p>
          <a:p>
            <a:r>
              <a:rPr lang="sk-SK" sz="2400" dirty="0" err="1"/>
              <a:t>Gajda</a:t>
            </a:r>
            <a:r>
              <a:rPr lang="sk-SK" sz="2400" dirty="0"/>
              <a:t> ako poslanec vyhlásil, že </a:t>
            </a:r>
            <a:r>
              <a:rPr lang="en-GB" sz="2400" dirty="0"/>
              <a:t>„v </a:t>
            </a:r>
            <a:r>
              <a:rPr lang="en-GB" sz="2400" dirty="0" err="1"/>
              <a:t>této</a:t>
            </a:r>
            <a:r>
              <a:rPr lang="en-GB" sz="2400" dirty="0"/>
              <a:t> </a:t>
            </a:r>
            <a:r>
              <a:rPr lang="en-GB" sz="2400" dirty="0" err="1"/>
              <a:t>zemi</a:t>
            </a:r>
            <a:r>
              <a:rPr lang="en-GB" sz="2400" dirty="0"/>
              <a:t> </a:t>
            </a:r>
            <a:r>
              <a:rPr lang="en-GB" sz="2400" dirty="0" err="1"/>
              <a:t>bude</a:t>
            </a:r>
            <a:r>
              <a:rPr lang="en-GB" sz="2400" dirty="0"/>
              <a:t> </a:t>
            </a:r>
            <a:r>
              <a:rPr lang="en-GB" sz="2400" dirty="0" err="1"/>
              <a:t>střílet</a:t>
            </a:r>
            <a:r>
              <a:rPr lang="en-GB" sz="2400" dirty="0"/>
              <a:t> </a:t>
            </a:r>
            <a:r>
              <a:rPr lang="en-GB" sz="2400" dirty="0" err="1"/>
              <a:t>každý</a:t>
            </a:r>
            <a:r>
              <a:rPr lang="en-GB" sz="2400" dirty="0"/>
              <a:t> </a:t>
            </a:r>
            <a:r>
              <a:rPr lang="en-GB" sz="2400" dirty="0" err="1"/>
              <a:t>kámen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útočníka</a:t>
            </a:r>
            <a:r>
              <a:rPr lang="en-GB" sz="2400" dirty="0"/>
              <a:t>!“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od Beneša požiadali splnomocnenie pre </a:t>
            </a:r>
            <a:r>
              <a:rPr lang="sk-SK" sz="2400" dirty="0" err="1"/>
              <a:t>Gajdu</a:t>
            </a:r>
            <a:r>
              <a:rPr lang="sk-SK" sz="2400" dirty="0"/>
              <a:t> na rokovanie s </a:t>
            </a:r>
            <a:r>
              <a:rPr lang="sk-SK" sz="2400" dirty="0" err="1"/>
              <a:t>Henleinom</a:t>
            </a:r>
            <a:r>
              <a:rPr lang="sk-SK" sz="2400" dirty="0"/>
              <a:t> a Mussolinim. NOF ako člen CAUR predpokladala, že dokáže využiť domnelé rozpory medzi Mussolinim a Hitlerom v prospech Československa - ilúzie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864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Medzičasom ďalšia </a:t>
            </a:r>
            <a:r>
              <a:rPr lang="sk-SK" sz="2400" dirty="0" err="1"/>
              <a:t>radikalizácia</a:t>
            </a:r>
            <a:r>
              <a:rPr lang="sk-SK" sz="2400" dirty="0"/>
              <a:t> Vlajky – najmä od r. 1934, keď sa do čela dostal </a:t>
            </a:r>
            <a:r>
              <a:rPr lang="sk-SK" sz="2400" dirty="0" err="1"/>
              <a:t>Jan</a:t>
            </a:r>
            <a:r>
              <a:rPr lang="sk-SK" sz="2400" dirty="0"/>
              <a:t> </a:t>
            </a:r>
            <a:r>
              <a:rPr lang="sk-SK" sz="2400" dirty="0" err="1"/>
              <a:t>Vrzalík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Agresivita a antisemitizmus do takej miery, že úrady zakázali časopis Vlajka</a:t>
            </a:r>
          </a:p>
          <a:p>
            <a:endParaRPr lang="sk-SK" sz="2400" dirty="0"/>
          </a:p>
          <a:p>
            <a:r>
              <a:rPr lang="en-GB" sz="2400" dirty="0" err="1"/>
              <a:t>roku</a:t>
            </a:r>
            <a:r>
              <a:rPr lang="en-GB" sz="2400" dirty="0"/>
              <a:t> 1935 </a:t>
            </a:r>
            <a:r>
              <a:rPr lang="en-GB" sz="2400" dirty="0" err="1"/>
              <a:t>približne</a:t>
            </a:r>
            <a:r>
              <a:rPr lang="en-GB" sz="2400" dirty="0"/>
              <a:t> 4000 </a:t>
            </a:r>
            <a:r>
              <a:rPr lang="en-GB" sz="2400" dirty="0" err="1"/>
              <a:t>členov</a:t>
            </a:r>
            <a:r>
              <a:rPr lang="sk-SK" sz="2400" dirty="0"/>
              <a:t>, zmena z </a:t>
            </a:r>
            <a:r>
              <a:rPr lang="sk-SK" sz="2400" dirty="0" err="1"/>
              <a:t>propoľskej</a:t>
            </a:r>
            <a:r>
              <a:rPr lang="sk-SK" sz="2400" dirty="0"/>
              <a:t> orientácie na </a:t>
            </a:r>
            <a:r>
              <a:rPr lang="sk-SK" sz="2400" dirty="0" err="1"/>
              <a:t>pronemeckú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 rozdiel od NOF obdiv NSDAP, nekritizovali Hitlera</a:t>
            </a:r>
          </a:p>
          <a:p>
            <a:endParaRPr lang="sk-SK" sz="2400" dirty="0"/>
          </a:p>
          <a:p>
            <a:r>
              <a:rPr lang="en-GB" sz="2400" dirty="0"/>
              <a:t>1936 </a:t>
            </a:r>
            <a:r>
              <a:rPr lang="sk-SK" sz="2400" dirty="0"/>
              <a:t>vznik </a:t>
            </a:r>
            <a:r>
              <a:rPr lang="en-GB" sz="2400" dirty="0" err="1"/>
              <a:t>Hnutia</a:t>
            </a:r>
            <a:r>
              <a:rPr lang="en-GB" sz="2400" dirty="0"/>
              <a:t> za </a:t>
            </a:r>
            <a:r>
              <a:rPr lang="en-GB" sz="2400" dirty="0" err="1"/>
              <a:t>nové</a:t>
            </a:r>
            <a:r>
              <a:rPr lang="en-GB" sz="2400" dirty="0"/>
              <a:t> </a:t>
            </a:r>
            <a:r>
              <a:rPr lang="en-GB" sz="2400" dirty="0" err="1"/>
              <a:t>Československo</a:t>
            </a:r>
            <a:r>
              <a:rPr lang="en-GB" sz="2400" dirty="0"/>
              <a:t> – </a:t>
            </a:r>
            <a:r>
              <a:rPr lang="en-GB" sz="2400" dirty="0" err="1"/>
              <a:t>Vlajka</a:t>
            </a:r>
            <a:r>
              <a:rPr lang="en-GB" sz="2400" dirty="0"/>
              <a:t>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878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sk-SK" sz="2400" dirty="0"/>
              <a:t>Program </a:t>
            </a:r>
            <a:r>
              <a:rPr lang="en-GB" sz="2400" dirty="0" err="1"/>
              <a:t>boj</a:t>
            </a:r>
            <a:r>
              <a:rPr lang="en-GB" sz="2400" dirty="0"/>
              <a:t>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komunizmu</a:t>
            </a:r>
            <a:r>
              <a:rPr lang="en-GB" sz="2400" dirty="0"/>
              <a:t>, </a:t>
            </a:r>
            <a:r>
              <a:rPr lang="en-GB" sz="2400" dirty="0" err="1"/>
              <a:t>Židom</a:t>
            </a:r>
            <a:r>
              <a:rPr lang="en-GB" sz="2400" dirty="0"/>
              <a:t>, </a:t>
            </a:r>
            <a:r>
              <a:rPr lang="en-GB" sz="2400" dirty="0" err="1"/>
              <a:t>slobodomurárom</a:t>
            </a:r>
            <a:r>
              <a:rPr lang="en-GB" sz="2400" dirty="0"/>
              <a:t>, </a:t>
            </a:r>
            <a:r>
              <a:rPr lang="en-GB" sz="2400" dirty="0" err="1"/>
              <a:t>demokratom</a:t>
            </a:r>
            <a:r>
              <a:rPr lang="en-GB" sz="2400" dirty="0"/>
              <a:t> a </a:t>
            </a:r>
            <a:r>
              <a:rPr lang="en-GB" sz="2400" dirty="0" err="1"/>
              <a:t>presadzovanie</a:t>
            </a:r>
            <a:r>
              <a:rPr lang="en-GB" sz="2400" dirty="0"/>
              <a:t> </a:t>
            </a:r>
            <a:r>
              <a:rPr lang="en-GB" sz="2400" dirty="0" err="1"/>
              <a:t>stavovského</a:t>
            </a:r>
            <a:r>
              <a:rPr lang="en-GB" sz="2400" dirty="0"/>
              <a:t> </a:t>
            </a:r>
            <a:r>
              <a:rPr lang="en-GB" sz="2400" dirty="0" err="1"/>
              <a:t>štátu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Odmítáme</a:t>
            </a:r>
            <a:r>
              <a:rPr lang="en-GB" sz="2400" dirty="0"/>
              <a:t> </a:t>
            </a:r>
            <a:r>
              <a:rPr lang="en-GB" sz="2400" dirty="0" err="1"/>
              <a:t>všechny</a:t>
            </a:r>
            <a:r>
              <a:rPr lang="en-GB" sz="2400" dirty="0"/>
              <a:t>, </a:t>
            </a:r>
            <a:r>
              <a:rPr lang="en-GB" sz="2400" dirty="0" err="1"/>
              <a:t>kdož</a:t>
            </a:r>
            <a:r>
              <a:rPr lang="en-GB" sz="2400" dirty="0"/>
              <a:t> </a:t>
            </a:r>
            <a:r>
              <a:rPr lang="en-GB" sz="2400" dirty="0" err="1"/>
              <a:t>nejsou</a:t>
            </a:r>
            <a:r>
              <a:rPr lang="en-GB" sz="2400" dirty="0"/>
              <a:t> </a:t>
            </a:r>
            <a:r>
              <a:rPr lang="en-GB" sz="2400" dirty="0" err="1"/>
              <a:t>arijského</a:t>
            </a:r>
            <a:r>
              <a:rPr lang="en-GB" sz="2400" dirty="0"/>
              <a:t> </a:t>
            </a:r>
            <a:r>
              <a:rPr lang="en-GB" sz="2400" dirty="0" err="1"/>
              <a:t>původu</a:t>
            </a:r>
            <a:r>
              <a:rPr lang="en-GB" sz="2400" dirty="0"/>
              <a:t>.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marxismu</a:t>
            </a:r>
            <a:r>
              <a:rPr lang="en-GB" sz="2400" dirty="0"/>
              <a:t>,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stranictví</a:t>
            </a:r>
            <a:r>
              <a:rPr lang="en-GB" sz="2400" dirty="0"/>
              <a:t>, za </a:t>
            </a:r>
            <a:r>
              <a:rPr lang="en-GB" sz="2400" dirty="0" err="1"/>
              <a:t>národ</a:t>
            </a:r>
            <a:r>
              <a:rPr lang="en-GB" sz="2400" dirty="0"/>
              <a:t>! Za </a:t>
            </a:r>
            <a:r>
              <a:rPr lang="en-GB" sz="2400" dirty="0" err="1"/>
              <a:t>silné</a:t>
            </a:r>
            <a:r>
              <a:rPr lang="en-GB" sz="2400" dirty="0"/>
              <a:t> a </a:t>
            </a:r>
            <a:r>
              <a:rPr lang="en-GB" sz="2400" dirty="0" err="1"/>
              <a:t>šťastné</a:t>
            </a:r>
            <a:r>
              <a:rPr lang="en-GB" sz="2400" dirty="0"/>
              <a:t> </a:t>
            </a:r>
            <a:r>
              <a:rPr lang="en-GB" sz="2400" dirty="0" err="1"/>
              <a:t>Československo</a:t>
            </a:r>
            <a:r>
              <a:rPr lang="en-GB" sz="2400" dirty="0"/>
              <a:t>!“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Obdiv Hitlera (počas španielskej obč. vojny </a:t>
            </a:r>
            <a:r>
              <a:rPr lang="sk-SK" sz="2400" dirty="0" err="1"/>
              <a:t>Franca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Výrazný nový člen Jozef </a:t>
            </a:r>
            <a:r>
              <a:rPr lang="sk-SK" sz="2400" dirty="0" err="1"/>
              <a:t>Rozsévač</a:t>
            </a:r>
            <a:r>
              <a:rPr lang="sk-SK" sz="2400" dirty="0"/>
              <a:t> (1901 – 1946), známy pod pseudonymom Jozef Rys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8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12A4874-457D-4277-A688-20C0390BB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443F7F7-472B-4FF2-8D96-636423BF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84E808-E60E-4D1F-9815-BC020C92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7" y="1410241"/>
            <a:ext cx="3725644" cy="36105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5CE691-F63D-46E8-9253-E3C7FA99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82" y="115433"/>
            <a:ext cx="5135406" cy="65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74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r>
              <a:rPr lang="en-GB" sz="2400" dirty="0" err="1"/>
              <a:t>Rys-Rozsévač</a:t>
            </a:r>
            <a:r>
              <a:rPr lang="sk-SK" sz="2400" dirty="0"/>
              <a:t>, </a:t>
            </a:r>
            <a:r>
              <a:rPr lang="sk-SK" sz="2400" dirty="0" err="1"/>
              <a:t>Židozednářství</a:t>
            </a:r>
            <a:r>
              <a:rPr lang="sk-SK" sz="2400" dirty="0"/>
              <a:t> – metla </a:t>
            </a:r>
            <a:r>
              <a:rPr lang="sk-SK" sz="2400" dirty="0" err="1"/>
              <a:t>světa</a:t>
            </a:r>
            <a:r>
              <a:rPr lang="sk-SK" sz="2400" dirty="0"/>
              <a:t> (1938) – jedna z najagresívnejších antisemitských publikácií vôbec</a:t>
            </a:r>
          </a:p>
          <a:p>
            <a:endParaRPr lang="sk-SK" sz="2400" dirty="0"/>
          </a:p>
          <a:p>
            <a:r>
              <a:rPr lang="sk-SK" sz="2400" dirty="0"/>
              <a:t>Podľa neho potreba očistiť ČSR od „</a:t>
            </a:r>
            <a:r>
              <a:rPr lang="sk-SK" sz="2400" dirty="0" err="1"/>
              <a:t>demoliberalismu</a:t>
            </a:r>
            <a:r>
              <a:rPr lang="sk-SK" sz="2400" dirty="0"/>
              <a:t>“ (nové slovo, spájajúce dve zlá – demokraciu a </a:t>
            </a:r>
            <a:r>
              <a:rPr lang="sk-SK" sz="2400" dirty="0" err="1"/>
              <a:t>liberalismus</a:t>
            </a:r>
            <a:r>
              <a:rPr lang="sk-SK" sz="2400" dirty="0"/>
              <a:t>), od Židov, marxistov a slobodomurárov</a:t>
            </a:r>
          </a:p>
          <a:p>
            <a:endParaRPr lang="sk-SK" sz="2400" dirty="0"/>
          </a:p>
          <a:p>
            <a:r>
              <a:rPr lang="sk-SK" sz="2400" dirty="0"/>
              <a:t>Vytvoriť Nové Československo</a:t>
            </a:r>
          </a:p>
          <a:p>
            <a:endParaRPr lang="sk-SK" sz="2400" dirty="0"/>
          </a:p>
          <a:p>
            <a:r>
              <a:rPr lang="sk-SK" sz="2400" dirty="0"/>
              <a:t>Zlikvidovať Židov, „</a:t>
            </a:r>
            <a:r>
              <a:rPr lang="sk-SK" sz="2400" dirty="0" err="1"/>
              <a:t>židomilov</a:t>
            </a:r>
            <a:r>
              <a:rPr lang="sk-SK" sz="2400" dirty="0"/>
              <a:t>“ a „bielych židov“ (slobodomurári a ľavica)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2329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7014A3C-CF47-414E-A578-F2731AC66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CC07148-8ECB-46B5-9552-15767F8F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D819AD-F9AF-47D9-992A-3671E780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66137"/>
            <a:ext cx="4320480" cy="65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6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1872208"/>
          </a:xfrm>
        </p:spPr>
        <p:txBody>
          <a:bodyPr>
            <a:normAutofit/>
          </a:bodyPr>
          <a:lstStyle/>
          <a:p>
            <a:r>
              <a:rPr lang="sk-SK" sz="2400" dirty="0"/>
              <a:t>Po Mníchove dve politické strany, ktoré vznikli zlúčením všetkých doterajších parlamentných strán – Strana národnej jednoty, ktorej súčasťou sa stala i NOF  a o čosi neskôr vzniknuvšia Národní strana práce</a:t>
            </a:r>
          </a:p>
          <a:p>
            <a:pPr marL="45720" indent="0">
              <a:buNone/>
            </a:pP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Mníchove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C39377-D460-42B9-B7FE-46261182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700" y="3311576"/>
            <a:ext cx="3279788" cy="3330461"/>
          </a:xfrm>
          <a:prstGeom prst="rect">
            <a:avLst/>
          </a:prstGeom>
        </p:spPr>
      </p:pic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C0BE4CC4-0848-45DD-94E4-143B22A47D1C}"/>
              </a:ext>
            </a:extLst>
          </p:cNvPr>
          <p:cNvSpPr txBox="1">
            <a:spLocks/>
          </p:cNvSpPr>
          <p:nvPr/>
        </p:nvSpPr>
        <p:spPr>
          <a:xfrm>
            <a:off x="0" y="3054271"/>
            <a:ext cx="5865937" cy="3587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2400" dirty="0"/>
          </a:p>
          <a:p>
            <a:r>
              <a:rPr lang="sk-SK" sz="2400" dirty="0"/>
              <a:t>Vlajka v novembri 1938 zakázaná</a:t>
            </a:r>
          </a:p>
          <a:p>
            <a:endParaRPr lang="sk-SK" sz="2400" dirty="0"/>
          </a:p>
          <a:p>
            <a:r>
              <a:rPr lang="sk-SK" sz="2400" dirty="0"/>
              <a:t>V novembri 1938 vznikla posledná polovojenská organizácia NOF, </a:t>
            </a:r>
            <a:r>
              <a:rPr lang="sk-SK" sz="2400" dirty="0" err="1"/>
              <a:t>Gajdovi</a:t>
            </a:r>
            <a:r>
              <a:rPr lang="sk-SK" sz="2400" dirty="0"/>
              <a:t> gardy – čoskoro zakázaná, no jej členovia zákaz ignorovali a ďalej výtržnosti v uliciach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49592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Mníchove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B5472D-BFEF-4D94-B425-730B7D6EB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093390"/>
          </a:xfrm>
        </p:spPr>
        <p:txBody>
          <a:bodyPr>
            <a:normAutofit lnSpcReduction="10000"/>
          </a:bodyPr>
          <a:lstStyle/>
          <a:p>
            <a:r>
              <a:rPr lang="sk-SK" sz="2400" dirty="0" err="1"/>
              <a:t>Gajda</a:t>
            </a:r>
            <a:r>
              <a:rPr lang="sk-SK" sz="2400" dirty="0"/>
              <a:t> v skutočnosti plány na štátny prevrat, v marci (</a:t>
            </a:r>
            <a:r>
              <a:rPr lang="sk-SK" sz="2400" dirty="0" err="1"/>
              <a:t>březen</a:t>
            </a:r>
            <a:r>
              <a:rPr lang="sk-SK" sz="2400" dirty="0"/>
              <a:t>) 1939 vytvoril Český národní výbor – nemal ale dosť síl na nič</a:t>
            </a:r>
          </a:p>
          <a:p>
            <a:endParaRPr lang="sk-SK" sz="2400" dirty="0"/>
          </a:p>
          <a:p>
            <a:r>
              <a:rPr lang="sk-SK" sz="2400" dirty="0"/>
              <a:t>14/15. marec 1939 koniec ČSR</a:t>
            </a:r>
          </a:p>
          <a:p>
            <a:endParaRPr lang="sk-SK" sz="2400" dirty="0"/>
          </a:p>
          <a:p>
            <a:r>
              <a:rPr lang="en-GB" sz="2400" dirty="0" err="1"/>
              <a:t>Gajda</a:t>
            </a:r>
            <a:r>
              <a:rPr lang="en-GB" sz="2400" dirty="0"/>
              <a:t> 30. </a:t>
            </a:r>
            <a:r>
              <a:rPr lang="en-GB" sz="2400" dirty="0" err="1"/>
              <a:t>júna</a:t>
            </a:r>
            <a:r>
              <a:rPr lang="en-GB" sz="2400" dirty="0"/>
              <a:t> 1939 NOF </a:t>
            </a:r>
            <a:r>
              <a:rPr lang="en-GB" sz="2400" dirty="0" err="1"/>
              <a:t>definitívne</a:t>
            </a:r>
            <a:r>
              <a:rPr lang="en-GB" sz="2400" dirty="0"/>
              <a:t> </a:t>
            </a:r>
            <a:r>
              <a:rPr lang="en-GB" sz="2400" dirty="0" err="1"/>
              <a:t>rozpustil</a:t>
            </a:r>
            <a:r>
              <a:rPr lang="sk-SK" sz="2400" dirty="0"/>
              <a:t>, časť členov založila „Obnovenú NOF,“ ale takmer žiadna činnosť</a:t>
            </a:r>
          </a:p>
          <a:p>
            <a:endParaRPr lang="sk-SK" sz="2400" dirty="0"/>
          </a:p>
          <a:p>
            <a:r>
              <a:rPr lang="en-GB" sz="2400" dirty="0" err="1"/>
              <a:t>Gajda</a:t>
            </a:r>
            <a:r>
              <a:rPr lang="en-GB" sz="2400" dirty="0"/>
              <a:t> </a:t>
            </a:r>
            <a:r>
              <a:rPr lang="en-GB" sz="2400" dirty="0" err="1"/>
              <a:t>nikdy</a:t>
            </a:r>
            <a:r>
              <a:rPr lang="en-GB" sz="2400" dirty="0"/>
              <a:t> </a:t>
            </a:r>
            <a:r>
              <a:rPr lang="en-GB" sz="2400" dirty="0" err="1"/>
              <a:t>nekolaboroval</a:t>
            </a:r>
            <a:r>
              <a:rPr lang="en-GB" sz="2400" dirty="0"/>
              <a:t> s </a:t>
            </a:r>
            <a:r>
              <a:rPr lang="en-GB" sz="2400" dirty="0" err="1"/>
              <a:t>nemeckou</a:t>
            </a:r>
            <a:r>
              <a:rPr lang="en-GB" sz="2400" dirty="0"/>
              <a:t> </a:t>
            </a:r>
            <a:r>
              <a:rPr lang="en-GB" sz="2400" dirty="0" err="1"/>
              <a:t>mocou</a:t>
            </a:r>
            <a:r>
              <a:rPr lang="en-GB" sz="2400" dirty="0"/>
              <a:t>, </a:t>
            </a:r>
            <a:r>
              <a:rPr lang="en-GB" sz="2400" dirty="0" err="1"/>
              <a:t>naopak</a:t>
            </a:r>
            <a:r>
              <a:rPr lang="en-GB" sz="2400" dirty="0"/>
              <a:t> – v </a:t>
            </a:r>
            <a:r>
              <a:rPr lang="en-GB" sz="2400" dirty="0" err="1"/>
              <a:t>priebehu</a:t>
            </a:r>
            <a:r>
              <a:rPr lang="en-GB" sz="2400" dirty="0"/>
              <a:t> </a:t>
            </a:r>
            <a:r>
              <a:rPr lang="en-GB" sz="2400" dirty="0" err="1"/>
              <a:t>vojny</a:t>
            </a:r>
            <a:r>
              <a:rPr lang="en-GB" sz="2400" dirty="0"/>
              <a:t> </a:t>
            </a:r>
            <a:r>
              <a:rPr lang="en-GB" sz="2400" dirty="0" err="1"/>
              <a:t>finančne</a:t>
            </a:r>
            <a:r>
              <a:rPr lang="en-GB" sz="2400" dirty="0"/>
              <a:t> </a:t>
            </a:r>
            <a:r>
              <a:rPr lang="en-GB" sz="2400" dirty="0" err="1"/>
              <a:t>podporoval</a:t>
            </a:r>
            <a:r>
              <a:rPr lang="en-GB" sz="2400" dirty="0"/>
              <a:t> </a:t>
            </a:r>
            <a:r>
              <a:rPr lang="en-GB" sz="2400" dirty="0" err="1"/>
              <a:t>českých</a:t>
            </a:r>
            <a:r>
              <a:rPr lang="en-GB" sz="2400" dirty="0"/>
              <a:t> </a:t>
            </a:r>
            <a:r>
              <a:rPr lang="en-GB" sz="2400" dirty="0" err="1"/>
              <a:t>letcov</a:t>
            </a:r>
            <a:r>
              <a:rPr lang="en-GB" sz="2400" dirty="0"/>
              <a:t> </a:t>
            </a:r>
            <a:r>
              <a:rPr lang="en-GB" sz="2400" dirty="0" err="1"/>
              <a:t>utekajúcich</a:t>
            </a:r>
            <a:r>
              <a:rPr lang="en-GB" sz="2400" dirty="0"/>
              <a:t> do </a:t>
            </a:r>
            <a:r>
              <a:rPr lang="en-GB" sz="2400" dirty="0" err="1"/>
              <a:t>zahraničného</a:t>
            </a:r>
            <a:r>
              <a:rPr lang="en-GB" sz="2400" dirty="0"/>
              <a:t> </a:t>
            </a:r>
            <a:r>
              <a:rPr lang="en-GB" sz="2400" dirty="0" err="1"/>
              <a:t>odboja</a:t>
            </a:r>
            <a:r>
              <a:rPr lang="en-GB" sz="2400" dirty="0"/>
              <a:t> a </a:t>
            </a:r>
            <a:r>
              <a:rPr lang="en-GB" sz="2400" dirty="0" err="1"/>
              <a:t>intervenoval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najvyšších</a:t>
            </a:r>
            <a:r>
              <a:rPr lang="en-GB" sz="2400" dirty="0"/>
              <a:t> </a:t>
            </a:r>
            <a:r>
              <a:rPr lang="en-GB" sz="2400" dirty="0" err="1"/>
              <a:t>miestach</a:t>
            </a:r>
            <a:r>
              <a:rPr lang="en-GB" sz="2400" dirty="0"/>
              <a:t> v </a:t>
            </a:r>
            <a:r>
              <a:rPr lang="en-GB" sz="2400" dirty="0" err="1"/>
              <a:t>prospech</a:t>
            </a:r>
            <a:r>
              <a:rPr lang="en-GB" sz="2400" dirty="0"/>
              <a:t> </a:t>
            </a:r>
            <a:r>
              <a:rPr lang="en-GB" sz="2400" dirty="0" err="1"/>
              <a:t>niektorých</a:t>
            </a:r>
            <a:r>
              <a:rPr lang="en-GB" sz="2400" dirty="0"/>
              <a:t> </a:t>
            </a:r>
            <a:r>
              <a:rPr lang="en-GB" sz="2400" dirty="0" err="1"/>
              <a:t>uväznených</a:t>
            </a:r>
            <a:r>
              <a:rPr lang="en-GB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638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 err="1"/>
              <a:t>Rodobranecký</a:t>
            </a:r>
            <a:r>
              <a:rPr lang="sk-SK" sz="2400" dirty="0"/>
              <a:t> katechizmus (1928): </a:t>
            </a:r>
          </a:p>
          <a:p>
            <a:r>
              <a:rPr lang="sk-SK" sz="2400" dirty="0"/>
              <a:t>„</a:t>
            </a:r>
            <a:r>
              <a:rPr lang="sk-SK" sz="2400" dirty="0" err="1"/>
              <a:t>sdruženie</a:t>
            </a:r>
            <a:r>
              <a:rPr lang="sk-SK" sz="2400" dirty="0"/>
              <a:t> mravne zachovalých, oddaných a smelých slovenských národných pracovníkov a bojovníkov, ktorí sa venujú </a:t>
            </a:r>
            <a:r>
              <a:rPr lang="sk-SK" sz="2400" dirty="0" err="1"/>
              <a:t>nežistnej</a:t>
            </a:r>
            <a:r>
              <a:rPr lang="sk-SK" sz="2400" dirty="0"/>
              <a:t> a obetavej obrane Národa“ </a:t>
            </a:r>
          </a:p>
          <a:p>
            <a:endParaRPr lang="sk-SK" sz="2400" dirty="0"/>
          </a:p>
          <a:p>
            <a:r>
              <a:rPr lang="sk-SK" sz="2400" dirty="0"/>
              <a:t>„Najprv musíme vykonať očistu v samom národe a to silnou rukou a pevnou vôľou. V očiste treba postupovať odhodlane a bezohľadne. Nie len ústami, ale hlavne skutkami. Musíme národ očistiť od korupcie, osobničkárstva, pažravosti. Spása národa je v mravnom obrodení!“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Rodobrana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072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B5472D-BFEF-4D94-B425-730B7D6EB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093390"/>
          </a:xfrm>
        </p:spPr>
        <p:txBody>
          <a:bodyPr>
            <a:normAutofit/>
          </a:bodyPr>
          <a:lstStyle/>
          <a:p>
            <a:r>
              <a:rPr lang="sk-SK" sz="2400" dirty="0"/>
              <a:t>Vlajka naopak – počas Druhej republiky v ilegalite, útoky na Židov a teroristické akcie </a:t>
            </a:r>
          </a:p>
          <a:p>
            <a:endParaRPr lang="sk-SK" sz="2400" dirty="0"/>
          </a:p>
          <a:p>
            <a:r>
              <a:rPr lang="sk-SK" sz="2400" dirty="0"/>
              <a:t>všetky bez obetí okrem jednej, keď sa </a:t>
            </a:r>
            <a:r>
              <a:rPr lang="es-ES" sz="2400" dirty="0"/>
              <a:t>6. marca 1939 v Plzni</a:t>
            </a:r>
            <a:r>
              <a:rPr lang="sk-SK" sz="2400" dirty="0"/>
              <a:t> dvaja </a:t>
            </a:r>
            <a:r>
              <a:rPr lang="sk-SK" sz="2400" dirty="0" err="1"/>
              <a:t>Vlajkári</a:t>
            </a:r>
            <a:r>
              <a:rPr lang="sk-SK" sz="2400" dirty="0"/>
              <a:t> v snahe zničiť židovský cintorín odpálili sami</a:t>
            </a:r>
          </a:p>
          <a:p>
            <a:endParaRPr lang="sk-SK" sz="2400" dirty="0"/>
          </a:p>
          <a:p>
            <a:r>
              <a:rPr lang="sk-SK" sz="2400" dirty="0"/>
              <a:t>Počas vojny znovu </a:t>
            </a:r>
            <a:r>
              <a:rPr lang="en-GB" sz="2400" dirty="0" err="1"/>
              <a:t>povolená</a:t>
            </a:r>
            <a:r>
              <a:rPr lang="en-GB" sz="2400" dirty="0"/>
              <a:t> </a:t>
            </a:r>
            <a:r>
              <a:rPr lang="en-GB" sz="2400" dirty="0" err="1"/>
              <a:t>Vlajka</a:t>
            </a:r>
            <a:r>
              <a:rPr lang="en-GB" sz="2400" dirty="0"/>
              <a:t> </a:t>
            </a:r>
            <a:r>
              <a:rPr lang="sk-SK" sz="2400" dirty="0"/>
              <a:t>– stala sa </a:t>
            </a:r>
            <a:r>
              <a:rPr lang="en-GB" sz="2400" dirty="0" err="1"/>
              <a:t>najväčšou</a:t>
            </a:r>
            <a:r>
              <a:rPr lang="en-GB" sz="2400" dirty="0"/>
              <a:t> </a:t>
            </a:r>
            <a:r>
              <a:rPr lang="en-GB" sz="2400" dirty="0" err="1"/>
              <a:t>kolaborantskou</a:t>
            </a:r>
            <a:r>
              <a:rPr lang="en-GB" sz="2400" dirty="0"/>
              <a:t> </a:t>
            </a:r>
            <a:r>
              <a:rPr lang="en-GB" sz="2400" dirty="0" err="1"/>
              <a:t>organizáciou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071069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40E611-31F6-487D-A7E7-E2DF7A0C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6" y="1410241"/>
            <a:ext cx="7884368" cy="5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8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7AF2792-F9D0-43C1-8A13-3928D286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3" y="0"/>
            <a:ext cx="760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4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AB15C94-25DD-4A5E-A645-571FBB26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" y="0"/>
            <a:ext cx="901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8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05128F-D3D7-43A6-8BCA-C7496A71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9" y="731521"/>
            <a:ext cx="887637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56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Nacisti nikdy nerátali s tým, že by dali Vlajke moc – napriek ideovej spriaznenosti</a:t>
            </a:r>
          </a:p>
          <a:p>
            <a:endParaRPr lang="sk-SK" sz="2400" dirty="0"/>
          </a:p>
          <a:p>
            <a:r>
              <a:rPr lang="en-GB" sz="2400" dirty="0" err="1"/>
              <a:t>Využívali</a:t>
            </a:r>
            <a:r>
              <a:rPr lang="en-GB" sz="2400" dirty="0"/>
              <a:t> ich </a:t>
            </a:r>
            <a:r>
              <a:rPr lang="en-GB" sz="2400" dirty="0" err="1"/>
              <a:t>predovšetkým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donášačov</a:t>
            </a:r>
            <a:r>
              <a:rPr lang="en-GB" sz="2400" dirty="0"/>
              <a:t> a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prostriedok</a:t>
            </a:r>
            <a:r>
              <a:rPr lang="en-GB" sz="2400" dirty="0"/>
              <a:t> </a:t>
            </a:r>
            <a:r>
              <a:rPr lang="en-GB" sz="2400" dirty="0" err="1"/>
              <a:t>nátlaku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protektorátnu</a:t>
            </a:r>
            <a:r>
              <a:rPr lang="en-GB" sz="2400" dirty="0"/>
              <a:t> </a:t>
            </a:r>
            <a:r>
              <a:rPr lang="en-GB" sz="2400" dirty="0" err="1"/>
              <a:t>vládu</a:t>
            </a:r>
            <a:r>
              <a:rPr lang="en-GB" sz="2400" dirty="0"/>
              <a:t>, v </a:t>
            </a:r>
            <a:r>
              <a:rPr lang="en-GB" sz="2400" dirty="0" err="1"/>
              <a:t>prípade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nespolupracovala</a:t>
            </a:r>
            <a:r>
              <a:rPr lang="en-GB" sz="2400" dirty="0"/>
              <a:t> </a:t>
            </a:r>
            <a:r>
              <a:rPr lang="en-GB" sz="2400" dirty="0" err="1"/>
              <a:t>tak</a:t>
            </a:r>
            <a:r>
              <a:rPr lang="en-GB" sz="2400" dirty="0"/>
              <a:t>,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predstavovali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Ján Rys-</a:t>
            </a:r>
            <a:r>
              <a:rPr lang="sk-SK" sz="2400" dirty="0" err="1"/>
              <a:t>Rozsévač</a:t>
            </a:r>
            <a:r>
              <a:rPr lang="sk-SK" sz="2400" dirty="0"/>
              <a:t> vytvoril Český národnosocialistický tábor – Vlajka (a množstvo </a:t>
            </a:r>
            <a:r>
              <a:rPr lang="sk-SK" sz="2400" dirty="0" err="1"/>
              <a:t>podorganizácií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Súčasťou </a:t>
            </a:r>
            <a:r>
              <a:rPr lang="sk-SK" sz="2400" dirty="0" err="1"/>
              <a:t>Svatoplukove</a:t>
            </a:r>
            <a:r>
              <a:rPr lang="sk-SK" sz="2400" dirty="0"/>
              <a:t> gardy podľa vzoru SA – mali mať 50 tisíc mužov a pomáhať nemeckej armáde. Realita 400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87275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86973"/>
            <a:ext cx="9036496" cy="1054395"/>
          </a:xfrm>
        </p:spPr>
        <p:txBody>
          <a:bodyPr>
            <a:normAutofit/>
          </a:bodyPr>
          <a:lstStyle/>
          <a:p>
            <a:r>
              <a:rPr lang="en-GB" dirty="0" err="1"/>
              <a:t>Návrh</a:t>
            </a:r>
            <a:r>
              <a:rPr lang="en-GB" dirty="0"/>
              <a:t> </a:t>
            </a:r>
            <a:r>
              <a:rPr lang="en-GB" dirty="0" err="1"/>
              <a:t>odznak</a:t>
            </a:r>
            <a:r>
              <a:rPr lang="sk-SK" dirty="0" err="1"/>
              <a:t>ov</a:t>
            </a:r>
            <a:r>
              <a:rPr lang="en-GB" dirty="0"/>
              <a:t> ČNST-</a:t>
            </a:r>
            <a:r>
              <a:rPr lang="en-GB" dirty="0" err="1"/>
              <a:t>Vlajky</a:t>
            </a:r>
            <a:r>
              <a:rPr lang="en-GB" dirty="0"/>
              <a:t>, </a:t>
            </a:r>
            <a:r>
              <a:rPr lang="en-GB" dirty="0" err="1"/>
              <a:t>kt</a:t>
            </a:r>
            <a:r>
              <a:rPr lang="sk-SK" dirty="0"/>
              <a:t>o</a:t>
            </a:r>
            <a:r>
              <a:rPr lang="en-GB" dirty="0" err="1"/>
              <a:t>ré</a:t>
            </a:r>
            <a:r>
              <a:rPr lang="en-GB" dirty="0"/>
              <a:t> 10. </a:t>
            </a:r>
            <a:r>
              <a:rPr lang="sk-SK" dirty="0"/>
              <a:t>marca (</a:t>
            </a:r>
            <a:r>
              <a:rPr lang="en-GB" dirty="0" err="1"/>
              <a:t>břez</a:t>
            </a:r>
            <a:r>
              <a:rPr lang="sk-SK" dirty="0"/>
              <a:t>e</a:t>
            </a:r>
            <a:r>
              <a:rPr lang="en-GB" dirty="0"/>
              <a:t>n</a:t>
            </a:r>
            <a:r>
              <a:rPr lang="sk-SK" dirty="0"/>
              <a:t>)</a:t>
            </a:r>
            <a:r>
              <a:rPr lang="en-GB" dirty="0"/>
              <a:t> 1941 </a:t>
            </a:r>
            <a:r>
              <a:rPr lang="en-GB" dirty="0" err="1"/>
              <a:t>zaslal</a:t>
            </a:r>
            <a:r>
              <a:rPr lang="en-GB" dirty="0"/>
              <a:t> Jan </a:t>
            </a:r>
            <a:r>
              <a:rPr lang="en-GB" dirty="0" err="1"/>
              <a:t>Rys-Rozsévač</a:t>
            </a:r>
            <a:r>
              <a:rPr lang="en-GB" dirty="0"/>
              <a:t> do </a:t>
            </a:r>
            <a:r>
              <a:rPr lang="en-GB" dirty="0" err="1"/>
              <a:t>kancelá</a:t>
            </a:r>
            <a:r>
              <a:rPr lang="sk-SK" dirty="0" err="1"/>
              <a:t>rie</a:t>
            </a:r>
            <a:r>
              <a:rPr lang="sk-SK" dirty="0"/>
              <a:t> </a:t>
            </a:r>
            <a:r>
              <a:rPr lang="en-GB" dirty="0"/>
              <a:t>n</a:t>
            </a:r>
            <a:r>
              <a:rPr lang="sk-SK" dirty="0"/>
              <a:t>e</a:t>
            </a:r>
            <a:r>
              <a:rPr lang="en-GB" dirty="0" err="1"/>
              <a:t>meckého</a:t>
            </a:r>
            <a:r>
              <a:rPr lang="en-GB" dirty="0"/>
              <a:t> </a:t>
            </a:r>
            <a:r>
              <a:rPr lang="sk-SK" dirty="0"/>
              <a:t>štátneho tajomníka pre </a:t>
            </a:r>
            <a:r>
              <a:rPr lang="en-GB" dirty="0" err="1"/>
              <a:t>Čechy</a:t>
            </a:r>
            <a:r>
              <a:rPr lang="en-GB" dirty="0"/>
              <a:t> a </a:t>
            </a:r>
            <a:r>
              <a:rPr lang="en-GB" dirty="0" err="1"/>
              <a:t>Moravu</a:t>
            </a:r>
            <a:r>
              <a:rPr lang="en-GB" dirty="0"/>
              <a:t>, K. H. </a:t>
            </a:r>
            <a:r>
              <a:rPr lang="en-GB" dirty="0" err="1"/>
              <a:t>Franka</a:t>
            </a:r>
            <a:r>
              <a:rPr lang="en-GB" dirty="0"/>
              <a:t>,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3F4ECD-B05F-4151-A9F9-E0D4ED5B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16631"/>
            <a:ext cx="8925660" cy="55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442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Ján Rys-</a:t>
            </a:r>
            <a:r>
              <a:rPr lang="sk-SK" sz="2400" dirty="0" err="1"/>
              <a:t>Rozsévač</a:t>
            </a:r>
            <a:r>
              <a:rPr lang="sk-SK" sz="2400" dirty="0"/>
              <a:t> neustále žiadosti o moc, neskôr útoky na protektorátnu vládu, najmä proti Emanuelovi </a:t>
            </a:r>
            <a:r>
              <a:rPr lang="sk-SK" sz="2400" dirty="0" err="1"/>
              <a:t>Moravcovi</a:t>
            </a:r>
            <a:r>
              <a:rPr lang="sk-SK" sz="2400" dirty="0"/>
              <a:t> – problém aj pre nacistov, ktorí ho podporovali a nechceli pripustiť kritiku – potrebovali pokojné zázemie, aby protektorát produkoval pre vojenské úsilie a nemuseli riešiť rozbroje</a:t>
            </a:r>
          </a:p>
          <a:p>
            <a:endParaRPr lang="sk-SK" sz="2400" dirty="0"/>
          </a:p>
          <a:p>
            <a:r>
              <a:rPr lang="sk-SK" sz="2400" dirty="0"/>
              <a:t>Nacistické okupačné orgány – najprv zákaz Vlajky na 6 mesiacov v r. 1942, potom stratili trpezlivosť, v roku 1943 definitívny zákaz Vlajky a Rys-</a:t>
            </a:r>
            <a:r>
              <a:rPr lang="sk-SK" sz="2400" dirty="0" err="1"/>
              <a:t>Rozsévač</a:t>
            </a:r>
            <a:r>
              <a:rPr lang="sk-SK" sz="2400" dirty="0"/>
              <a:t> skončil v koncentračnom tábor </a:t>
            </a:r>
            <a:r>
              <a:rPr lang="sk-SK" sz="2400" dirty="0" err="1"/>
              <a:t>Dachau</a:t>
            </a:r>
            <a:r>
              <a:rPr lang="sk-SK" sz="2400" dirty="0"/>
              <a:t> </a:t>
            </a:r>
          </a:p>
          <a:p>
            <a:pPr marL="45720" indent="0">
              <a:buNone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112457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Vojnový Slovenský štát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Z hľadiska klasifikácie zaujímavým Slovenský štát</a:t>
            </a:r>
          </a:p>
          <a:p>
            <a:endParaRPr lang="sk-SK" sz="2400" dirty="0"/>
          </a:p>
          <a:p>
            <a:r>
              <a:rPr lang="sk-SK" sz="2400" dirty="0"/>
              <a:t>Hlinkova slovenská ľudová strana (HSĽS) do roku 1938 nie je fašistickou – nenapĺňa kritéria, aj keď jasná inklinácia k fašizmu a sympatie napr. s Mussolinim – i sám Andrej Hlinka</a:t>
            </a:r>
          </a:p>
          <a:p>
            <a:endParaRPr lang="sk-SK" sz="2400" dirty="0"/>
          </a:p>
          <a:p>
            <a:r>
              <a:rPr lang="sk-SK" sz="2400" dirty="0"/>
              <a:t>Nesnažila sa o likvidáciu ČSR alebo zničenie demokracie, ale o autonómiu v rámci republiky. Radikálne ale krídlo okolo Vojtecha Tuku a bývalej </a:t>
            </a:r>
            <a:r>
              <a:rPr lang="sk-SK" sz="2400" dirty="0" err="1"/>
              <a:t>Rodobrany</a:t>
            </a:r>
            <a:r>
              <a:rPr lang="sk-SK" sz="2400" dirty="0"/>
              <a:t> (Alexander Mach a pod.) - fašizmus</a:t>
            </a:r>
          </a:p>
          <a:p>
            <a:pPr marL="45720" indent="0">
              <a:buNone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8922513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Vojnový Slovenský štát</a:t>
            </a:r>
            <a:endParaRPr lang="en-GB" dirty="0"/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90CED0F2-8E50-43DA-AA8D-2D71A4EE3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95" y="1628800"/>
            <a:ext cx="7788469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5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 err="1"/>
              <a:t>Palingenetický</a:t>
            </a:r>
            <a:r>
              <a:rPr lang="sk-SK" sz="2400" dirty="0"/>
              <a:t> ultranacionalizmus – národ v úpadku, potreba očistiť, koncept organického národa</a:t>
            </a:r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jednotlivec</a:t>
            </a:r>
            <a:r>
              <a:rPr lang="en-GB" sz="2400" dirty="0"/>
              <a:t> </a:t>
            </a:r>
            <a:r>
              <a:rPr lang="en-GB" sz="2400" dirty="0" err="1"/>
              <a:t>nie</a:t>
            </a:r>
            <a:r>
              <a:rPr lang="en-GB" sz="2400" dirty="0"/>
              <a:t> je v stave ani </a:t>
            </a:r>
            <a:r>
              <a:rPr lang="en-GB" sz="2400" dirty="0" err="1"/>
              <a:t>seba</a:t>
            </a:r>
            <a:r>
              <a:rPr lang="en-GB" sz="2400" dirty="0"/>
              <a:t> </a:t>
            </a:r>
            <a:r>
              <a:rPr lang="en-GB" sz="2400" dirty="0" err="1"/>
              <a:t>obrániť</a:t>
            </a:r>
            <a:r>
              <a:rPr lang="en-GB" sz="2400" dirty="0"/>
              <a:t> </a:t>
            </a:r>
            <a:r>
              <a:rPr lang="en-GB" sz="2400" dirty="0" err="1"/>
              <a:t>dostatočne</a:t>
            </a:r>
            <a:r>
              <a:rPr lang="en-GB" sz="2400" dirty="0"/>
              <a:t>, </a:t>
            </a:r>
            <a:r>
              <a:rPr lang="en-GB" sz="2400" dirty="0" err="1"/>
              <a:t>tým</a:t>
            </a:r>
            <a:r>
              <a:rPr lang="en-GB" sz="2400" dirty="0"/>
              <a:t> </a:t>
            </a:r>
            <a:r>
              <a:rPr lang="en-GB" sz="2400" dirty="0" err="1"/>
              <a:t>menej</a:t>
            </a:r>
            <a:r>
              <a:rPr lang="en-GB" sz="2400" dirty="0"/>
              <a:t> </a:t>
            </a:r>
            <a:r>
              <a:rPr lang="en-GB" sz="2400" dirty="0" err="1"/>
              <a:t>svätú</a:t>
            </a:r>
            <a:r>
              <a:rPr lang="en-GB" sz="2400" dirty="0"/>
              <a:t> </a:t>
            </a:r>
            <a:r>
              <a:rPr lang="en-GB" sz="2400" dirty="0" err="1"/>
              <a:t>vec</a:t>
            </a:r>
            <a:r>
              <a:rPr lang="en-GB" sz="2400" dirty="0"/>
              <a:t> </a:t>
            </a:r>
            <a:r>
              <a:rPr lang="en-GB" sz="2400" dirty="0" err="1"/>
              <a:t>Národa</a:t>
            </a:r>
            <a:r>
              <a:rPr lang="en-GB" sz="2400" dirty="0"/>
              <a:t>. Preto </a:t>
            </a:r>
            <a:r>
              <a:rPr lang="en-GB" sz="2400" dirty="0" err="1"/>
              <a:t>treba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sorganizovať</a:t>
            </a:r>
            <a:r>
              <a:rPr lang="en-GB" sz="2400" dirty="0"/>
              <a:t> v </a:t>
            </a:r>
            <a:r>
              <a:rPr lang="en-GB" sz="2400" dirty="0" err="1"/>
              <a:t>pevný</a:t>
            </a:r>
            <a:r>
              <a:rPr lang="en-GB" sz="2400" dirty="0"/>
              <a:t> </a:t>
            </a:r>
            <a:r>
              <a:rPr lang="en-GB" sz="2400" dirty="0" err="1"/>
              <a:t>jednotný</a:t>
            </a:r>
            <a:r>
              <a:rPr lang="en-GB" sz="2400" dirty="0"/>
              <a:t> </a:t>
            </a:r>
            <a:r>
              <a:rPr lang="en-GB" sz="2400" dirty="0" err="1"/>
              <a:t>šík</a:t>
            </a:r>
            <a:r>
              <a:rPr lang="en-GB" sz="2400" dirty="0"/>
              <a:t>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odrazí</a:t>
            </a:r>
            <a:r>
              <a:rPr lang="en-GB" sz="2400" dirty="0"/>
              <a:t> </a:t>
            </a:r>
            <a:r>
              <a:rPr lang="en-GB" sz="2400" dirty="0" err="1"/>
              <a:t>svojím</a:t>
            </a:r>
            <a:r>
              <a:rPr lang="en-GB" sz="2400" dirty="0"/>
              <a:t> </a:t>
            </a:r>
            <a:r>
              <a:rPr lang="en-GB" sz="2400" dirty="0" err="1"/>
              <a:t>spoludržaním</a:t>
            </a:r>
            <a:r>
              <a:rPr lang="en-GB" sz="2400" dirty="0"/>
              <a:t> </a:t>
            </a:r>
            <a:r>
              <a:rPr lang="en-GB" sz="2400" dirty="0" err="1"/>
              <a:t>akýkoľvek</a:t>
            </a:r>
            <a:r>
              <a:rPr lang="en-GB" sz="2400" dirty="0"/>
              <a:t> </a:t>
            </a:r>
            <a:r>
              <a:rPr lang="en-GB" sz="2400" dirty="0" err="1"/>
              <a:t>útok</a:t>
            </a:r>
            <a:r>
              <a:rPr lang="en-GB" sz="2400" dirty="0"/>
              <a:t>.“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Oni vyvolená elita bojovníkov-vodcov</a:t>
            </a:r>
          </a:p>
          <a:p>
            <a:endParaRPr lang="sk-SK" sz="2400" dirty="0"/>
          </a:p>
          <a:p>
            <a:r>
              <a:rPr lang="sk-SK" sz="2400" dirty="0"/>
              <a:t>Koncept čistej krvi a rasy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Rodobrana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736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Vojnový Slovenský štát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Po konci ČSR HSĽS moc na území Slovenska – </a:t>
            </a:r>
            <a:r>
              <a:rPr lang="sk-SK" sz="2400" dirty="0" err="1"/>
              <a:t>kolaboratnská</a:t>
            </a:r>
            <a:r>
              <a:rPr lang="sk-SK" sz="2400" dirty="0"/>
              <a:t> organizácia</a:t>
            </a:r>
          </a:p>
          <a:p>
            <a:endParaRPr lang="sk-SK" sz="2400" dirty="0"/>
          </a:p>
          <a:p>
            <a:r>
              <a:rPr lang="sk-SK" sz="2400" dirty="0"/>
              <a:t>Jozef Tiso vojnový zločinec priamo zodpovedný za smrť desiatok tisíc občanov štátu</a:t>
            </a:r>
          </a:p>
          <a:p>
            <a:endParaRPr lang="sk-SK" sz="2400" dirty="0"/>
          </a:p>
          <a:p>
            <a:r>
              <a:rPr lang="sk-SK" sz="2400" dirty="0"/>
              <a:t>Mnohé koncepcie „slovenského národného socializmu,“ avšak nikdy nie plne fašistickým štátom – </a:t>
            </a:r>
            <a:r>
              <a:rPr lang="sk-SK" sz="2400" dirty="0" err="1"/>
              <a:t>Tuka</a:t>
            </a:r>
            <a:r>
              <a:rPr lang="sk-SK" sz="2400" dirty="0"/>
              <a:t>, Mach a ďalší snaha o </a:t>
            </a:r>
            <a:r>
              <a:rPr lang="sk-SK" sz="2400" dirty="0" err="1"/>
              <a:t>nacifikáciu</a:t>
            </a:r>
            <a:r>
              <a:rPr lang="sk-SK" sz="2400" dirty="0"/>
              <a:t> režimu – Tiso &amp; Nemci ich nepustili k moci</a:t>
            </a:r>
          </a:p>
          <a:p>
            <a:endParaRPr lang="sk-SK" sz="2400" dirty="0"/>
          </a:p>
          <a:p>
            <a:r>
              <a:rPr lang="sk-SK" sz="2400" dirty="0"/>
              <a:t>Opora štátu – cirkev, armáda, medzi politikmi kňazi, podoba s Frankovým Španielskom, </a:t>
            </a:r>
            <a:r>
              <a:rPr lang="sk-SK" sz="2400" dirty="0" err="1"/>
              <a:t>Vichystickým</a:t>
            </a:r>
            <a:r>
              <a:rPr lang="sk-SK" sz="2400" dirty="0"/>
              <a:t> </a:t>
            </a:r>
            <a:r>
              <a:rPr lang="sk-SK" sz="2400" dirty="0" err="1"/>
              <a:t>Franczkom</a:t>
            </a:r>
            <a:r>
              <a:rPr lang="sk-SK" sz="2400" dirty="0"/>
              <a:t> viac než s </a:t>
            </a:r>
            <a:r>
              <a:rPr lang="sk-SK" sz="2400" dirty="0" err="1"/>
              <a:t>nac</a:t>
            </a:r>
            <a:r>
              <a:rPr lang="sk-SK" sz="2400" dirty="0"/>
              <a:t>. Nemeckom</a:t>
            </a:r>
          </a:p>
          <a:p>
            <a:pPr marL="45720" indent="0">
              <a:buNone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2881768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Vojnový Slovenský štát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21B673-9635-4042-BC16-737E9612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dve politické línie: Tisova, ktorá nadväzovala na tradičnú kresťanskú ľudácku politiku a jej ideologickej koncepcii vychádzajúcej zo slovenského nacionalizmu v jeho náboženskej podobe (kľúčovým ideológom bol Štefan Polakovič (1912 – 1999)) a radikálne </a:t>
            </a:r>
            <a:r>
              <a:rPr lang="sk-SK" sz="2400" dirty="0" err="1"/>
              <a:t>pronacistická</a:t>
            </a:r>
            <a:r>
              <a:rPr lang="sk-SK" sz="2400" dirty="0"/>
              <a:t> v zvulgarizovanej podobe kopírujúcej nacistický vzor (kľúčovým ideológom bol Stanislav Mečiar (1910 – 1971) a hlavným predstaviteľom Vojtech </a:t>
            </a:r>
            <a:r>
              <a:rPr lang="sk-SK" sz="2400" dirty="0" err="1"/>
              <a:t>Tuka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SŠ – diktatúra s fašistickými prvkami (režim spočiatku autoritatívny, potom inklinácia k nacistickej verzii fašizmu, nakoniec hybridný režim bez jasnej politickej identity)</a:t>
            </a:r>
          </a:p>
          <a:p>
            <a:endParaRPr lang="sk-SK" sz="2400" dirty="0"/>
          </a:p>
          <a:p>
            <a:pPr marL="45720" indent="0">
              <a:buNone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82305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33167-11D8-47EB-87DF-09C01E06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50810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Trénovali na boj, zdravenie dvihnutou pravicou, čierne košele</a:t>
            </a:r>
          </a:p>
          <a:p>
            <a:endParaRPr lang="sk-SK" sz="2400" dirty="0"/>
          </a:p>
          <a:p>
            <a:r>
              <a:rPr lang="sk-SK" sz="2400" dirty="0"/>
              <a:t>Hlavný ideológ a duchovný vodca Vojtech </a:t>
            </a:r>
            <a:r>
              <a:rPr lang="sk-SK" sz="2400" dirty="0" err="1"/>
              <a:t>Tuka</a:t>
            </a:r>
            <a:r>
              <a:rPr lang="sk-SK" sz="2400" dirty="0"/>
              <a:t> (1880 – 1946)</a:t>
            </a:r>
          </a:p>
          <a:p>
            <a:endParaRPr lang="sk-SK" sz="2400" dirty="0"/>
          </a:p>
          <a:p>
            <a:r>
              <a:rPr lang="sk-SK" sz="2400" dirty="0"/>
              <a:t>Oficiálne v čele Vojtech Hudec (? – 1959)</a:t>
            </a:r>
          </a:p>
          <a:p>
            <a:endParaRPr lang="sk-SK" sz="2400" dirty="0"/>
          </a:p>
          <a:p>
            <a:r>
              <a:rPr lang="sk-SK" sz="2400" dirty="0"/>
              <a:t>Rozpustená už 1923, obnovená 1925, definitívne rozpustená 1929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84FBC1-09EB-44C1-BD7C-83A6433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Rodobrana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40A095-A5AD-473E-8BA9-30711F56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7" y="1626256"/>
            <a:ext cx="3600400" cy="50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474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19347</TotalTime>
  <Words>3810</Words>
  <Application>Microsoft Office PowerPoint</Application>
  <PresentationFormat>On-screen Show (4:3)</PresentationFormat>
  <Paragraphs>370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Franklin Gothic Medium</vt:lpstr>
      <vt:lpstr>Wingdings</vt:lpstr>
      <vt:lpstr>Wingdings 2</vt:lpstr>
      <vt:lpstr>Grid</vt:lpstr>
      <vt:lpstr>KSCB092   Fašizmus A jeho špecifiká v Európe a Ázii</vt:lpstr>
      <vt:lpstr>Fašizmus a ČSR</vt:lpstr>
      <vt:lpstr>Po 1WW</vt:lpstr>
      <vt:lpstr>Po 1WW</vt:lpstr>
      <vt:lpstr>Slovensko</vt:lpstr>
      <vt:lpstr>PowerPoint Presentation</vt:lpstr>
      <vt:lpstr>Rodobrana</vt:lpstr>
      <vt:lpstr>Rodobrana</vt:lpstr>
      <vt:lpstr>Rodobrana</vt:lpstr>
      <vt:lpstr>PowerPoint Presentation</vt:lpstr>
      <vt:lpstr>ČSR</vt:lpstr>
      <vt:lpstr>ČSR</vt:lpstr>
      <vt:lpstr>NOF</vt:lpstr>
      <vt:lpstr>NOF</vt:lpstr>
      <vt:lpstr>PowerPoint Presentation</vt:lpstr>
      <vt:lpstr>PowerPoint Presentation</vt:lpstr>
      <vt:lpstr>PowerPoint Presentation</vt:lpstr>
      <vt:lpstr>NOF</vt:lpstr>
      <vt:lpstr>RADOLA GAJDA</vt:lpstr>
      <vt:lpstr>PowerPoint Presentation</vt:lpstr>
      <vt:lpstr>RADOLA GAJDA</vt:lpstr>
      <vt:lpstr>PowerPoint Presentation</vt:lpstr>
      <vt:lpstr>V NOF : snaha o kult osobnosti</vt:lpstr>
      <vt:lpstr>V NOF : snaha o kult osobnosti</vt:lpstr>
      <vt:lpstr>NOF</vt:lpstr>
      <vt:lpstr>IDEOLógia NOF</vt:lpstr>
      <vt:lpstr>IDEOLógia NOF</vt:lpstr>
      <vt:lpstr>PowerPoint Presentation</vt:lpstr>
      <vt:lpstr>IDEOLógia NOF</vt:lpstr>
      <vt:lpstr>PowerPoint Presentation</vt:lpstr>
      <vt:lpstr>IDEOLógia NOF</vt:lpstr>
      <vt:lpstr>Ideológia NOF</vt:lpstr>
      <vt:lpstr>IDEOLógia NOF</vt:lpstr>
      <vt:lpstr>IDEOLógia NOF</vt:lpstr>
      <vt:lpstr>Návrat k zlatému veku</vt:lpstr>
      <vt:lpstr>IDEOLógia NOF</vt:lpstr>
      <vt:lpstr>IDEOLógia NOF</vt:lpstr>
      <vt:lpstr>PowerPoint Presentation</vt:lpstr>
      <vt:lpstr>Program NOF</vt:lpstr>
      <vt:lpstr>Program NOF</vt:lpstr>
      <vt:lpstr>IDEOLógia NOF</vt:lpstr>
      <vt:lpstr>IDEOLógia NOF</vt:lpstr>
      <vt:lpstr>IDEOLógia NOF</vt:lpstr>
      <vt:lpstr>členstvo NOF</vt:lpstr>
      <vt:lpstr>PowerPoint Presentation</vt:lpstr>
      <vt:lpstr>Sázavská aféra</vt:lpstr>
      <vt:lpstr>PowerPoint Presentation</vt:lpstr>
      <vt:lpstr>úpadok</vt:lpstr>
      <vt:lpstr>Vlajka</vt:lpstr>
      <vt:lpstr>Vlajka</vt:lpstr>
      <vt:lpstr>Vlajka</vt:lpstr>
      <vt:lpstr>Vlajka</vt:lpstr>
      <vt:lpstr>Vlajka</vt:lpstr>
      <vt:lpstr>Vlajka</vt:lpstr>
      <vt:lpstr>30. roky</vt:lpstr>
      <vt:lpstr>Židenický puč</vt:lpstr>
      <vt:lpstr>Židenický puč</vt:lpstr>
      <vt:lpstr>Volby 1935</vt:lpstr>
      <vt:lpstr>PowerPoint Presentation</vt:lpstr>
      <vt:lpstr>NOF</vt:lpstr>
      <vt:lpstr>NOF</vt:lpstr>
      <vt:lpstr>NOF</vt:lpstr>
      <vt:lpstr>Vlajka</vt:lpstr>
      <vt:lpstr>Vlajka</vt:lpstr>
      <vt:lpstr>PowerPoint Presentation</vt:lpstr>
      <vt:lpstr>Vlajka</vt:lpstr>
      <vt:lpstr>PowerPoint Presentation</vt:lpstr>
      <vt:lpstr>Po Mníchove</vt:lpstr>
      <vt:lpstr>Po Mníchove</vt:lpstr>
      <vt:lpstr>Vlajka</vt:lpstr>
      <vt:lpstr>Vlajka</vt:lpstr>
      <vt:lpstr>Vlajka</vt:lpstr>
      <vt:lpstr>Vlajka</vt:lpstr>
      <vt:lpstr>Vlajka</vt:lpstr>
      <vt:lpstr>Vlajka</vt:lpstr>
      <vt:lpstr>Vlajka</vt:lpstr>
      <vt:lpstr>Vlajka</vt:lpstr>
      <vt:lpstr>Vojnový Slovenský štát</vt:lpstr>
      <vt:lpstr>Vojnový Slovenský štát</vt:lpstr>
      <vt:lpstr>Vojnový Slovenský štát</vt:lpstr>
      <vt:lpstr>Vojnový Slovenský štát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715</cp:revision>
  <dcterms:created xsi:type="dcterms:W3CDTF">2016-04-08T19:06:24Z</dcterms:created>
  <dcterms:modified xsi:type="dcterms:W3CDTF">2022-04-25T16:44:34Z</dcterms:modified>
</cp:coreProperties>
</file>