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96" r:id="rId3"/>
    <p:sldId id="269" r:id="rId4"/>
    <p:sldId id="263" r:id="rId5"/>
    <p:sldId id="274" r:id="rId6"/>
    <p:sldId id="275" r:id="rId7"/>
    <p:sldId id="276" r:id="rId8"/>
    <p:sldId id="289" r:id="rId9"/>
    <p:sldId id="277" r:id="rId10"/>
    <p:sldId id="278" r:id="rId11"/>
    <p:sldId id="279" r:id="rId12"/>
    <p:sldId id="290" r:id="rId13"/>
    <p:sldId id="286" r:id="rId14"/>
    <p:sldId id="281" r:id="rId15"/>
    <p:sldId id="287" r:id="rId16"/>
    <p:sldId id="294" r:id="rId17"/>
    <p:sldId id="333" r:id="rId18"/>
    <p:sldId id="334" r:id="rId19"/>
    <p:sldId id="292" r:id="rId20"/>
    <p:sldId id="293" r:id="rId21"/>
    <p:sldId id="291" r:id="rId22"/>
    <p:sldId id="29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77"/>
    <p:restoredTop sz="94603"/>
  </p:normalViewPr>
  <p:slideViewPr>
    <p:cSldViewPr snapToGrid="0" snapToObjects="1">
      <p:cViewPr varScale="1">
        <p:scale>
          <a:sx n="105" d="100"/>
          <a:sy n="105" d="100"/>
        </p:scale>
        <p:origin x="119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0A416-177E-F04A-85C1-D659FB1F9CF5}" type="datetimeFigureOut">
              <a:rPr lang="en-US" smtClean="0"/>
              <a:t>2/15/22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3A55A-E9D2-264D-BE6B-F5AD522C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24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F3717-670C-6648-B6CC-C795729E58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6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2/15/22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2/15/22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2/15/22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lowchart: Document 37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25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Cantonese II</a:t>
            </a:r>
          </a:p>
          <a:p>
            <a:pPr algn="l"/>
            <a:r>
              <a:rPr lang="en-US"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B8417-C68C-7B4E-B18C-DAEED6FE2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417" y="1234411"/>
            <a:ext cx="8149802" cy="486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1B76E3E8-FA41-304B-ACD5-CBCD002BAF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04181" y="960136"/>
            <a:ext cx="6583637" cy="493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88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996ED47-45F6-3545-9B52-E573C511C3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37" y="1606378"/>
            <a:ext cx="11359525" cy="418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8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287B11E9-3F4E-8F46-9494-EB8F5F732A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56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362E87B9-3824-A344-9F49-A8D07CE9E4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1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21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6B0359-7BBE-DB42-A8B8-E626CAEA124E}"/>
              </a:ext>
            </a:extLst>
          </p:cNvPr>
          <p:cNvGraphicFramePr>
            <a:graphicFrameLocks noGrp="1"/>
          </p:cNvGraphicFramePr>
          <p:nvPr/>
        </p:nvGraphicFramePr>
        <p:xfrm>
          <a:off x="591788" y="257959"/>
          <a:ext cx="11008424" cy="6342081"/>
        </p:xfrm>
        <a:graphic>
          <a:graphicData uri="http://schemas.openxmlformats.org/drawingml/2006/table">
            <a:tbl>
              <a:tblPr/>
              <a:tblGrid>
                <a:gridCol w="975755">
                  <a:extLst>
                    <a:ext uri="{9D8B030D-6E8A-4147-A177-3AD203B41FA5}">
                      <a16:colId xmlns:a16="http://schemas.microsoft.com/office/drawing/2014/main" val="4169358455"/>
                    </a:ext>
                  </a:extLst>
                </a:gridCol>
                <a:gridCol w="1615044">
                  <a:extLst>
                    <a:ext uri="{9D8B030D-6E8A-4147-A177-3AD203B41FA5}">
                      <a16:colId xmlns:a16="http://schemas.microsoft.com/office/drawing/2014/main" val="1874699219"/>
                    </a:ext>
                  </a:extLst>
                </a:gridCol>
                <a:gridCol w="4429496">
                  <a:extLst>
                    <a:ext uri="{9D8B030D-6E8A-4147-A177-3AD203B41FA5}">
                      <a16:colId xmlns:a16="http://schemas.microsoft.com/office/drawing/2014/main" val="3125079347"/>
                    </a:ext>
                  </a:extLst>
                </a:gridCol>
                <a:gridCol w="3988129">
                  <a:extLst>
                    <a:ext uri="{9D8B030D-6E8A-4147-A177-3AD203B41FA5}">
                      <a16:colId xmlns:a16="http://schemas.microsoft.com/office/drawing/2014/main" val="3152755226"/>
                    </a:ext>
                  </a:extLst>
                </a:gridCol>
              </a:tblGrid>
              <a:tr h="137050">
                <a:tc>
                  <a:txBody>
                    <a:bodyPr/>
                    <a:lstStyle/>
                    <a:p>
                      <a:pPr algn="ctr"/>
                      <a:r>
                        <a:rPr lang="en-HK" sz="1600" b="1" dirty="0">
                          <a:effectLst/>
                        </a:rPr>
                        <a:t>Particle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1600" b="1">
                          <a:effectLst/>
                        </a:rPr>
                        <a:t>Jyutping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1600" b="1" dirty="0">
                          <a:effectLst/>
                        </a:rPr>
                        <a:t>Usage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1600" b="1" dirty="0">
                          <a:effectLst/>
                        </a:rPr>
                        <a:t>Example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991436"/>
                  </a:ext>
                </a:extLst>
              </a:tr>
              <a:tr h="548200">
                <a:tc>
                  <a:txBody>
                    <a:bodyPr/>
                    <a:lstStyle/>
                    <a:p>
                      <a:r>
                        <a:rPr lang="ja-JP" altLang="en-US" sz="1600">
                          <a:effectLst/>
                        </a:rPr>
                        <a:t>呀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 dirty="0">
                          <a:effectLst/>
                        </a:rPr>
                        <a:t>aa3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 dirty="0">
                          <a:effectLst/>
                        </a:rPr>
                        <a:t>Used in neutral </a:t>
                      </a:r>
                      <a:r>
                        <a:rPr lang="en-HK" sz="1600" b="1" dirty="0">
                          <a:effectLst/>
                        </a:rPr>
                        <a:t>questions</a:t>
                      </a:r>
                      <a:r>
                        <a:rPr lang="en-HK" sz="1600" dirty="0">
                          <a:effectLst/>
                        </a:rPr>
                        <a:t>. Also used to soften the tone of affirmative statements so they </a:t>
                      </a:r>
                      <a:r>
                        <a:rPr lang="en-HK" sz="1600" b="1" dirty="0">
                          <a:effectLst/>
                        </a:rPr>
                        <a:t>don't sound as abrupt.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altLang="ja-JP" sz="1600" dirty="0">
                          <a:effectLst/>
                        </a:rPr>
                        <a:t>Nei5 heoi3 bin1aa3?</a:t>
                      </a:r>
                    </a:p>
                    <a:p>
                      <a:r>
                        <a:rPr lang="ja-JP" altLang="en-US" sz="1600">
                          <a:effectLst/>
                        </a:rPr>
                        <a:t>你去邊呀</a:t>
                      </a:r>
                      <a:r>
                        <a:rPr lang="en-US" altLang="ja-JP" sz="1600" dirty="0">
                          <a:effectLst/>
                        </a:rPr>
                        <a:t>? </a:t>
                      </a:r>
                      <a:r>
                        <a:rPr lang="en-HK" sz="1600" dirty="0">
                          <a:effectLst/>
                        </a:rPr>
                        <a:t>Where are you going?</a:t>
                      </a:r>
                    </a:p>
                    <a:p>
                      <a:endParaRPr lang="en-HK" sz="1600" dirty="0">
                        <a:effectLst/>
                      </a:endParaRPr>
                    </a:p>
                    <a:p>
                      <a:r>
                        <a:rPr lang="en-HK" sz="1600" dirty="0">
                          <a:effectLst/>
                        </a:rPr>
                        <a:t>Ngo5 faan1 uk1 kei2 aa3.</a:t>
                      </a:r>
                    </a:p>
                    <a:p>
                      <a:r>
                        <a:rPr lang="ja-JP" altLang="en-US" sz="1600">
                          <a:effectLst/>
                        </a:rPr>
                        <a:t>我返屋企呀 </a:t>
                      </a:r>
                      <a:r>
                        <a:rPr lang="en-HK" sz="1600" dirty="0">
                          <a:effectLst/>
                        </a:rPr>
                        <a:t>I'm going home.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655759"/>
                  </a:ext>
                </a:extLst>
              </a:tr>
              <a:tr h="1267713">
                <a:tc>
                  <a:txBody>
                    <a:bodyPr/>
                    <a:lstStyle/>
                    <a:p>
                      <a:r>
                        <a:rPr lang="ja-JP" altLang="en-US" sz="1600">
                          <a:effectLst/>
                        </a:rPr>
                        <a:t>嘅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>
                          <a:effectLst/>
                        </a:rPr>
                        <a:t>ge3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 dirty="0">
                          <a:effectLst/>
                        </a:rPr>
                        <a:t>Used in assertions where something is emphasized (usually </a:t>
                      </a:r>
                      <a:r>
                        <a:rPr lang="ja-JP" altLang="en-US" sz="1600">
                          <a:effectLst/>
                        </a:rPr>
                        <a:t>係 </a:t>
                      </a:r>
                      <a:r>
                        <a:rPr lang="en-HK" sz="1600" dirty="0">
                          <a:effectLst/>
                        </a:rPr>
                        <a:t>hai6 is in front of what is being emphasized). Pronouncing it as ge2 adds a sense of puzzlement about the situation. This is equivalent to the Mandarin/written Chinese </a:t>
                      </a:r>
                      <a:r>
                        <a:rPr lang="ja-JP" altLang="en-US" sz="1600">
                          <a:effectLst/>
                        </a:rPr>
                        <a:t>的 </a:t>
                      </a:r>
                      <a:r>
                        <a:rPr lang="en-HK" sz="1600" dirty="0">
                          <a:effectLst/>
                        </a:rPr>
                        <a:t>dik1.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1600" dirty="0">
                          <a:effectLst/>
                        </a:rPr>
                        <a:t>Ngo5 hai6 gam1 jat6 </a:t>
                      </a:r>
                      <a:r>
                        <a:rPr lang="en-HK" sz="1600" dirty="0">
                          <a:effectLst/>
                        </a:rPr>
                        <a:t>faan1 uk1 kei2  ge3.</a:t>
                      </a:r>
                      <a:endParaRPr lang="en-GB" altLang="ja-JP" sz="1600" dirty="0">
                        <a:effectLst/>
                      </a:endParaRPr>
                    </a:p>
                    <a:p>
                      <a:r>
                        <a:rPr lang="ja-JP" altLang="en-US" sz="1600">
                          <a:effectLst/>
                        </a:rPr>
                        <a:t>我係今日返屋企嘅 </a:t>
                      </a:r>
                      <a:r>
                        <a:rPr lang="en-HK" sz="1600" dirty="0">
                          <a:effectLst/>
                        </a:rPr>
                        <a:t>I'm going home today. (the "today" is emphasized)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038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ja-JP" altLang="en-US" sz="1600">
                          <a:effectLst/>
                        </a:rPr>
                        <a:t>㗎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>
                          <a:effectLst/>
                        </a:rPr>
                        <a:t>gaa3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 dirty="0">
                          <a:effectLst/>
                        </a:rPr>
                        <a:t>Contraction of the combination </a:t>
                      </a:r>
                      <a:r>
                        <a:rPr lang="ja-JP" altLang="en-US" sz="1600">
                          <a:effectLst/>
                        </a:rPr>
                        <a:t>嘅呀 </a:t>
                      </a:r>
                      <a:r>
                        <a:rPr lang="en-HK" sz="1600" dirty="0">
                          <a:effectLst/>
                        </a:rPr>
                        <a:t>ge3 aa3.</a:t>
                      </a:r>
                    </a:p>
                    <a:p>
                      <a:r>
                        <a:rPr lang="en-HK" sz="1600" dirty="0">
                          <a:effectLst/>
                        </a:rPr>
                        <a:t>Can be used in question and answer.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effectLst/>
                        </a:rPr>
                        <a:t>你係幾時返來㗎</a:t>
                      </a:r>
                      <a:r>
                        <a:rPr lang="en-US" altLang="ja-JP" sz="1600" dirty="0">
                          <a:effectLst/>
                        </a:rPr>
                        <a:t>? </a:t>
                      </a:r>
                      <a:r>
                        <a:rPr lang="en-HK" sz="1600" dirty="0">
                          <a:effectLst/>
                        </a:rPr>
                        <a:t>When are you coming back? (the "when" is emphasized)</a:t>
                      </a:r>
                    </a:p>
                    <a:p>
                      <a:endParaRPr lang="en-HK" sz="16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1600" dirty="0">
                          <a:effectLst/>
                        </a:rPr>
                        <a:t>Use for defending your argument or emphasis. Stronger than</a:t>
                      </a:r>
                      <a:r>
                        <a:rPr lang="ja-JP" altLang="en-US" sz="1600">
                          <a:effectLst/>
                        </a:rPr>
                        <a:t>嘅</a:t>
                      </a:r>
                      <a:r>
                        <a:rPr lang="en-GB" altLang="ja-JP" sz="1600" dirty="0">
                          <a:effectLst/>
                        </a:rPr>
                        <a:t>ge3.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ja-JP" sz="16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1600" dirty="0">
                          <a:effectLst/>
                        </a:rPr>
                        <a:t>Hai6 ngo5 gaa3!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GB" sz="1600">
                          <a:effectLst/>
                        </a:rPr>
                        <a:t>係</a:t>
                      </a:r>
                      <a:r>
                        <a:rPr lang="ja-JP" altLang="en-US" sz="1600">
                          <a:effectLst/>
                        </a:rPr>
                        <a:t>我架</a:t>
                      </a:r>
                      <a:r>
                        <a:rPr lang="en-GB" altLang="ja-JP" sz="1600" dirty="0">
                          <a:effectLst/>
                        </a:rPr>
                        <a:t>!</a:t>
                      </a:r>
                      <a:r>
                        <a:rPr lang="en-US" altLang="ja-JP" sz="1600" dirty="0">
                          <a:effectLst/>
                        </a:rPr>
                        <a:t> </a:t>
                      </a:r>
                      <a:r>
                        <a:rPr lang="en-GB" altLang="ja-JP" sz="1600" dirty="0">
                          <a:effectLst/>
                        </a:rPr>
                        <a:t>It’s</a:t>
                      </a:r>
                      <a:r>
                        <a:rPr lang="en-US" altLang="ja-JP" sz="1600" dirty="0">
                          <a:effectLst/>
                        </a:rPr>
                        <a:t> </a:t>
                      </a:r>
                      <a:r>
                        <a:rPr lang="en-GB" altLang="ja-JP" sz="1600" dirty="0">
                          <a:effectLst/>
                        </a:rPr>
                        <a:t>mine!</a:t>
                      </a:r>
                      <a:endParaRPr lang="ja-JP" altLang="en-US" sz="160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269315"/>
                  </a:ext>
                </a:extLst>
              </a:tr>
              <a:tr h="959350">
                <a:tc>
                  <a:txBody>
                    <a:bodyPr/>
                    <a:lstStyle/>
                    <a:p>
                      <a:r>
                        <a:rPr lang="ja-JP" altLang="en-US" sz="1600">
                          <a:effectLst/>
                        </a:rPr>
                        <a:t>啦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>
                          <a:effectLst/>
                        </a:rPr>
                        <a:t>laa1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 dirty="0">
                          <a:effectLst/>
                        </a:rPr>
                        <a:t>Used in requests and imperatives. This is one particle where leaving it out could make the sentence sound rude. This is equivalent to the Mandarin/written Chinese sentence final </a:t>
                      </a:r>
                      <a:r>
                        <a:rPr lang="ja-JP" altLang="en-US" sz="1600">
                          <a:effectLst/>
                        </a:rPr>
                        <a:t>吧 </a:t>
                      </a:r>
                      <a:r>
                        <a:rPr lang="en-HK" sz="1600" dirty="0">
                          <a:effectLst/>
                        </a:rPr>
                        <a:t>baa6.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altLang="ja-JP" sz="1600" dirty="0">
                          <a:effectLst/>
                        </a:rPr>
                        <a:t>Bei2 ngo5 laa1</a:t>
                      </a:r>
                    </a:p>
                    <a:p>
                      <a:r>
                        <a:rPr lang="ja-JP" altLang="en-US" sz="1600">
                          <a:effectLst/>
                        </a:rPr>
                        <a:t>畀我啦 </a:t>
                      </a:r>
                      <a:r>
                        <a:rPr lang="en-HK" sz="1600" dirty="0">
                          <a:effectLst/>
                        </a:rPr>
                        <a:t>Give it to me [please].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899453"/>
                  </a:ext>
                </a:extLst>
              </a:tr>
              <a:tr h="548200">
                <a:tc>
                  <a:txBody>
                    <a:bodyPr/>
                    <a:lstStyle/>
                    <a:p>
                      <a:r>
                        <a:rPr lang="ja-JP" altLang="en-US" sz="1600">
                          <a:effectLst/>
                        </a:rPr>
                        <a:t>啫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>
                          <a:effectLst/>
                        </a:rPr>
                        <a:t>ze1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>
                          <a:effectLst/>
                        </a:rPr>
                        <a:t>Can be used to mean "only" or "that's all," or used to play down the significance of the situation.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altLang="ja-JP" sz="1600" dirty="0">
                          <a:effectLst/>
                        </a:rPr>
                        <a:t>Keoi5 faan1 yat1 yat6  ze1</a:t>
                      </a:r>
                    </a:p>
                    <a:p>
                      <a:r>
                        <a:rPr lang="ja-JP" altLang="en-US" sz="1600">
                          <a:effectLst/>
                        </a:rPr>
                        <a:t>佢返一日啫 </a:t>
                      </a:r>
                      <a:r>
                        <a:rPr lang="en-HK" sz="1600" dirty="0">
                          <a:effectLst/>
                        </a:rPr>
                        <a:t>He's only coming back for one day.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49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018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BD33FB-28FE-3948-B2C1-A1840409BBA0}"/>
              </a:ext>
            </a:extLst>
          </p:cNvPr>
          <p:cNvSpPr/>
          <p:nvPr/>
        </p:nvSpPr>
        <p:spPr>
          <a:xfrm>
            <a:off x="1319110" y="2077238"/>
            <a:ext cx="100812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keoi5 faan1 zo2 uk1 kei2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("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He went home")</a:t>
            </a:r>
          </a:p>
          <a:p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aa3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呀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– (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informing the listener) “He went home!”</a:t>
            </a:r>
            <a:b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laa3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喇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– (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informing the listener) “He already went home!”</a:t>
            </a:r>
            <a:b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wo3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喎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– “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Oh… He already went home though.”</a:t>
            </a:r>
            <a:b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gwaa3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啩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– (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with uncertainty) “He went home, I guess”</a:t>
            </a:r>
            <a:b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me1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咩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?  – “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Oh, he went home?”</a:t>
            </a:r>
            <a:b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lo1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囉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– (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with emphasis) “He went home already.”</a:t>
            </a:r>
            <a:b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laa3 maa3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啦嘛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– “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He went home already! (so he can’t be here right now)”</a:t>
            </a:r>
            <a:endParaRPr lang="en-HK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419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110517F9-0D1B-A840-A14B-C99562DA96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379" y="367048"/>
            <a:ext cx="7238580" cy="612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42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3B512B-200E-524E-8472-A5359BD26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999" y="231643"/>
            <a:ext cx="8001000" cy="617220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612BCC19-B359-634F-AE32-A84807306525}"/>
              </a:ext>
            </a:extLst>
          </p:cNvPr>
          <p:cNvSpPr/>
          <p:nvPr/>
        </p:nvSpPr>
        <p:spPr>
          <a:xfrm>
            <a:off x="7208874" y="1935125"/>
            <a:ext cx="2317898" cy="404037"/>
          </a:xfrm>
          <a:prstGeom prst="frame">
            <a:avLst>
              <a:gd name="adj1" fmla="val 723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33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10B71B8-02F9-FE47-9886-167590BCB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1232621"/>
            <a:ext cx="7899400" cy="464820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3D99687E-CE2C-FC42-9979-CE2B57AD3C32}"/>
              </a:ext>
            </a:extLst>
          </p:cNvPr>
          <p:cNvSpPr/>
          <p:nvPr/>
        </p:nvSpPr>
        <p:spPr>
          <a:xfrm>
            <a:off x="2523460" y="2578395"/>
            <a:ext cx="4717312" cy="1153632"/>
          </a:xfrm>
          <a:prstGeom prst="frame">
            <a:avLst>
              <a:gd name="adj1" fmla="val 539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73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table&#10;&#10;Description automatically generated">
            <a:extLst>
              <a:ext uri="{FF2B5EF4-FFF2-40B4-BE49-F238E27FC236}">
                <a16:creationId xmlns:a16="http://schemas.microsoft.com/office/drawing/2014/main" id="{19B0EFE9-8494-1041-85D0-2C799D9151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213" y="98865"/>
            <a:ext cx="8275574" cy="666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7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A9EDC-D6D6-194C-9B14-BF64DD43F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Nei5</a:t>
            </a:r>
            <a:r>
              <a:rPr lang="zh-TW" altLang="en-US" dirty="0"/>
              <a:t> </a:t>
            </a:r>
            <a:r>
              <a:rPr lang="en-US" dirty="0" err="1"/>
              <a:t>sem</a:t>
            </a:r>
            <a:r>
              <a:rPr lang="en-US" dirty="0"/>
              <a:t> break zou6 zo2 di1 me1 aa3?</a:t>
            </a:r>
          </a:p>
          <a:p>
            <a:pPr marL="0" indent="0" algn="ctr">
              <a:buNone/>
            </a:pPr>
            <a:r>
              <a:rPr lang="en-US" dirty="0" err="1"/>
              <a:t>你sem</a:t>
            </a:r>
            <a:r>
              <a:rPr lang="zh-TW" altLang="en-US" dirty="0"/>
              <a:t> </a:t>
            </a:r>
            <a:r>
              <a:rPr lang="en-US" altLang="zh-TW" dirty="0"/>
              <a:t>break</a:t>
            </a:r>
            <a:r>
              <a:rPr lang="zh-TW" altLang="en-US" dirty="0"/>
              <a:t>做咗啲咩呀？</a:t>
            </a:r>
            <a:endParaRPr lang="en-HK" altLang="zh-TW" dirty="0"/>
          </a:p>
          <a:p>
            <a:pPr marL="0" indent="0" algn="ctr">
              <a:buNone/>
            </a:pPr>
            <a:r>
              <a:rPr lang="en-GB" dirty="0"/>
              <a:t>What did you do during semester break?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75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8684AE4A-8214-5B4A-984F-080342F30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678" y="0"/>
            <a:ext cx="7158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18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5A5A8F99-9A82-FC4A-9F0C-D20BE3C9A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6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3F66E1F-2B27-824E-A5C8-3D3A3B6B7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1350" y="0"/>
            <a:ext cx="8367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9A89E6-E3B7-BA48-A682-F72A097809B3}"/>
              </a:ext>
            </a:extLst>
          </p:cNvPr>
          <p:cNvSpPr txBox="1"/>
          <p:nvPr/>
        </p:nvSpPr>
        <p:spPr>
          <a:xfrm>
            <a:off x="2078955" y="467800"/>
            <a:ext cx="118753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Yi1 jyun2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A478E5-CDCA-6F4A-956B-839406B46BCC}"/>
              </a:ext>
            </a:extLst>
          </p:cNvPr>
          <p:cNvSpPr txBox="1"/>
          <p:nvPr/>
        </p:nvSpPr>
        <p:spPr>
          <a:xfrm>
            <a:off x="5517055" y="501253"/>
            <a:ext cx="21584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Ciu1 kap1 si5 coeng4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BCF120-29E6-244D-9141-9A13618331E0}"/>
              </a:ext>
            </a:extLst>
          </p:cNvPr>
          <p:cNvSpPr txBox="1"/>
          <p:nvPr/>
        </p:nvSpPr>
        <p:spPr>
          <a:xfrm>
            <a:off x="3044186" y="5756698"/>
            <a:ext cx="16506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Tou4 syu1 gun2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FE596C-5254-034A-9A63-BD51B3F88D38}"/>
              </a:ext>
            </a:extLst>
          </p:cNvPr>
          <p:cNvSpPr/>
          <p:nvPr/>
        </p:nvSpPr>
        <p:spPr>
          <a:xfrm>
            <a:off x="5010782" y="472744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hung4 luk6 dang1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070356-E880-0946-BA05-4E8DA6804C14}"/>
              </a:ext>
            </a:extLst>
          </p:cNvPr>
          <p:cNvSpPr/>
          <p:nvPr/>
        </p:nvSpPr>
        <p:spPr>
          <a:xfrm>
            <a:off x="1880085" y="2927583"/>
            <a:ext cx="1164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hei3 jyun2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D07975-7512-EC48-90C0-16746210CDAA}"/>
              </a:ext>
            </a:extLst>
          </p:cNvPr>
          <p:cNvSpPr/>
          <p:nvPr/>
        </p:nvSpPr>
        <p:spPr>
          <a:xfrm>
            <a:off x="3030500" y="2927583"/>
            <a:ext cx="1351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kek6 coeng4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86E88-DA34-FA49-B814-C2E1ECA6D942}"/>
              </a:ext>
            </a:extLst>
          </p:cNvPr>
          <p:cNvSpPr/>
          <p:nvPr/>
        </p:nvSpPr>
        <p:spPr>
          <a:xfrm>
            <a:off x="3339309" y="1143694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ging2 guk6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F7005A-FD50-984D-9720-59F4606672C9}"/>
              </a:ext>
            </a:extLst>
          </p:cNvPr>
          <p:cNvSpPr/>
          <p:nvPr/>
        </p:nvSpPr>
        <p:spPr>
          <a:xfrm>
            <a:off x="5966635" y="1252677"/>
            <a:ext cx="1118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syu1 guk2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080573-2AE0-8341-896F-00610212DA15}"/>
              </a:ext>
            </a:extLst>
          </p:cNvPr>
          <p:cNvSpPr/>
          <p:nvPr/>
        </p:nvSpPr>
        <p:spPr>
          <a:xfrm>
            <a:off x="8658748" y="534430"/>
            <a:ext cx="1620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baa1 si2 zaam6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8B768D-3ACB-7E42-B537-8F187E90D465}"/>
              </a:ext>
            </a:extLst>
          </p:cNvPr>
          <p:cNvSpPr/>
          <p:nvPr/>
        </p:nvSpPr>
        <p:spPr>
          <a:xfrm>
            <a:off x="5625919" y="2369863"/>
            <a:ext cx="1631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dei6 tit3 zaam6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7356A1-BE67-C044-BBF0-96F4DE8B5C01}"/>
              </a:ext>
            </a:extLst>
          </p:cNvPr>
          <p:cNvSpPr/>
          <p:nvPr/>
        </p:nvSpPr>
        <p:spPr>
          <a:xfrm>
            <a:off x="1950617" y="6020868"/>
            <a:ext cx="1093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jau4 guk2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79F367-FB5D-F647-B100-9ED2C0D5AF60}"/>
              </a:ext>
            </a:extLst>
          </p:cNvPr>
          <p:cNvSpPr/>
          <p:nvPr/>
        </p:nvSpPr>
        <p:spPr>
          <a:xfrm>
            <a:off x="6321761" y="5161449"/>
            <a:ext cx="17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bok3 mat6 gun2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DC1274-B35A-A244-AEC6-FDE2A553B980}"/>
              </a:ext>
            </a:extLst>
          </p:cNvPr>
          <p:cNvSpPr/>
          <p:nvPr/>
        </p:nvSpPr>
        <p:spPr>
          <a:xfrm>
            <a:off x="8538598" y="5646972"/>
            <a:ext cx="138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gung1 cong2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DBF8CC-2F2D-8F4E-8881-95E1DFA21AFF}"/>
              </a:ext>
            </a:extLst>
          </p:cNvPr>
          <p:cNvSpPr/>
          <p:nvPr/>
        </p:nvSpPr>
        <p:spPr>
          <a:xfrm>
            <a:off x="8803306" y="3301846"/>
            <a:ext cx="1331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caan1 teng1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755713-B11D-B248-8326-AFA880BD9883}"/>
              </a:ext>
            </a:extLst>
          </p:cNvPr>
          <p:cNvSpPr/>
          <p:nvPr/>
        </p:nvSpPr>
        <p:spPr>
          <a:xfrm>
            <a:off x="5625919" y="4053807"/>
            <a:ext cx="1388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soeng1 dim3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997C51-461A-E348-9AD9-01481BFB946A}"/>
              </a:ext>
            </a:extLst>
          </p:cNvPr>
          <p:cNvSpPr/>
          <p:nvPr/>
        </p:nvSpPr>
        <p:spPr>
          <a:xfrm>
            <a:off x="7502544" y="2923507"/>
            <a:ext cx="1568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gaa3 fe1 teng1</a:t>
            </a:r>
          </a:p>
        </p:txBody>
      </p:sp>
    </p:spTree>
    <p:extLst>
      <p:ext uri="{BB962C8B-B14F-4D97-AF65-F5344CB8AC3E}">
        <p14:creationId xmlns:p14="http://schemas.microsoft.com/office/powerpoint/2010/main" val="3905849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37E71A-2B62-6F42-A9C8-06CC4B7F466F}"/>
              </a:ext>
            </a:extLst>
          </p:cNvPr>
          <p:cNvSpPr txBox="1"/>
          <p:nvPr/>
        </p:nvSpPr>
        <p:spPr>
          <a:xfrm>
            <a:off x="1256805" y="2044005"/>
            <a:ext cx="9678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Interact more in Cantonese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More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CA828-855A-7840-A060-7E0ED9B56CAF}"/>
              </a:ext>
            </a:extLst>
          </p:cNvPr>
          <p:cNvSpPr txBox="1"/>
          <p:nvPr/>
        </p:nvSpPr>
        <p:spPr>
          <a:xfrm>
            <a:off x="1256805" y="760022"/>
            <a:ext cx="8870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What to expect in Cantonese II?</a:t>
            </a:r>
          </a:p>
        </p:txBody>
      </p:sp>
    </p:spTree>
    <p:extLst>
      <p:ext uri="{BB962C8B-B14F-4D97-AF65-F5344CB8AC3E}">
        <p14:creationId xmlns:p14="http://schemas.microsoft.com/office/powerpoint/2010/main" val="3005346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D4C1CAD-BB66-8F4E-BC2B-A1ACCA3AC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514" y="0"/>
            <a:ext cx="5008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86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nversation&#10;&#10;Description automatically generated with low confidence">
            <a:extLst>
              <a:ext uri="{FF2B5EF4-FFF2-40B4-BE49-F238E27FC236}">
                <a16:creationId xmlns:a16="http://schemas.microsoft.com/office/drawing/2014/main" id="{89958B56-3BEF-A04C-BB4A-9E113EEF3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591" y="0"/>
            <a:ext cx="479966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621BAA-7FDC-6141-A230-C2B70AC1AB94}"/>
              </a:ext>
            </a:extLst>
          </p:cNvPr>
          <p:cNvSpPr txBox="1"/>
          <p:nvPr/>
        </p:nvSpPr>
        <p:spPr>
          <a:xfrm>
            <a:off x="2062933" y="2415208"/>
            <a:ext cx="199776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altLang="ja-JP" dirty="0"/>
              <a:t>Dak1 mei6 aa3?</a:t>
            </a:r>
          </a:p>
          <a:p>
            <a:r>
              <a:rPr lang="ja-JP" altLang="en-US"/>
              <a:t>得未呀</a:t>
            </a:r>
            <a:r>
              <a:rPr lang="zh-TW" altLang="en-US" dirty="0"/>
              <a:t>？</a:t>
            </a:r>
            <a:endParaRPr lang="en-HK" altLang="zh-TW" dirty="0"/>
          </a:p>
          <a:p>
            <a:r>
              <a:rPr lang="en-US" altLang="zh-TW" dirty="0"/>
              <a:t>Is it ready yet?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138859-4063-8546-A0CB-1DC5A4730AB9}"/>
              </a:ext>
            </a:extLst>
          </p:cNvPr>
          <p:cNvSpPr/>
          <p:nvPr/>
        </p:nvSpPr>
        <p:spPr>
          <a:xfrm>
            <a:off x="1908313" y="2345635"/>
            <a:ext cx="3697357" cy="1083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394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E8C144F-D223-CE47-A2D4-75A2C35D3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566" y="0"/>
            <a:ext cx="4887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21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17E8037C-345F-0A42-B182-175085407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426" y="241300"/>
            <a:ext cx="63627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87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985CE1A-9ABC-B441-AD8F-2463D064E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502722"/>
              </p:ext>
            </p:extLst>
          </p:nvPr>
        </p:nvGraphicFramePr>
        <p:xfrm>
          <a:off x="981066" y="194910"/>
          <a:ext cx="10229868" cy="6614356"/>
        </p:xfrm>
        <a:graphic>
          <a:graphicData uri="http://schemas.openxmlformats.org/drawingml/2006/table">
            <a:tbl>
              <a:tblPr/>
              <a:tblGrid>
                <a:gridCol w="1841287">
                  <a:extLst>
                    <a:ext uri="{9D8B030D-6E8A-4147-A177-3AD203B41FA5}">
                      <a16:colId xmlns:a16="http://schemas.microsoft.com/office/drawing/2014/main" val="2915930001"/>
                    </a:ext>
                  </a:extLst>
                </a:gridCol>
                <a:gridCol w="1548661">
                  <a:extLst>
                    <a:ext uri="{9D8B030D-6E8A-4147-A177-3AD203B41FA5}">
                      <a16:colId xmlns:a16="http://schemas.microsoft.com/office/drawing/2014/main" val="287433108"/>
                    </a:ext>
                  </a:extLst>
                </a:gridCol>
                <a:gridCol w="1513646">
                  <a:extLst>
                    <a:ext uri="{9D8B030D-6E8A-4147-A177-3AD203B41FA5}">
                      <a16:colId xmlns:a16="http://schemas.microsoft.com/office/drawing/2014/main" val="3754899419"/>
                    </a:ext>
                  </a:extLst>
                </a:gridCol>
                <a:gridCol w="2008858">
                  <a:extLst>
                    <a:ext uri="{9D8B030D-6E8A-4147-A177-3AD203B41FA5}">
                      <a16:colId xmlns:a16="http://schemas.microsoft.com/office/drawing/2014/main" val="3366857161"/>
                    </a:ext>
                  </a:extLst>
                </a:gridCol>
                <a:gridCol w="1548661">
                  <a:extLst>
                    <a:ext uri="{9D8B030D-6E8A-4147-A177-3AD203B41FA5}">
                      <a16:colId xmlns:a16="http://schemas.microsoft.com/office/drawing/2014/main" val="4112510667"/>
                    </a:ext>
                  </a:extLst>
                </a:gridCol>
                <a:gridCol w="1768755">
                  <a:extLst>
                    <a:ext uri="{9D8B030D-6E8A-4147-A177-3AD203B41FA5}">
                      <a16:colId xmlns:a16="http://schemas.microsoft.com/office/drawing/2014/main" val="23950923"/>
                    </a:ext>
                  </a:extLst>
                </a:gridCol>
              </a:tblGrid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My bill, please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埋單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maai4 daan1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to buy eggs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買蛋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maai5 daan2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4649890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>
                          <a:effectLst/>
                          <a:latin typeface="arial" panose="020B0604020202020204" pitchFamily="34" charset="0"/>
                        </a:rPr>
                        <a:t>culture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文化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man4 faa3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>
                          <a:effectLst/>
                          <a:latin typeface="arial" panose="020B0604020202020204" pitchFamily="34" charset="0"/>
                        </a:rPr>
                        <a:t>to smell flowers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聞花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man4 faa1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7788237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>
                          <a:effectLst/>
                          <a:latin typeface="arial" panose="020B0604020202020204" pitchFamily="34" charset="0"/>
                        </a:rPr>
                        <a:t>cigarette lighter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打火機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daa2 fo2 gei1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>
                          <a:effectLst/>
                          <a:latin typeface="arial" panose="020B0604020202020204" pitchFamily="34" charset="0"/>
                        </a:rPr>
                        <a:t>beat up the waiter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打伙記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daa2 fo2 gei3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2063827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>
                          <a:effectLst/>
                          <a:latin typeface="arial" panose="020B0604020202020204" pitchFamily="34" charset="0"/>
                        </a:rPr>
                        <a:t>hungry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肚餓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tou5 ngo6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>
                          <a:effectLst/>
                          <a:latin typeface="arial" panose="020B0604020202020204" pitchFamily="34" charset="0"/>
                        </a:rPr>
                        <a:t>diarrhoea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肚屙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tou5 ngo1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695847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>
                          <a:effectLst/>
                          <a:latin typeface="arial" panose="020B0604020202020204" pitchFamily="34" charset="0"/>
                        </a:rPr>
                        <a:t>summer holiday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暑假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syu2 gaa3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>
                          <a:effectLst/>
                          <a:latin typeface="arial" panose="020B0604020202020204" pitchFamily="34" charset="0"/>
                        </a:rPr>
                        <a:t>book shelf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書架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syu1 gaa2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4538753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charity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慈善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ci4 sin6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crazy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黐線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ci1 sin3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165661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Brother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哥哥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Go</a:t>
                      </a:r>
                      <a:r>
                        <a:rPr lang="en-US" altLang="zh-TW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zh-TW" altLang="en-US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go1</a:t>
                      </a:r>
                      <a:endParaRPr lang="en-HK" sz="1400" b="1" u="non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That</a:t>
                      </a:r>
                      <a:r>
                        <a:rPr lang="zh-TW" altLang="en-US" sz="1400" b="1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altLang="zh-TW" sz="1400" b="1" dirty="0">
                          <a:effectLst/>
                          <a:latin typeface="arial" panose="020B0604020202020204" pitchFamily="34" charset="0"/>
                        </a:rPr>
                        <a:t>one</a:t>
                      </a:r>
                      <a:endParaRPr lang="en-HK" sz="1400" b="1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嗰個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ja-JP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Go</a:t>
                      </a:r>
                      <a:r>
                        <a:rPr lang="en-US" altLang="zh-TW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zh-TW" altLang="en-US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go3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2337915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A box of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一盒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Jat1 hap6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One box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一個盒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altLang="ja-JP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Jat1 go3 hap2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801127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To be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GB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係</a:t>
                      </a:r>
                      <a:endParaRPr lang="ja-JP" altLang="en-US" sz="2000">
                        <a:solidFill>
                          <a:srgbClr val="000000"/>
                        </a:solidFill>
                        <a:effectLst/>
                        <a:latin typeface="AR PL UMing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hai</a:t>
                      </a:r>
                      <a:r>
                        <a:rPr lang="en-US" altLang="zh-TW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  <a:endParaRPr lang="en-HK" sz="1400" b="1" u="non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At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喺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ja-JP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hai</a:t>
                      </a:r>
                      <a:r>
                        <a:rPr lang="en-US" altLang="zh-TW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809338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Lazy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懶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laan</a:t>
                      </a:r>
                      <a:r>
                        <a:rPr lang="en-US" altLang="zh-TW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en-HK" sz="1400" b="1" u="non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Rotten/ broken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爛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altLang="ja-JP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laan6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437753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To know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識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Sik1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To eat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食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altLang="ja-JP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sik6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190642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Handsome guy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GB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靚</a:t>
                      </a:r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仔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Leng3 jaai2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Young boy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𡃁仔</a:t>
                      </a:r>
                      <a:endParaRPr lang="ja-JP" altLang="en-US" sz="2000">
                        <a:solidFill>
                          <a:srgbClr val="000000"/>
                        </a:solidFill>
                        <a:effectLst/>
                        <a:latin typeface="AR PL UMing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altLang="ja-JP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Leng1 jaai2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7598416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Wet market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GB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街市</a:t>
                      </a:r>
                      <a:endParaRPr lang="ja-JP" altLang="en-US" sz="2000">
                        <a:solidFill>
                          <a:srgbClr val="000000"/>
                        </a:solidFill>
                        <a:effectLst/>
                        <a:latin typeface="AR PL UMing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Gaai1 si5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Chicken faeces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雞屎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altLang="ja-JP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Gai1</a:t>
                      </a:r>
                      <a:r>
                        <a:rPr lang="zh-TW" altLang="en-US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si2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434355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Soup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GB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湯</a:t>
                      </a:r>
                      <a:endParaRPr lang="ja-JP" altLang="en-US" sz="2000">
                        <a:solidFill>
                          <a:srgbClr val="000000"/>
                        </a:solidFill>
                        <a:effectLst/>
                        <a:latin typeface="AR PL UMing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tong</a:t>
                      </a:r>
                      <a:r>
                        <a:rPr lang="en-US" altLang="zh-TW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HK" sz="1400" b="1" u="non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Sugar</a:t>
                      </a:r>
                      <a:r>
                        <a:rPr lang="en-US" altLang="zh-TW" sz="1400" b="1" dirty="0">
                          <a:effectLst/>
                          <a:latin typeface="arial" panose="020B0604020202020204" pitchFamily="34" charset="0"/>
                        </a:rPr>
                        <a:t>/candy</a:t>
                      </a:r>
                      <a:endParaRPr lang="en-HK" sz="1400" b="1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糖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HK" altLang="ja-JP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Tong4</a:t>
                      </a:r>
                      <a:r>
                        <a:rPr lang="zh-TW" altLang="en-US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HK" altLang="ja-JP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en-US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HK" altLang="ja-JP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tong2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6912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685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A6DE04F2-C85B-6546-9AE9-C69EA9750C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2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15318</TotalTime>
  <Words>698</Words>
  <Application>Microsoft Macintosh PowerPoint</Application>
  <PresentationFormat>Widescreen</PresentationFormat>
  <Paragraphs>151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 PL UMing</vt:lpstr>
      <vt:lpstr>Arial</vt:lpstr>
      <vt:lpstr>Arial</vt:lpstr>
      <vt:lpstr>Calibri</vt:lpstr>
      <vt:lpstr>Calibri Light</vt:lpstr>
      <vt:lpstr>Verdana</vt:lpstr>
      <vt:lpstr>Office Theme</vt:lpstr>
      <vt:lpstr>Cantonese II Week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II Week 1</dc:title>
  <dc:creator>Rona Chau</dc:creator>
  <cp:lastModifiedBy>Rona Chau</cp:lastModifiedBy>
  <cp:revision>34</cp:revision>
  <dcterms:created xsi:type="dcterms:W3CDTF">2021-02-21T14:45:20Z</dcterms:created>
  <dcterms:modified xsi:type="dcterms:W3CDTF">2022-02-15T11:19:11Z</dcterms:modified>
</cp:coreProperties>
</file>