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LFN/KDXyrybf6fQ7FK+C4BMPl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www.blesk.cz/clanek/zpravy-svet/550831/tohle-je-skutecna-podoba-julia-caesara-vypadal-jako-ufon.html" TargetMode="External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Relationship Id="rId4" Type="http://schemas.openxmlformats.org/officeDocument/2006/relationships/image" Target="../media/image31.jpg"/><Relationship Id="rId9" Type="http://schemas.openxmlformats.org/officeDocument/2006/relationships/image" Target="../media/image33.jpg"/><Relationship Id="rId5" Type="http://schemas.openxmlformats.org/officeDocument/2006/relationships/image" Target="../media/image34.png"/><Relationship Id="rId6" Type="http://schemas.openxmlformats.org/officeDocument/2006/relationships/image" Target="../media/image29.jpg"/><Relationship Id="rId7" Type="http://schemas.openxmlformats.org/officeDocument/2006/relationships/image" Target="../media/image36.jpg"/><Relationship Id="rId8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jpg"/><Relationship Id="rId4" Type="http://schemas.openxmlformats.org/officeDocument/2006/relationships/image" Target="../media/image3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png"/><Relationship Id="rId6" Type="http://schemas.openxmlformats.org/officeDocument/2006/relationships/image" Target="../media/image41.jpg"/><Relationship Id="rId7" Type="http://schemas.openxmlformats.org/officeDocument/2006/relationships/image" Target="../media/image4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6.png"/><Relationship Id="rId8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 flipH="1">
            <a:off x="0" y="0"/>
            <a:ext cx="5962785" cy="6858000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>
            <p:ph type="ctrTitle"/>
          </p:nvPr>
        </p:nvSpPr>
        <p:spPr>
          <a:xfrm>
            <a:off x="643468" y="643467"/>
            <a:ext cx="4620584" cy="4567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/>
              <a:t>C. I. Caesar: De bello Gallico</a:t>
            </a:r>
            <a:endParaRPr sz="4400"/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643467" y="5277684"/>
            <a:ext cx="4620584" cy="775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/>
              <a:t>Liber sextus</a:t>
            </a:r>
            <a:endParaRPr/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0398" y="123932"/>
            <a:ext cx="5353675" cy="648930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2889845" y="244963"/>
            <a:ext cx="317262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https://www.blesk.cz/clanek/zpravy-svet/550831/tohle-je-skutecna-podoba-julia-caesara-vypadal-jako-ufon.html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Citováno 23.3.2022</a:t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4857" y="5747783"/>
            <a:ext cx="775855" cy="7807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"/>
          <p:cNvCxnSpPr/>
          <p:nvPr/>
        </p:nvCxnSpPr>
        <p:spPr>
          <a:xfrm>
            <a:off x="6548582" y="6354618"/>
            <a:ext cx="270625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>
            <p:ph type="title"/>
          </p:nvPr>
        </p:nvSpPr>
        <p:spPr>
          <a:xfrm>
            <a:off x="641776" y="637523"/>
            <a:ext cx="3941121" cy="1386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cs-CZ" sz="3600">
                <a:solidFill>
                  <a:srgbClr val="FFFFFF"/>
                </a:solidFill>
              </a:rPr>
              <a:t>Bos cervi figura….?</a:t>
            </a:r>
            <a:endParaRPr/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 b="30" l="0" r="6" t="9843"/>
          <a:stretch/>
        </p:blipFill>
        <p:spPr>
          <a:xfrm>
            <a:off x="4968252" y="324472"/>
            <a:ext cx="2232661" cy="2012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&#10;&#10;Popis byl vytvořen automaticky" id="221" name="Google Shape;221;p10"/>
          <p:cNvPicPr preferRelativeResize="0"/>
          <p:nvPr/>
        </p:nvPicPr>
        <p:blipFill rotWithShape="1">
          <a:blip r:embed="rId4">
            <a:alphaModFix/>
          </a:blip>
          <a:srcRect b="5553" l="0" r="-1" t="33182"/>
          <a:stretch/>
        </p:blipFill>
        <p:spPr>
          <a:xfrm>
            <a:off x="7290757" y="320721"/>
            <a:ext cx="2232662" cy="2026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, savci&#10;&#10;Popis byl vytvořen automaticky" id="222" name="Google Shape;222;p10"/>
          <p:cNvPicPr preferRelativeResize="0"/>
          <p:nvPr/>
        </p:nvPicPr>
        <p:blipFill rotWithShape="1">
          <a:blip r:embed="rId5">
            <a:alphaModFix/>
          </a:blip>
          <a:srcRect b="29138" l="0" r="5" t="4888"/>
          <a:stretch/>
        </p:blipFill>
        <p:spPr>
          <a:xfrm>
            <a:off x="9617743" y="333326"/>
            <a:ext cx="2251026" cy="2013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&#10;&#10;Popis byl vytvořen automaticky" id="223" name="Google Shape;223;p10"/>
          <p:cNvPicPr preferRelativeResize="0"/>
          <p:nvPr/>
        </p:nvPicPr>
        <p:blipFill rotWithShape="1">
          <a:blip r:embed="rId6">
            <a:alphaModFix/>
          </a:blip>
          <a:srcRect b="1" l="0" r="7401" t="0"/>
          <a:stretch/>
        </p:blipFill>
        <p:spPr>
          <a:xfrm>
            <a:off x="320044" y="2429124"/>
            <a:ext cx="4556762" cy="410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0"/>
          <p:cNvSpPr/>
          <p:nvPr/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&#10;&#10;Popis byl vytvořen automaticky" id="225" name="Google Shape;225;p10"/>
          <p:cNvPicPr preferRelativeResize="0"/>
          <p:nvPr>
            <p:ph idx="1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62563" y="3173109"/>
            <a:ext cx="3943350" cy="2626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ráva, exteriér, kráva, savci&#10;&#10;Popis byl vytvořen automaticky" id="226" name="Google Shape;226;p10"/>
          <p:cNvPicPr preferRelativeResize="0"/>
          <p:nvPr/>
        </p:nvPicPr>
        <p:blipFill rotWithShape="1">
          <a:blip r:embed="rId8">
            <a:alphaModFix/>
          </a:blip>
          <a:srcRect b="23712" l="0" r="-4" t="7081"/>
          <a:stretch/>
        </p:blipFill>
        <p:spPr>
          <a:xfrm>
            <a:off x="9617744" y="4499919"/>
            <a:ext cx="2251024" cy="2036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obloha, exteriér, savci, stojící&#10;&#10;Popis byl vytvořen automaticky" id="227" name="Google Shape;227;p10"/>
          <p:cNvPicPr preferRelativeResize="0"/>
          <p:nvPr/>
        </p:nvPicPr>
        <p:blipFill rotWithShape="1">
          <a:blip r:embed="rId9">
            <a:alphaModFix/>
          </a:blip>
          <a:srcRect b="15135" l="0" r="0" t="5606"/>
          <a:stretch/>
        </p:blipFill>
        <p:spPr>
          <a:xfrm>
            <a:off x="9617744" y="2461999"/>
            <a:ext cx="2251024" cy="193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cs-CZ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Sunt item, quae appellantur alces…</a:t>
            </a:r>
            <a:endParaRPr/>
          </a:p>
        </p:txBody>
      </p:sp>
      <p:sp>
        <p:nvSpPr>
          <p:cNvPr id="233" name="Google Shape;233;p11"/>
          <p:cNvSpPr txBox="1"/>
          <p:nvPr>
            <p:ph idx="1" type="subTitle"/>
          </p:nvPr>
        </p:nvSpPr>
        <p:spPr>
          <a:xfrm>
            <a:off x="624780" y="559881"/>
            <a:ext cx="398803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/>
              <a:t>Sunt item, qui appelantur alces…</a:t>
            </a:r>
            <a:endParaRPr/>
          </a:p>
        </p:txBody>
      </p:sp>
      <p:pic>
        <p:nvPicPr>
          <p:cNvPr descr="Obsah obrázku klipart&#10;&#10;Popis byl vytvořen automaticky" id="234" name="Google Shape;2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3325" y="3150005"/>
            <a:ext cx="1365473" cy="195023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/>
          <p:nvPr/>
        </p:nvSpPr>
        <p:spPr>
          <a:xfrm>
            <a:off x="4802715" y="251605"/>
            <a:ext cx="7115273" cy="6438905"/>
          </a:xfrm>
          <a:prstGeom prst="cloudCallout">
            <a:avLst>
              <a:gd fmla="val -79294" name="adj1"/>
              <a:gd fmla="val -923" name="adj2"/>
            </a:avLst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3609" y="1387762"/>
            <a:ext cx="5183587" cy="370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exteriér, savci, hnědá, hovězí dobytek&#10;&#10;Popis byl vytvořen automaticky" id="242" name="Google Shape;242;p12"/>
          <p:cNvPicPr preferRelativeResize="0"/>
          <p:nvPr/>
        </p:nvPicPr>
        <p:blipFill rotWithShape="1">
          <a:blip r:embed="rId3">
            <a:alphaModFix/>
          </a:blip>
          <a:srcRect b="16350" l="0" r="-2" t="7622"/>
          <a:stretch/>
        </p:blipFill>
        <p:spPr>
          <a:xfrm>
            <a:off x="20" y="10"/>
            <a:ext cx="2970445" cy="3383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jídlo, omáčka, alkohol&#10;&#10;Popis byl vytvořen automaticky" id="243" name="Google Shape;243;p12"/>
          <p:cNvPicPr preferRelativeResize="0"/>
          <p:nvPr/>
        </p:nvPicPr>
        <p:blipFill rotWithShape="1">
          <a:blip r:embed="rId4">
            <a:alphaModFix/>
          </a:blip>
          <a:srcRect b="-2" l="6446" r="5753" t="0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interiér&#10;&#10;Popis byl vytvořen automaticky" id="244" name="Google Shape;244;p12"/>
          <p:cNvPicPr preferRelativeResize="0"/>
          <p:nvPr/>
        </p:nvPicPr>
        <p:blipFill rotWithShape="1">
          <a:blip r:embed="rId5">
            <a:alphaModFix/>
          </a:blip>
          <a:srcRect b="1310" l="0" r="-1" t="19176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2"/>
          <p:cNvPicPr preferRelativeResize="0"/>
          <p:nvPr/>
        </p:nvPicPr>
        <p:blipFill rotWithShape="1">
          <a:blip r:embed="rId6">
            <a:alphaModFix/>
          </a:blip>
          <a:srcRect b="-2" l="1956" r="10203" t="0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&#10;&#10;Popis byl vytvořen automaticky" id="246" name="Google Shape;246;p12"/>
          <p:cNvPicPr preferRelativeResize="0"/>
          <p:nvPr/>
        </p:nvPicPr>
        <p:blipFill rotWithShape="1">
          <a:blip r:embed="rId7">
            <a:alphaModFix/>
          </a:blip>
          <a:srcRect b="17316" l="0" r="-1" t="3006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/>
          <p:nvPr/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523C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/>
          <p:nvPr>
            <p:ph type="title"/>
          </p:nvPr>
        </p:nvSpPr>
        <p:spPr>
          <a:xfrm>
            <a:off x="6805690" y="4847798"/>
            <a:ext cx="5193748" cy="637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lang="cs-CZ" sz="2700">
                <a:solidFill>
                  <a:srgbClr val="FFFFFF"/>
                </a:solidFill>
              </a:rPr>
              <a:t>Genus eorum, qui uri appelantur.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Galští bohové</a:t>
            </a:r>
            <a:endParaRPr/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Merkur/ Woden (=Odin) / Teutatis</a:t>
            </a:r>
            <a:endParaRPr/>
          </a:p>
        </p:txBody>
      </p:sp>
      <p:pic>
        <p:nvPicPr>
          <p:cNvPr descr="Obsah obrázku text, interiér, kůže&#10;&#10;Popis byl vytvořen automaticky"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4593" y="2357410"/>
            <a:ext cx="2919638" cy="413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325" y="3096387"/>
            <a:ext cx="2552916" cy="339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6128" y="1464527"/>
            <a:ext cx="4841748" cy="5073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>
            <p:ph type="title"/>
          </p:nvPr>
        </p:nvSpPr>
        <p:spPr>
          <a:xfrm>
            <a:off x="594360" y="687479"/>
            <a:ext cx="3444240" cy="15748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cs-CZ" sz="3400"/>
              <a:t>Galští bohové</a:t>
            </a:r>
            <a:endParaRPr/>
          </a:p>
        </p:txBody>
      </p:sp>
      <p:grpSp>
        <p:nvGrpSpPr>
          <p:cNvPr id="120" name="Google Shape;120;p3"/>
          <p:cNvGrpSpPr/>
          <p:nvPr/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21" name="Google Shape;121;p3"/>
            <p:cNvSpPr/>
            <p:nvPr/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3"/>
          <p:cNvSpPr txBox="1"/>
          <p:nvPr>
            <p:ph idx="1" type="body"/>
          </p:nvPr>
        </p:nvSpPr>
        <p:spPr>
          <a:xfrm>
            <a:off x="594360" y="3155626"/>
            <a:ext cx="3444240" cy="2935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1800"/>
              <a:t>Apollon / Belenus</a:t>
            </a:r>
            <a:endParaRPr/>
          </a:p>
        </p:txBody>
      </p:sp>
      <p:pic>
        <p:nvPicPr>
          <p:cNvPr descr="Obsah obrázku text, interiér, porcelán&#10;&#10;Popis byl vytvořen automaticky" id="142" name="Google Shape;142;p3"/>
          <p:cNvPicPr preferRelativeResize="0"/>
          <p:nvPr/>
        </p:nvPicPr>
        <p:blipFill rotWithShape="1">
          <a:blip r:embed="rId3">
            <a:alphaModFix/>
          </a:blip>
          <a:srcRect b="2648" l="0" r="1" t="0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, vlna&#10;&#10;Popis byl vytvořen automaticky" id="143" name="Google Shape;143;p3"/>
          <p:cNvPicPr preferRelativeResize="0"/>
          <p:nvPr/>
        </p:nvPicPr>
        <p:blipFill rotWithShape="1">
          <a:blip r:embed="rId4">
            <a:alphaModFix/>
          </a:blip>
          <a:srcRect b="1" l="6506" r="13565" t="0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>
            <p:ph type="title"/>
          </p:nvPr>
        </p:nvSpPr>
        <p:spPr>
          <a:xfrm>
            <a:off x="894600" y="4669978"/>
            <a:ext cx="4391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cs-CZ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Galští bohové</a:t>
            </a:r>
            <a:endParaRPr/>
          </a:p>
        </p:txBody>
      </p:sp>
      <p:pic>
        <p:nvPicPr>
          <p:cNvPr descr="Obsah obrázku text, červená&#10;&#10;Popis byl vytvořen automaticky" id="151" name="Google Shape;151;p4"/>
          <p:cNvPicPr preferRelativeResize="0"/>
          <p:nvPr/>
        </p:nvPicPr>
        <p:blipFill rotWithShape="1">
          <a:blip r:embed="rId3">
            <a:alphaModFix/>
          </a:blip>
          <a:srcRect b="26793" l="0" r="0" t="0"/>
          <a:stretch/>
        </p:blipFill>
        <p:spPr>
          <a:xfrm>
            <a:off x="20" y="10"/>
            <a:ext cx="4000480" cy="3904882"/>
          </a:xfrm>
          <a:custGeom>
            <a:rect b="b" l="l" r="r" t="t"/>
            <a:pathLst>
              <a:path extrusionOk="0" h="3413410" w="400050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Obsah obrázku skála, kámen, stavební materiál, megalit&#10;&#10;Popis byl vytvořen automaticky" id="152" name="Google Shape;152;p4"/>
          <p:cNvPicPr preferRelativeResize="0"/>
          <p:nvPr/>
        </p:nvPicPr>
        <p:blipFill rotWithShape="1">
          <a:blip r:embed="rId4">
            <a:alphaModFix/>
          </a:blip>
          <a:srcRect b="-2" l="41361" r="9852" t="0"/>
          <a:stretch/>
        </p:blipFill>
        <p:spPr>
          <a:xfrm>
            <a:off x="4191002" y="10"/>
            <a:ext cx="3809998" cy="3904881"/>
          </a:xfrm>
          <a:custGeom>
            <a:rect b="b" l="l" r="r" t="t"/>
            <a:pathLst>
              <a:path extrusionOk="0" h="3361533" w="3809998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Obsah obrázku text&#10;&#10;Popis byl vytvořen automaticky" id="153" name="Google Shape;153;p4"/>
          <p:cNvPicPr preferRelativeResize="0"/>
          <p:nvPr/>
        </p:nvPicPr>
        <p:blipFill rotWithShape="1">
          <a:blip r:embed="rId5">
            <a:alphaModFix/>
          </a:blip>
          <a:srcRect b="0" l="37362" r="12736" t="0"/>
          <a:stretch/>
        </p:blipFill>
        <p:spPr>
          <a:xfrm>
            <a:off x="8191500" y="-1"/>
            <a:ext cx="4000500" cy="4008409"/>
          </a:xfrm>
          <a:custGeom>
            <a:rect b="b" l="l" r="r" t="t"/>
            <a:pathLst>
              <a:path extrusionOk="0" h="3403026" w="4000500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54" name="Google Shape;154;p4"/>
          <p:cNvGrpSpPr/>
          <p:nvPr/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5" name="Google Shape;155;p4"/>
            <p:cNvSpPr/>
            <p:nvPr/>
          </p:nvSpPr>
          <p:spPr>
            <a:xfrm>
              <a:off x="0" y="2959818"/>
              <a:ext cx="12192000" cy="757168"/>
            </a:xfrm>
            <a:custGeom>
              <a:rect b="b" l="l" r="r" t="t"/>
              <a:pathLst>
                <a:path extrusionOk="0" h="757168" w="12192000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rotWithShape="0" algn="t" dir="5400000" dist="1524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0" y="2959818"/>
              <a:ext cx="12192000" cy="757168"/>
            </a:xfrm>
            <a:custGeom>
              <a:rect b="b" l="l" r="r" t="t"/>
              <a:pathLst>
                <a:path extrusionOk="0" h="757168" w="12192000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4"/>
          <p:cNvSpPr txBox="1"/>
          <p:nvPr>
            <p:ph idx="1" type="body"/>
          </p:nvPr>
        </p:nvSpPr>
        <p:spPr>
          <a:xfrm>
            <a:off x="3667701" y="4718067"/>
            <a:ext cx="5692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 sz="2400">
                <a:solidFill>
                  <a:schemeClr val="lt1"/>
                </a:solidFill>
              </a:rPr>
              <a:t>MA</a:t>
            </a:r>
            <a:r>
              <a:rPr lang="cs-CZ" sz="2400">
                <a:solidFill>
                  <a:schemeClr val="lt1"/>
                </a:solidFill>
              </a:rPr>
              <a:t>Mars / ?</a:t>
            </a:r>
            <a:r>
              <a:rPr lang="cs-CZ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Esus?  / Tyr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2847450" y="5019450"/>
            <a:ext cx="6497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>
                <a:latin typeface="Calibri"/>
                <a:ea typeface="Calibri"/>
                <a:cs typeface="Calibri"/>
                <a:sym typeface="Calibri"/>
              </a:rPr>
              <a:t>Galští bohové:     Mars / ?Esus? / Tyr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&#10;&#10;Popis byl vytvořen automaticky" id="164" name="Google Shape;164;p5"/>
          <p:cNvPicPr preferRelativeResize="0"/>
          <p:nvPr/>
        </p:nvPicPr>
        <p:blipFill rotWithShape="1">
          <a:blip r:embed="rId3">
            <a:alphaModFix/>
          </a:blip>
          <a:srcRect b="17776" l="0" r="3" t="0"/>
          <a:stretch/>
        </p:blipFill>
        <p:spPr>
          <a:xfrm>
            <a:off x="-3" y="2257425"/>
            <a:ext cx="4196274" cy="4600575"/>
          </a:xfrm>
          <a:custGeom>
            <a:rect b="b" l="l" r="r" t="t"/>
            <a:pathLst>
              <a:path extrusionOk="0" h="4600575" w="4196274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b="16346" l="0" r="-1" t="10437"/>
          <a:stretch/>
        </p:blipFill>
        <p:spPr>
          <a:xfrm>
            <a:off x="5314848" y="464683"/>
            <a:ext cx="3241499" cy="3354472"/>
          </a:xfrm>
          <a:custGeom>
            <a:rect b="b" l="l" r="r" t="t"/>
            <a:pathLst>
              <a:path extrusionOk="0" h="3476265" w="3359190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6" name="Google Shape;166;p5"/>
          <p:cNvSpPr txBox="1"/>
          <p:nvPr>
            <p:ph type="title"/>
          </p:nvPr>
        </p:nvSpPr>
        <p:spPr>
          <a:xfrm>
            <a:off x="4498850" y="3819157"/>
            <a:ext cx="6864412" cy="11312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Galští bohové</a:t>
            </a:r>
            <a:endParaRPr/>
          </a:p>
        </p:txBody>
      </p:sp>
      <p:pic>
        <p:nvPicPr>
          <p:cNvPr descr="Obsah obrázku osoba, exteriér, bunda, kabát&#10;&#10;Popis byl vytvořen automaticky" id="167" name="Google Shape;167;p5"/>
          <p:cNvPicPr preferRelativeResize="0"/>
          <p:nvPr/>
        </p:nvPicPr>
        <p:blipFill rotWithShape="1">
          <a:blip r:embed="rId5">
            <a:alphaModFix/>
          </a:blip>
          <a:srcRect b="1982" l="0" r="-2" t="0"/>
          <a:stretch/>
        </p:blipFill>
        <p:spPr>
          <a:xfrm>
            <a:off x="480177" y="3"/>
            <a:ext cx="4980517" cy="2440831"/>
          </a:xfrm>
          <a:custGeom>
            <a:rect b="b" l="l" r="r" t="t"/>
            <a:pathLst>
              <a:path extrusionOk="0" h="2440831" w="4980517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6">
            <a:alphaModFix/>
          </a:blip>
          <a:srcRect b="31054" l="0" r="-1" t="7530"/>
          <a:stretch/>
        </p:blipFill>
        <p:spPr>
          <a:xfrm>
            <a:off x="8556350" y="10"/>
            <a:ext cx="3635653" cy="3660317"/>
          </a:xfrm>
          <a:custGeom>
            <a:rect b="b" l="l" r="r" t="t"/>
            <a:pathLst>
              <a:path extrusionOk="0" h="3660327" w="3635653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9" name="Google Shape;169;p5"/>
          <p:cNvSpPr txBox="1"/>
          <p:nvPr>
            <p:ph idx="1" type="body"/>
          </p:nvPr>
        </p:nvSpPr>
        <p:spPr>
          <a:xfrm>
            <a:off x="4498849" y="5000822"/>
            <a:ext cx="6864411" cy="135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Iuppiter / Taranis / Thor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type="title"/>
          </p:nvPr>
        </p:nvSpPr>
        <p:spPr>
          <a:xfrm>
            <a:off x="838200" y="538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Germánští bohové</a:t>
            </a:r>
            <a:endParaRPr/>
          </a:p>
        </p:txBody>
      </p:sp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7537956" y="247813"/>
            <a:ext cx="2727000" cy="1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Ve skutečnosti:		</a:t>
            </a:r>
            <a:endParaRPr/>
          </a:p>
        </p:txBody>
      </p:sp>
      <p:pic>
        <p:nvPicPr>
          <p:cNvPr descr="Ztlumení (menší slunce) se souvislou výplní" id="176" name="Google Shape;1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090" y="213446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ěsíc a hvězdy obrys" id="177" name="Google Shape;17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8057" y="2256212"/>
            <a:ext cx="793895" cy="793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áborový oheň obrys" id="178" name="Google Shape;17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7715" y="2254973"/>
            <a:ext cx="793896" cy="793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&#10;&#10;Popis byl vytvořen automaticky" id="179" name="Google Shape;179;p6"/>
          <p:cNvPicPr preferRelativeResize="0"/>
          <p:nvPr/>
        </p:nvPicPr>
        <p:blipFill rotWithShape="1">
          <a:blip r:embed="rId6">
            <a:alphaModFix/>
          </a:blip>
          <a:srcRect b="10563" l="0" r="0" t="0"/>
          <a:stretch/>
        </p:blipFill>
        <p:spPr>
          <a:xfrm>
            <a:off x="5844324" y="707942"/>
            <a:ext cx="5580012" cy="544211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/>
          <p:nvPr/>
        </p:nvSpPr>
        <p:spPr>
          <a:xfrm>
            <a:off x="607978" y="1533777"/>
            <a:ext cx="3434052" cy="793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Podle Caesara:		</a:t>
            </a:r>
            <a:endParaRPr/>
          </a:p>
        </p:txBody>
      </p:sp>
      <p:sp>
        <p:nvSpPr>
          <p:cNvPr id="181" name="Google Shape;181;p6"/>
          <p:cNvSpPr txBox="1"/>
          <p:nvPr/>
        </p:nvSpPr>
        <p:spPr>
          <a:xfrm>
            <a:off x="668755" y="3530181"/>
            <a:ext cx="4540553" cy="1748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Podle Tacita (Germania IX):		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876272" y="4039576"/>
            <a:ext cx="4022886" cy="2703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Deorum maxime Mercurium colunt, cui certis diebus humanis quoque hostiis litare fas habent. Herculem ac Martem concessis animalibus placant. [2] pars Sueborum et Isidi sacrificat: unde causa et origo peregrino sacro parum comperi nisi quod signum ipsum in modum liburnae figuratum [3] docet advectam religionem. ceterum nec cohibere parietibus deos neque in ullam humani oris speciem adsimulare ex magnitudine caelestium arbitrantur: lucos ac nemora consecrant deorumque nominibus appellant secretum illud, quod sola reverentia vident.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&#10;&#10;Popis byl vytvořen automaticky" id="188" name="Google Shape;188;p7"/>
          <p:cNvPicPr preferRelativeResize="0"/>
          <p:nvPr/>
        </p:nvPicPr>
        <p:blipFill rotWithShape="1">
          <a:blip r:embed="rId3">
            <a:alphaModFix/>
          </a:blip>
          <a:srcRect b="3" l="18685" r="11079" t="0"/>
          <a:stretch/>
        </p:blipFill>
        <p:spPr>
          <a:xfrm>
            <a:off x="20" y="10"/>
            <a:ext cx="2970445" cy="3383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/>
          <p:cNvPicPr preferRelativeResize="0"/>
          <p:nvPr/>
        </p:nvPicPr>
        <p:blipFill rotWithShape="1">
          <a:blip r:embed="rId4">
            <a:alphaModFix/>
          </a:blip>
          <a:srcRect b="22408" l="0" r="2" t="2422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/>
          <p:cNvPicPr preferRelativeResize="0"/>
          <p:nvPr/>
        </p:nvPicPr>
        <p:blipFill rotWithShape="1">
          <a:blip r:embed="rId5">
            <a:alphaModFix/>
          </a:blip>
          <a:srcRect b="18422" l="0" r="-3" t="5582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skupina, oltář, několik, kolonáda&#10;&#10;Popis byl vytvořen automaticky" id="191" name="Google Shape;191;p7"/>
          <p:cNvPicPr preferRelativeResize="0"/>
          <p:nvPr/>
        </p:nvPicPr>
        <p:blipFill rotWithShape="1">
          <a:blip r:embed="rId6">
            <a:alphaModFix/>
          </a:blip>
          <a:srcRect b="3771" l="0" r="-1" t="7382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/>
          <p:nvPr/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653B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 txBox="1"/>
          <p:nvPr>
            <p:ph type="title"/>
          </p:nvPr>
        </p:nvSpPr>
        <p:spPr>
          <a:xfrm>
            <a:off x="6491653" y="3799272"/>
            <a:ext cx="5193748" cy="637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cs-CZ" sz="3200">
                <a:solidFill>
                  <a:srgbClr val="FFFFFF"/>
                </a:solidFill>
              </a:rPr>
              <a:t>Tacitus: Germania</a:t>
            </a:r>
            <a:endParaRPr/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7">
            <a:alphaModFix/>
          </a:blip>
          <a:srcRect b="-277" l="-27" r="648" t="277"/>
          <a:stretch/>
        </p:blipFill>
        <p:spPr>
          <a:xfrm>
            <a:off x="6434404" y="3701545"/>
            <a:ext cx="5366609" cy="2929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&#10;&#10;Popis byl vytvořen automaticky" id="195" name="Google Shape;195;p7"/>
          <p:cNvPicPr preferRelativeResize="0"/>
          <p:nvPr/>
        </p:nvPicPr>
        <p:blipFill rotWithShape="1">
          <a:blip r:embed="rId8">
            <a:alphaModFix/>
          </a:blip>
          <a:srcRect b="0" l="19811" r="17109" t="0"/>
          <a:stretch/>
        </p:blipFill>
        <p:spPr>
          <a:xfrm>
            <a:off x="9206289" y="0"/>
            <a:ext cx="2985691" cy="3383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cs-CZ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Volcae Tectosages</a:t>
            </a:r>
            <a:endParaRPr/>
          </a:p>
        </p:txBody>
      </p:sp>
      <p:pic>
        <p:nvPicPr>
          <p:cNvPr descr="Obsah obrázku mapa&#10;&#10;Popis byl vytvořen automaticky" id="202" name="Google Shape;202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2222" y="490296"/>
            <a:ext cx="6862356" cy="5877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Google Shape;207;p9"/>
          <p:cNvCxnSpPr/>
          <p:nvPr/>
        </p:nvCxnSpPr>
        <p:spPr>
          <a:xfrm>
            <a:off x="6096000" y="477749"/>
            <a:ext cx="0" cy="3657600"/>
          </a:xfrm>
          <a:prstGeom prst="straightConnector1">
            <a:avLst/>
          </a:prstGeom>
          <a:noFill/>
          <a:ln cap="flat" cmpd="dbl" w="1016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8" name="Google Shape;208;p9"/>
          <p:cNvSpPr/>
          <p:nvPr/>
        </p:nvSpPr>
        <p:spPr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 txBox="1"/>
          <p:nvPr>
            <p:ph type="title"/>
          </p:nvPr>
        </p:nvSpPr>
        <p:spPr>
          <a:xfrm>
            <a:off x="527538" y="4756638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cs-CZ" sz="5400">
                <a:solidFill>
                  <a:srgbClr val="FFFFFF"/>
                </a:solidFill>
              </a:rPr>
              <a:t>Hercynský les</a:t>
            </a:r>
            <a:endParaRPr/>
          </a:p>
        </p:txBody>
      </p:sp>
      <p:pic>
        <p:nvPicPr>
          <p:cNvPr descr="Obsah obrázku mapa&#10;&#10;Popis byl vytvořen automaticky" id="210" name="Google Shape;210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961" y="307731"/>
            <a:ext cx="4890075" cy="3997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hora, příroda, exteriér, vysočina&#10;&#10;Popis byl vytvořen automaticky" id="211" name="Google Shape;21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6043" y="342419"/>
            <a:ext cx="5455917" cy="3928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9"/>
          <p:cNvCxnSpPr/>
          <p:nvPr/>
        </p:nvCxnSpPr>
        <p:spPr>
          <a:xfrm>
            <a:off x="2209800" y="5738691"/>
            <a:ext cx="777240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2022-03-23T10:28:46Z</dcterms:created>
  <dc:creator>Zuzana Čermáková Lukšová</dc:creator>
</cp:coreProperties>
</file>