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cs-CZ"/>
              <a:t>Kliknutím lze upravit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3/4/2021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23A1CC3-2375-41D4-9E03-427CAF2A4C1A}" type="datetimeFigureOut">
              <a:rPr lang="en-US" dirty="0"/>
              <a:t>3/4/2021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ev a popisek">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cs-CZ"/>
              <a:t>Kliknutím lze upravit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FF16868-8199-4C2C-A5B1-63AEE139F88E}" type="datetimeFigureOut">
              <a:rPr lang="en-US" dirty="0"/>
              <a:t>3/4/2021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ce s popisk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cs-CZ"/>
              <a:t>Kliknutím lze upravit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AD9FF7F-6988-44CC-821B-644E70CD2F73}" type="datetimeFigureOut">
              <a:rPr lang="en-US" dirty="0"/>
              <a:t>3/4/2021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Jmenovk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5C12C299-16B2-4475-990D-751901EACC14}" type="datetimeFigureOut">
              <a:rPr lang="en-US" dirty="0"/>
              <a:t>3/4/2021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cs-CZ"/>
              <a:t>Kliknutím lze upravit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3/4/2021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cs-CZ"/>
              <a:t>Kliknutím lze upravit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3/4/2021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F34E6425-0181-43F2-84FC-787E803FD2F8}" type="datetimeFigureOut">
              <a:rPr lang="en-US" dirty="0"/>
              <a:t>3/4/2021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3/4/2021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cs-CZ"/>
              <a:t>Kliknutím lze upravit styl.</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3/4/2021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3/4/2021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6E86A4C-8E40-4F87-A4F0-01A0687C5742}" type="datetimeFigureOut">
              <a:rPr lang="en-US" dirty="0"/>
              <a:t>3/4/2021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cs-CZ"/>
              <a:t>Kliknutím na ikonu přidáte obrázek.</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5E72C73-2D91-4E12-BA25-F0AA0C03599B}" type="datetimeFigureOut">
              <a:rPr lang="en-US" dirty="0"/>
              <a:t>3/4/2021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cs-CZ"/>
              <a:t>Kliknutím lze upravit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3/4/2021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76056B-6C71-4A65-81F4-FB8AE19E5E4E}"/>
              </a:ext>
            </a:extLst>
          </p:cNvPr>
          <p:cNvSpPr>
            <a:spLocks noGrp="1"/>
          </p:cNvSpPr>
          <p:nvPr>
            <p:ph type="ctrTitle"/>
          </p:nvPr>
        </p:nvSpPr>
        <p:spPr/>
        <p:txBody>
          <a:bodyPr/>
          <a:lstStyle/>
          <a:p>
            <a:r>
              <a:rPr lang="fr-FR" dirty="0"/>
              <a:t>Cours2_Opinions</a:t>
            </a:r>
            <a:endParaRPr lang="cs-CZ" dirty="0"/>
          </a:p>
        </p:txBody>
      </p:sp>
      <p:sp>
        <p:nvSpPr>
          <p:cNvPr id="3" name="Podnadpis 2">
            <a:extLst>
              <a:ext uri="{FF2B5EF4-FFF2-40B4-BE49-F238E27FC236}">
                <a16:creationId xmlns:a16="http://schemas.microsoft.com/office/drawing/2014/main" id="{7FFF1346-DF07-4D6D-AE34-2E974F458D18}"/>
              </a:ext>
            </a:extLst>
          </p:cNvPr>
          <p:cNvSpPr>
            <a:spLocks noGrp="1"/>
          </p:cNvSpPr>
          <p:nvPr>
            <p:ph type="subTitle" idx="1"/>
          </p:nvPr>
        </p:nvSpPr>
        <p:spPr/>
        <p:txBody>
          <a:bodyPr/>
          <a:lstStyle/>
          <a:p>
            <a:r>
              <a:rPr lang="fr-FR" dirty="0"/>
              <a:t>MED20</a:t>
            </a:r>
            <a:endParaRPr lang="cs-CZ" dirty="0"/>
          </a:p>
        </p:txBody>
      </p:sp>
    </p:spTree>
    <p:extLst>
      <p:ext uri="{BB962C8B-B14F-4D97-AF65-F5344CB8AC3E}">
        <p14:creationId xmlns:p14="http://schemas.microsoft.com/office/powerpoint/2010/main" val="3355959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EF4D520-CEA8-4249-82A7-9ACD58BD6799}"/>
              </a:ext>
            </a:extLst>
          </p:cNvPr>
          <p:cNvSpPr txBox="1"/>
          <p:nvPr/>
        </p:nvSpPr>
        <p:spPr>
          <a:xfrm>
            <a:off x="291547" y="335845"/>
            <a:ext cx="10721010" cy="6186309"/>
          </a:xfrm>
          <a:prstGeom prst="rect">
            <a:avLst/>
          </a:prstGeom>
          <a:noFill/>
        </p:spPr>
        <p:txBody>
          <a:bodyPr wrap="square">
            <a:spAutoFit/>
          </a:bodyPr>
          <a:lstStyle/>
          <a:p>
            <a:r>
              <a:rPr lang="fr-FR" b="1" dirty="0">
                <a:solidFill>
                  <a:schemeClr val="accent1"/>
                </a:solidFill>
                <a:latin typeface="Times New Roman" panose="02020603050405020304" pitchFamily="18" charset="0"/>
                <a:cs typeface="Times New Roman" panose="02020603050405020304" pitchFamily="18" charset="0"/>
              </a:rPr>
              <a:t>Document2 p 83 </a:t>
            </a:r>
            <a:r>
              <a:rPr lang="cs-CZ" b="1" dirty="0" err="1">
                <a:solidFill>
                  <a:schemeClr val="accent1"/>
                </a:solidFill>
                <a:latin typeface="Times New Roman" panose="02020603050405020304" pitchFamily="18" charset="0"/>
                <a:cs typeface="Times New Roman" panose="02020603050405020304" pitchFamily="18" charset="0"/>
              </a:rPr>
              <a:t>Transcription</a:t>
            </a:r>
            <a:endParaRPr lang="cs-CZ" b="1" dirty="0">
              <a:solidFill>
                <a:schemeClr val="accent1"/>
              </a:solidFill>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 </a:t>
            </a:r>
          </a:p>
          <a:p>
            <a:r>
              <a:rPr lang="fr-FR" dirty="0">
                <a:latin typeface="Times New Roman" panose="02020603050405020304" pitchFamily="18" charset="0"/>
                <a:cs typeface="Times New Roman" panose="02020603050405020304" pitchFamily="18" charset="0"/>
              </a:rPr>
              <a:t>Julie : Bonjour à toutes et à tous, je suis Julie, du Courrier international. Tout le monde est bien connecté ? Adriana, Cheng, Emma, Maria Christina : Oui, oui… C’est OK pour moi… Pas de problème… Moi aussi… </a:t>
            </a:r>
          </a:p>
          <a:p>
            <a:pPr algn="just"/>
            <a:r>
              <a:rPr lang="fr-FR" dirty="0">
                <a:latin typeface="Times New Roman" panose="02020603050405020304" pitchFamily="18" charset="0"/>
                <a:cs typeface="Times New Roman" panose="02020603050405020304" pitchFamily="18" charset="0"/>
              </a:rPr>
              <a:t>Julie : OK, donc, c’est parti… Je vais enregistrer vos témoignages sur le sujet « La France et les Français vus de l’étranger ». N’oubliez pas de vous présenter et de dire dans quel pays vous vivez. Adriana ? Tu commences ? </a:t>
            </a:r>
          </a:p>
          <a:p>
            <a:pPr algn="just"/>
            <a:r>
              <a:rPr lang="fr-FR" dirty="0">
                <a:latin typeface="Times New Roman" panose="02020603050405020304" pitchFamily="18" charset="0"/>
                <a:cs typeface="Times New Roman" panose="02020603050405020304" pitchFamily="18" charset="0"/>
              </a:rPr>
              <a:t>Adriana : OK, donc. Bonjour, je m’appelle Adriana, je suis mexicaine. Pour les Mexicains, le Français, c’est une personne qui a une bonne éducation, qui est cultivée et qui a fait des études. La France représente donc un modèle culturel, éducatif et économique. </a:t>
            </a:r>
          </a:p>
          <a:p>
            <a:pPr algn="just"/>
            <a:r>
              <a:rPr lang="fr-FR" dirty="0">
                <a:latin typeface="Times New Roman" panose="02020603050405020304" pitchFamily="18" charset="0"/>
                <a:cs typeface="Times New Roman" panose="02020603050405020304" pitchFamily="18" charset="0"/>
              </a:rPr>
              <a:t>Julie : Merci. À toi, Cheng. </a:t>
            </a:r>
          </a:p>
          <a:p>
            <a:pPr algn="just"/>
            <a:r>
              <a:rPr lang="fr-FR" dirty="0">
                <a:latin typeface="Times New Roman" panose="02020603050405020304" pitchFamily="18" charset="0"/>
                <a:cs typeface="Times New Roman" panose="02020603050405020304" pitchFamily="18" charset="0"/>
              </a:rPr>
              <a:t>Cheng : Bonjour, je m’appelle Cheng, je suis chinois. En Chine, on pense que les Français, ce sont les gens qui représentent le mieux le « romantisme ». Les Chinois sont très surpris quand on parle des problèmes de la France. Pour nous, c’est un pays où tout le monde est content et heureux de vivre. </a:t>
            </a:r>
          </a:p>
          <a:p>
            <a:pPr algn="just"/>
            <a:r>
              <a:rPr lang="fr-FR" dirty="0">
                <a:latin typeface="Times New Roman" panose="02020603050405020304" pitchFamily="18" charset="0"/>
                <a:cs typeface="Times New Roman" panose="02020603050405020304" pitchFamily="18" charset="0"/>
              </a:rPr>
              <a:t>Julie : La parole est à Emma. </a:t>
            </a:r>
          </a:p>
          <a:p>
            <a:pPr algn="just"/>
            <a:r>
              <a:rPr lang="fr-FR" dirty="0">
                <a:latin typeface="Times New Roman" panose="02020603050405020304" pitchFamily="18" charset="0"/>
                <a:cs typeface="Times New Roman" panose="02020603050405020304" pitchFamily="18" charset="0"/>
              </a:rPr>
              <a:t>Emma : Moi, c’est Emma. Je suis danoise. Quand les Danois rentrent d’un séjour en France, ils se souviennent surtout d’une chose : le Français, c’est quelqu’un qui comprend ce qu’on lui dit en anglais, mais qui répond en français ! Je pense que ce n’est pas toujours comme ça, mais les Français devraient faire plus d’efforts pour bien parler l’anglais. </a:t>
            </a:r>
          </a:p>
          <a:p>
            <a:pPr algn="just"/>
            <a:r>
              <a:rPr lang="fr-FR" dirty="0">
                <a:latin typeface="Times New Roman" panose="02020603050405020304" pitchFamily="18" charset="0"/>
                <a:cs typeface="Times New Roman" panose="02020603050405020304" pitchFamily="18" charset="0"/>
              </a:rPr>
              <a:t>Julie : À toi, Maria Cristina. </a:t>
            </a:r>
          </a:p>
          <a:p>
            <a:pPr algn="just"/>
            <a:r>
              <a:rPr lang="fr-FR" dirty="0">
                <a:latin typeface="Times New Roman" panose="02020603050405020304" pitchFamily="18" charset="0"/>
                <a:cs typeface="Times New Roman" panose="02020603050405020304" pitchFamily="18" charset="0"/>
              </a:rPr>
              <a:t>Maria Cristina : Bonjour. Je m’appelle Maria Cristina, je suis argentine. Les Argentins admirent beaucoup la pensée française. Ils disent souvent que les Français, ce sont des femmes et des hommes qui savent bien présenter leurs idées. Les Argentins aiment les débats « à la française » organisés à la télé ou dans les universités.</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299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26B34773-57A3-4D8D-B713-8E873FB3BB25}"/>
              </a:ext>
            </a:extLst>
          </p:cNvPr>
          <p:cNvPicPr>
            <a:picLocks noChangeAspect="1"/>
          </p:cNvPicPr>
          <p:nvPr/>
        </p:nvPicPr>
        <p:blipFill rotWithShape="1">
          <a:blip r:embed="rId2"/>
          <a:srcRect l="2320" t="16232" r="2029" b="22512"/>
          <a:stretch/>
        </p:blipFill>
        <p:spPr>
          <a:xfrm rot="10800000">
            <a:off x="1431234" y="164730"/>
            <a:ext cx="7051492" cy="3386852"/>
          </a:xfrm>
          <a:prstGeom prst="rect">
            <a:avLst/>
          </a:prstGeom>
        </p:spPr>
      </p:pic>
      <p:pic>
        <p:nvPicPr>
          <p:cNvPr id="4" name="Obrázek 3">
            <a:extLst>
              <a:ext uri="{FF2B5EF4-FFF2-40B4-BE49-F238E27FC236}">
                <a16:creationId xmlns:a16="http://schemas.microsoft.com/office/drawing/2014/main" id="{B6193024-FE5F-4377-81AA-88A31C808B22}"/>
              </a:ext>
            </a:extLst>
          </p:cNvPr>
          <p:cNvPicPr>
            <a:picLocks noChangeAspect="1"/>
          </p:cNvPicPr>
          <p:nvPr/>
        </p:nvPicPr>
        <p:blipFill>
          <a:blip r:embed="rId3"/>
          <a:stretch>
            <a:fillRect/>
          </a:stretch>
        </p:blipFill>
        <p:spPr>
          <a:xfrm rot="10800000">
            <a:off x="304800" y="3661976"/>
            <a:ext cx="6084335" cy="2938527"/>
          </a:xfrm>
          <a:prstGeom prst="rect">
            <a:avLst/>
          </a:prstGeom>
        </p:spPr>
      </p:pic>
      <p:sp>
        <p:nvSpPr>
          <p:cNvPr id="5" name="Obdélník 4">
            <a:extLst>
              <a:ext uri="{FF2B5EF4-FFF2-40B4-BE49-F238E27FC236}">
                <a16:creationId xmlns:a16="http://schemas.microsoft.com/office/drawing/2014/main" id="{2118350E-2455-4146-9D72-3C4A4A747F36}"/>
              </a:ext>
            </a:extLst>
          </p:cNvPr>
          <p:cNvSpPr/>
          <p:nvPr/>
        </p:nvSpPr>
        <p:spPr>
          <a:xfrm>
            <a:off x="7474225" y="4068416"/>
            <a:ext cx="4147931" cy="23058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Témoignage!!</a:t>
            </a:r>
            <a:r>
              <a:rPr lang="fr-FR" dirty="0"/>
              <a:t> Sur le modèle du doc1, rédigez le témoignage d’un cliché</a:t>
            </a:r>
          </a:p>
          <a:p>
            <a:pPr algn="ctr"/>
            <a:r>
              <a:rPr lang="fr-FR" dirty="0"/>
              <a:t>en utilisant c’est/ce sont …qui/que et le lexique</a:t>
            </a:r>
            <a:endParaRPr lang="cs-CZ" dirty="0"/>
          </a:p>
        </p:txBody>
      </p:sp>
    </p:spTree>
    <p:extLst>
      <p:ext uri="{BB962C8B-B14F-4D97-AF65-F5344CB8AC3E}">
        <p14:creationId xmlns:p14="http://schemas.microsoft.com/office/powerpoint/2010/main" val="31741499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118</TotalTime>
  <Words>404</Words>
  <Application>Microsoft Office PowerPoint</Application>
  <PresentationFormat>Širokoúhlá obrazovka</PresentationFormat>
  <Paragraphs>15</Paragraphs>
  <Slides>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vt:i4>
      </vt:variant>
    </vt:vector>
  </HeadingPairs>
  <TitlesOfParts>
    <vt:vector size="8" baseType="lpstr">
      <vt:lpstr>Arial</vt:lpstr>
      <vt:lpstr>Century Gothic</vt:lpstr>
      <vt:lpstr>Times New Roman</vt:lpstr>
      <vt:lpstr>Wingdings 3</vt:lpstr>
      <vt:lpstr>Ion Boardroom</vt:lpstr>
      <vt:lpstr>Cours2_Opinions</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Cours2_Opinions</dc:title>
  <dc:creator>ja</dc:creator>
  <cp:lastModifiedBy>ja</cp:lastModifiedBy>
  <cp:revision>2</cp:revision>
  <dcterms:created xsi:type="dcterms:W3CDTF">2021-03-04T09:21:00Z</dcterms:created>
  <dcterms:modified xsi:type="dcterms:W3CDTF">2021-03-04T12:27:09Z</dcterms:modified>
</cp:coreProperties>
</file>