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58" r:id="rId4"/>
    <p:sldId id="257" r:id="rId5"/>
    <p:sldId id="266" r:id="rId6"/>
    <p:sldId id="259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3/29/2021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3/29/2021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3/29/2021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3/29/2021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3/29/2021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3/29/2021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3/29/2021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3/29/2021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3/29/2021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9C880E-E3ED-4943-B9B4-E989E073D8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Cours9_Vie pratique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69E1A46-0DA9-4E6D-90C8-BBDF51AC4F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MED20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9504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18E84E3F-A8CA-4DBC-8BDB-AA69311ADC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942" b="7029"/>
          <a:stretch/>
        </p:blipFill>
        <p:spPr>
          <a:xfrm>
            <a:off x="284922" y="225287"/>
            <a:ext cx="4128052" cy="3386199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43B5C2A9-B28C-4CD3-B42F-C7DD20DCAE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35" t="22015" r="37391" b="30812"/>
          <a:stretch/>
        </p:blipFill>
        <p:spPr>
          <a:xfrm>
            <a:off x="4982816" y="195470"/>
            <a:ext cx="6665843" cy="323353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C7C45C4-53E6-4FD9-BE1C-87957717FF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500" t="37288" r="17609" b="55218"/>
          <a:stretch/>
        </p:blipFill>
        <p:spPr>
          <a:xfrm>
            <a:off x="2776330" y="3429000"/>
            <a:ext cx="8872329" cy="51368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D600DCF-79DA-463A-B5B9-985A82E42B8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531"/>
          <a:stretch/>
        </p:blipFill>
        <p:spPr>
          <a:xfrm>
            <a:off x="249482" y="4293705"/>
            <a:ext cx="2562288" cy="209384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9252307A-5216-4181-A8F5-C131D9A6E4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972" y="3531866"/>
            <a:ext cx="2384887" cy="1523678"/>
          </a:xfrm>
          <a:prstGeom prst="rect">
            <a:avLst/>
          </a:prstGeom>
        </p:spPr>
      </p:pic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A70A5456-CF50-4026-B4DB-D18EBCE60475}"/>
              </a:ext>
            </a:extLst>
          </p:cNvPr>
          <p:cNvSpPr/>
          <p:nvPr/>
        </p:nvSpPr>
        <p:spPr>
          <a:xfrm>
            <a:off x="8858572" y="95755"/>
            <a:ext cx="3034748" cy="662608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Le nid de Pâques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05C7EF4D-60E5-40FC-A10F-D4CA83D87A90}"/>
              </a:ext>
            </a:extLst>
          </p:cNvPr>
          <p:cNvSpPr txBox="1"/>
          <p:nvPr/>
        </p:nvSpPr>
        <p:spPr>
          <a:xfrm>
            <a:off x="3207028" y="3942683"/>
            <a:ext cx="5777945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Mettez le chocolat en morceaux et la crème fraîche dans une casserole</a:t>
            </a:r>
          </a:p>
          <a:p>
            <a:pPr marL="228600" indent="-228600">
              <a:buFont typeface="+mj-lt"/>
              <a:buAutoNum type="arabicPeriod"/>
            </a:pP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Faites fondre le chocolat à feu doux, il ne faut pas bouillir!</a:t>
            </a:r>
          </a:p>
          <a:p>
            <a:pPr marL="228600" indent="-228600">
              <a:buFont typeface="+mj-lt"/>
              <a:buAutoNum type="arabicPeriod"/>
            </a:pP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Mélangez tout le temps</a:t>
            </a:r>
          </a:p>
          <a:p>
            <a:pPr marL="228600" indent="-228600">
              <a:buFont typeface="+mj-lt"/>
              <a:buAutoNum type="arabicPeriod"/>
            </a:pP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Quand la ganache est prête, retirez-la du feu et laissez-la refroidir</a:t>
            </a:r>
          </a:p>
          <a:p>
            <a:pPr marL="228600" indent="-228600">
              <a:buFont typeface="+mj-lt"/>
              <a:buAutoNum type="arabicPeriod"/>
            </a:pP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Décorez votre gâteau à l’aide d’une poche à douille rempli de ganache, ajoutez des copeaux de chocolat, des œufs en sucre ou en chocolat, etc.</a:t>
            </a:r>
          </a:p>
          <a:p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AAD3F2F3-10CF-40FA-9206-651E2CD75363}"/>
              </a:ext>
            </a:extLst>
          </p:cNvPr>
          <p:cNvSpPr txBox="1"/>
          <p:nvPr/>
        </p:nvSpPr>
        <p:spPr>
          <a:xfrm>
            <a:off x="5711180" y="6354047"/>
            <a:ext cx="61026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dirty="0"/>
              <a:t>https://www.marmiton.org/recettes/recette_nid-de-paques_27895.aspx</a:t>
            </a:r>
          </a:p>
        </p:txBody>
      </p:sp>
    </p:spTree>
    <p:extLst>
      <p:ext uri="{BB962C8B-B14F-4D97-AF65-F5344CB8AC3E}">
        <p14:creationId xmlns:p14="http://schemas.microsoft.com/office/powerpoint/2010/main" val="3186165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90B0381C-6648-4BDA-8A7E-4C462FD8C16A}"/>
              </a:ext>
            </a:extLst>
          </p:cNvPr>
          <p:cNvSpPr txBox="1"/>
          <p:nvPr/>
        </p:nvSpPr>
        <p:spPr>
          <a:xfrm>
            <a:off x="1616766" y="3618350"/>
            <a:ext cx="9846364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Info</a:t>
            </a:r>
            <a:endParaRPr lang="fr-FR" b="1" dirty="0"/>
          </a:p>
          <a:p>
            <a:pPr algn="just"/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mot kaizen est la fusion des deux mots japonais 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kai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zen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qui signifient respectivement « changement » et « meilleur ». La traduction française courante est « amélioration continue ». C’est le nom d’une méthode de gestion de la qualité. Kaizen est un magazine alternatif qui paraît tous les deux mois.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DFAE200-5023-41A2-9C1F-293619AE6904}"/>
              </a:ext>
            </a:extLst>
          </p:cNvPr>
          <p:cNvSpPr txBox="1"/>
          <p:nvPr/>
        </p:nvSpPr>
        <p:spPr>
          <a:xfrm>
            <a:off x="1656522" y="1996971"/>
            <a:ext cx="928977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/>
              <a:t>Activité 1</a:t>
            </a:r>
          </a:p>
          <a:p>
            <a:endParaRPr lang="fr-FR" dirty="0"/>
          </a:p>
          <a:p>
            <a:r>
              <a:rPr lang="fr-FR" dirty="0"/>
              <a:t>+ </a:t>
            </a:r>
            <a:r>
              <a:rPr lang="fr-FR" b="1" dirty="0"/>
              <a:t>Associer les mots </a:t>
            </a:r>
            <a:r>
              <a:rPr lang="fr-FR" b="1" i="1" dirty="0"/>
              <a:t>autonomie, partage </a:t>
            </a:r>
            <a:r>
              <a:rPr lang="fr-FR" b="1" dirty="0"/>
              <a:t>et </a:t>
            </a:r>
            <a:r>
              <a:rPr lang="fr-FR" b="1" i="1" dirty="0"/>
              <a:t>convivialité</a:t>
            </a:r>
            <a:r>
              <a:rPr lang="fr-FR" b="1" dirty="0"/>
              <a:t> aux photos qui, selon vous, les illustrent. </a:t>
            </a:r>
            <a:endParaRPr lang="cs-CZ" b="1" dirty="0"/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6EFBE9B7-019B-4DFC-B262-9352C99CCF26}"/>
              </a:ext>
            </a:extLst>
          </p:cNvPr>
          <p:cNvSpPr/>
          <p:nvPr/>
        </p:nvSpPr>
        <p:spPr>
          <a:xfrm>
            <a:off x="1656522" y="384313"/>
            <a:ext cx="432020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Kaizen</a:t>
            </a:r>
          </a:p>
          <a:p>
            <a:pPr algn="ctr"/>
            <a:r>
              <a:rPr lang="fr-FR" i="1" dirty="0">
                <a:solidFill>
                  <a:schemeClr val="tx1"/>
                </a:solidFill>
              </a:rPr>
              <a:t>Cosmopolite</a:t>
            </a:r>
            <a:r>
              <a:rPr lang="fr-FR" dirty="0">
                <a:solidFill>
                  <a:schemeClr val="tx1"/>
                </a:solidFill>
              </a:rPr>
              <a:t> p106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499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7FBD4553-359C-4E46-9E09-636F4F927AA2}"/>
              </a:ext>
            </a:extLst>
          </p:cNvPr>
          <p:cNvSpPr txBox="1"/>
          <p:nvPr/>
        </p:nvSpPr>
        <p:spPr>
          <a:xfrm>
            <a:off x="808382" y="2194100"/>
            <a:ext cx="60960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Bricoler                     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kutit</a:t>
            </a:r>
            <a:endParaRPr lang="fr-FR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Gaspiller                     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plýtvat</a:t>
            </a:r>
            <a:endParaRPr lang="fr-FR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Tomber en panne    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porouchat se</a:t>
            </a:r>
            <a:endParaRPr lang="fr-FR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Être en panne         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mít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poruchu</a:t>
            </a:r>
            <a:endParaRPr lang="fr-FR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déchirer               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roztrhat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Être déchiré              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být rozerván</a:t>
            </a:r>
            <a:endParaRPr lang="fr-FR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Réparer                     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opravit</a:t>
            </a:r>
            <a:endParaRPr lang="fr-FR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Réparateur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,-</a:t>
            </a:r>
            <a:r>
              <a:rPr lang="cs-CZ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trice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opravář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opravářka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cs-CZ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Faire la queue          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stát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frontě</a:t>
            </a:r>
            <a:endParaRPr lang="fr-FR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Convivial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,-</a:t>
            </a:r>
            <a:r>
              <a:rPr lang="cs-CZ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žoviální</a:t>
            </a:r>
            <a:endParaRPr lang="fr-FR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6C75DA51-2705-4AD6-9A68-8CF619D85CD9}"/>
              </a:ext>
            </a:extLst>
          </p:cNvPr>
          <p:cNvSpPr/>
          <p:nvPr/>
        </p:nvSpPr>
        <p:spPr>
          <a:xfrm>
            <a:off x="967408" y="649357"/>
            <a:ext cx="435996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Vocabulaire</a:t>
            </a:r>
            <a:endParaRPr lang="cs-CZ" b="1" dirty="0">
              <a:solidFill>
                <a:schemeClr val="tx1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FCF4CDD-544B-4318-BA5D-9A01F80641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739" t="24335" r="34892" b="47245"/>
          <a:stretch/>
        </p:blipFill>
        <p:spPr>
          <a:xfrm>
            <a:off x="4891923" y="3429000"/>
            <a:ext cx="6211528" cy="2974248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444D2D0B-12E4-4981-8D9C-C25065B1E73B}"/>
              </a:ext>
            </a:extLst>
          </p:cNvPr>
          <p:cNvSpPr txBox="1"/>
          <p:nvPr/>
        </p:nvSpPr>
        <p:spPr>
          <a:xfrm>
            <a:off x="9077343" y="5333421"/>
            <a:ext cx="2729948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Peser</a:t>
            </a:r>
            <a:endParaRPr lang="cs-CZ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Contenir</a:t>
            </a:r>
            <a:endParaRPr lang="cs-CZ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’est </a:t>
            </a:r>
            <a:r>
              <a:rPr lang="fr-FR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quoi?*</a:t>
            </a:r>
            <a:endParaRPr lang="cs-CZ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F20085D-231B-4752-92BE-D89B3A14FA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821" t="54202" r="29452" b="26491"/>
          <a:stretch/>
        </p:blipFill>
        <p:spPr>
          <a:xfrm>
            <a:off x="6096000" y="740921"/>
            <a:ext cx="3710016" cy="204142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2418759-4B6B-4BDF-9E63-381617EE37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455" t="61766" r="61381" b="25917"/>
          <a:stretch/>
        </p:blipFill>
        <p:spPr>
          <a:xfrm>
            <a:off x="9266830" y="2389410"/>
            <a:ext cx="873458" cy="84428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33926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AA6AD38E-3F4A-4CD3-9C66-674FA0B78A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00" t="24335" r="32174" b="18825"/>
          <a:stretch/>
        </p:blipFill>
        <p:spPr>
          <a:xfrm>
            <a:off x="927653" y="478906"/>
            <a:ext cx="6983896" cy="5900187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0ACB11E4-E7FF-41CB-93DC-3748E37EDB9D}"/>
              </a:ext>
            </a:extLst>
          </p:cNvPr>
          <p:cNvSpPr txBox="1"/>
          <p:nvPr/>
        </p:nvSpPr>
        <p:spPr>
          <a:xfrm>
            <a:off x="7829753" y="1572262"/>
            <a:ext cx="3880026" cy="36933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/>
              <a:t>Devinette</a:t>
            </a:r>
          </a:p>
          <a:p>
            <a:endParaRPr lang="fr-FR" b="1" dirty="0"/>
          </a:p>
          <a:p>
            <a:r>
              <a:rPr lang="fr-FR" b="1" dirty="0"/>
              <a:t>Faites deviner un objet à vos camarades.</a:t>
            </a:r>
          </a:p>
          <a:p>
            <a:r>
              <a:rPr lang="fr-FR" b="1" dirty="0"/>
              <a:t>Décrivez-le sans le nommer. Ils doivent deviner ce que c’est.</a:t>
            </a:r>
          </a:p>
          <a:p>
            <a:endParaRPr lang="fr-FR" dirty="0"/>
          </a:p>
          <a:p>
            <a:r>
              <a:rPr lang="fr-FR" i="1" dirty="0"/>
              <a:t>Exemple: C’est rond, c’est en fer ou en plastique avec des petits trous. On s’en sert dans la cuisine pour laver les légumes ou égoutter les pâtes.</a:t>
            </a:r>
          </a:p>
          <a:p>
            <a:r>
              <a:rPr lang="fr-FR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Réponse: une passoire </a:t>
            </a:r>
            <a:endParaRPr lang="cs-CZ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FCC3C1D-BAA4-4530-8AC9-34B22C091B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186" t="55524" r="52314" b="30737"/>
          <a:stretch/>
        </p:blipFill>
        <p:spPr>
          <a:xfrm>
            <a:off x="4039157" y="5800299"/>
            <a:ext cx="701165" cy="72209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C1AA77F-8656-4B04-A3E0-403D3FF86F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678" t="30957" r="50944" b="62086"/>
          <a:stretch/>
        </p:blipFill>
        <p:spPr>
          <a:xfrm>
            <a:off x="7021370" y="5367600"/>
            <a:ext cx="808383" cy="72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186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8509B1CB-68F1-481A-B02B-0EEB1AFFFF0D}"/>
              </a:ext>
            </a:extLst>
          </p:cNvPr>
          <p:cNvSpPr txBox="1"/>
          <p:nvPr/>
        </p:nvSpPr>
        <p:spPr>
          <a:xfrm>
            <a:off x="1470990" y="902661"/>
            <a:ext cx="8666923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b="1" dirty="0"/>
              <a:t>= interrogative</a:t>
            </a:r>
          </a:p>
          <a:p>
            <a:r>
              <a:rPr lang="fr-FR" b="1" dirty="0"/>
              <a:t>= l’hypothèse à l’imparfait</a:t>
            </a:r>
            <a:endParaRPr lang="cs-CZ" b="1" dirty="0"/>
          </a:p>
          <a:p>
            <a:r>
              <a:rPr lang="cs-CZ" dirty="0"/>
              <a:t>			Si on </a:t>
            </a:r>
            <a:r>
              <a:rPr lang="cs-CZ" dirty="0" err="1"/>
              <a:t>allait</a:t>
            </a:r>
            <a:r>
              <a:rPr lang="cs-CZ" dirty="0"/>
              <a:t> </a:t>
            </a:r>
            <a:r>
              <a:rPr lang="cs-CZ" dirty="0" err="1"/>
              <a:t>étudier</a:t>
            </a:r>
            <a:r>
              <a:rPr lang="cs-CZ" dirty="0"/>
              <a:t> en France?</a:t>
            </a:r>
          </a:p>
          <a:p>
            <a:r>
              <a:rPr lang="cs-CZ" dirty="0"/>
              <a:t>			Et si on </a:t>
            </a:r>
            <a:r>
              <a:rPr lang="cs-CZ" dirty="0" err="1"/>
              <a:t>mangeait</a:t>
            </a:r>
            <a:r>
              <a:rPr lang="cs-CZ" dirty="0"/>
              <a:t> ensemble </a:t>
            </a:r>
            <a:r>
              <a:rPr lang="cs-CZ" dirty="0" err="1"/>
              <a:t>ce</a:t>
            </a:r>
            <a:r>
              <a:rPr lang="cs-CZ" dirty="0"/>
              <a:t> </a:t>
            </a:r>
            <a:r>
              <a:rPr lang="cs-CZ" dirty="0" err="1"/>
              <a:t>midi</a:t>
            </a:r>
            <a:r>
              <a:rPr lang="cs-CZ" dirty="0"/>
              <a:t>?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Trouvez trois phrases pour améliorer la vie des étudiants en cette période de COVID.</a:t>
            </a:r>
          </a:p>
          <a:p>
            <a:endParaRPr lang="fr-FR" dirty="0"/>
          </a:p>
          <a:p>
            <a:r>
              <a:rPr lang="fr-FR" dirty="0"/>
              <a:t>Si …</a:t>
            </a:r>
          </a:p>
        </p:txBody>
      </p:sp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55690F31-A663-45A4-9854-B5657BB83C75}"/>
              </a:ext>
            </a:extLst>
          </p:cNvPr>
          <p:cNvSpPr/>
          <p:nvPr/>
        </p:nvSpPr>
        <p:spPr>
          <a:xfrm>
            <a:off x="1099929" y="445461"/>
            <a:ext cx="804407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Si + imparfait pour faire une proposition ou inciter à agir</a:t>
            </a: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0264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23C1474C-02FF-419C-9CAE-50A315F5FAA4}"/>
              </a:ext>
            </a:extLst>
          </p:cNvPr>
          <p:cNvSpPr txBox="1"/>
          <p:nvPr/>
        </p:nvSpPr>
        <p:spPr>
          <a:xfrm>
            <a:off x="569844" y="1129679"/>
            <a:ext cx="10469216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Femme : Bonjour ! 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Homme : Bonjour ! 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Femme : Vous attendez aussi pour faire réparer quelque chose ? 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Homme : Oui, je suis là pour ma cafetière. Je suis arrivé il y a dix minutes mais personne n’a encore appelé mon numéro. 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Femme : Moi, c’est pour mon aspirateur. Aucun de mes amis n’arrive à le réparer. 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Homme : Vous êtes déjà venue ? 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Femme : Non, c’est la première fois. J’ai lu un article dans un magazine alors j’ai cherché un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Repair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Café dans le quartier. Je trouve le concept très chouette ! Quand je suis arrivée, quelqu’un a pesé mon aspirateur ! C’est bizarre ! 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Homme : Oui ! Ils ont aussi pesé ma cafetière ! Vous savez pourquoi?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emme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: Non !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Homme : Eh bien, c’est pour calculer combien de kilos d’objets on ne jettera pas grâce au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Repair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Café ! C’est vraiment dommage de jeter des appareils qui ont encore de la valeur. 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Femme : Oui, ce n’est pas très écolo ! 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Homme : Moi, je viens souvent parce qu’aujourd’hui on ne peut faire réparer ces petits objets nulle part ! On vous dit que ce n’est pas la peine, qu’il faut en racheter un neuf. Je ne suis pas d’accord avec ça. 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Femme : Moi non plus ! Je trouve qu’on gaspille trop, qu’on jette trop. Et en plus l’ambiance a l’air sympa ici ! Homme : Oui ! C’est rare d’arriver quelque part où vous rencontrez tout de suite des gens avec qui discuter 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285E9406-7119-4114-99AA-F8B6C255E4CE}"/>
              </a:ext>
            </a:extLst>
          </p:cNvPr>
          <p:cNvSpPr/>
          <p:nvPr/>
        </p:nvSpPr>
        <p:spPr>
          <a:xfrm>
            <a:off x="7924800" y="215279"/>
            <a:ext cx="290222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Transcription</a:t>
            </a:r>
            <a:endParaRPr lang="cs-CZ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348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AA679276-EDF2-49EB-BF6E-F7C7C0869ECD}"/>
              </a:ext>
            </a:extLst>
          </p:cNvPr>
          <p:cNvSpPr/>
          <p:nvPr/>
        </p:nvSpPr>
        <p:spPr>
          <a:xfrm>
            <a:off x="1444487" y="556591"/>
            <a:ext cx="703690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 pronoms indéfinis pour désigner une personne, une chose, un lieu</a:t>
            </a:r>
            <a:endParaRPr lang="cs-CZ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3" name="Tabulka 3">
            <a:extLst>
              <a:ext uri="{FF2B5EF4-FFF2-40B4-BE49-F238E27FC236}">
                <a16:creationId xmlns:a16="http://schemas.microsoft.com/office/drawing/2014/main" id="{6F73CC73-6E74-42FB-B236-7F40F505D9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686234"/>
              </p:ext>
            </p:extLst>
          </p:nvPr>
        </p:nvGraphicFramePr>
        <p:xfrm>
          <a:off x="1444487" y="1946781"/>
          <a:ext cx="8728768" cy="2964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2192">
                  <a:extLst>
                    <a:ext uri="{9D8B030D-6E8A-4147-A177-3AD203B41FA5}">
                      <a16:colId xmlns:a16="http://schemas.microsoft.com/office/drawing/2014/main" val="2265255666"/>
                    </a:ext>
                  </a:extLst>
                </a:gridCol>
                <a:gridCol w="2182192">
                  <a:extLst>
                    <a:ext uri="{9D8B030D-6E8A-4147-A177-3AD203B41FA5}">
                      <a16:colId xmlns:a16="http://schemas.microsoft.com/office/drawing/2014/main" val="3661461893"/>
                    </a:ext>
                  </a:extLst>
                </a:gridCol>
                <a:gridCol w="2182192">
                  <a:extLst>
                    <a:ext uri="{9D8B030D-6E8A-4147-A177-3AD203B41FA5}">
                      <a16:colId xmlns:a16="http://schemas.microsoft.com/office/drawing/2014/main" val="2925471801"/>
                    </a:ext>
                  </a:extLst>
                </a:gridCol>
                <a:gridCol w="2182192">
                  <a:extLst>
                    <a:ext uri="{9D8B030D-6E8A-4147-A177-3AD203B41FA5}">
                      <a16:colId xmlns:a16="http://schemas.microsoft.com/office/drawing/2014/main" val="3619390435"/>
                    </a:ext>
                  </a:extLst>
                </a:gridCol>
              </a:tblGrid>
              <a:tr h="479832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Sens positif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Sens négatif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Fonction 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6538075"/>
                  </a:ext>
                </a:extLst>
              </a:tr>
              <a:tr h="828202">
                <a:tc>
                  <a:txBody>
                    <a:bodyPr/>
                    <a:lstStyle/>
                    <a:p>
                      <a:r>
                        <a:rPr lang="fr-FR" b="1" dirty="0"/>
                        <a:t>humains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Quelqu’un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Personne</a:t>
                      </a:r>
                    </a:p>
                    <a:p>
                      <a:r>
                        <a:rPr lang="fr-FR" dirty="0"/>
                        <a:t>Aucun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Sujet / complément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9585625"/>
                  </a:ext>
                </a:extLst>
              </a:tr>
              <a:tr h="828202">
                <a:tc>
                  <a:txBody>
                    <a:bodyPr/>
                    <a:lstStyle/>
                    <a:p>
                      <a:r>
                        <a:rPr lang="fr-FR" b="1" dirty="0"/>
                        <a:t>choses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Quelque chose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rien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Sujet /complément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0113424"/>
                  </a:ext>
                </a:extLst>
              </a:tr>
              <a:tr h="828202">
                <a:tc>
                  <a:txBody>
                    <a:bodyPr/>
                    <a:lstStyle/>
                    <a:p>
                      <a:r>
                        <a:rPr lang="fr-FR" b="1" dirty="0"/>
                        <a:t>lieux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quelque</a:t>
                      </a:r>
                      <a:r>
                        <a:rPr lang="cs-CZ" dirty="0"/>
                        <a:t> part, </a:t>
                      </a:r>
                      <a:r>
                        <a:rPr lang="cs-CZ" dirty="0" err="1"/>
                        <a:t>partout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Nulle part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complément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9160724"/>
                  </a:ext>
                </a:extLst>
              </a:tr>
            </a:tbl>
          </a:graphicData>
        </a:graphic>
      </p:graphicFrame>
      <p:sp>
        <p:nvSpPr>
          <p:cNvPr id="4" name="TextovéPole 3">
            <a:extLst>
              <a:ext uri="{FF2B5EF4-FFF2-40B4-BE49-F238E27FC236}">
                <a16:creationId xmlns:a16="http://schemas.microsoft.com/office/drawing/2014/main" id="{DB557EE9-8F87-4539-B4DB-E4932C7470AF}"/>
              </a:ext>
            </a:extLst>
          </p:cNvPr>
          <p:cNvSpPr txBox="1"/>
          <p:nvPr/>
        </p:nvSpPr>
        <p:spPr>
          <a:xfrm>
            <a:off x="1650521" y="5274366"/>
            <a:ext cx="83167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b="1" dirty="0"/>
              <a:t>Attention à la règle des deux éléments négatifs dans la phrase française!</a:t>
            </a:r>
          </a:p>
          <a:p>
            <a:pPr marL="285750" indent="-285750">
              <a:buFontTx/>
              <a:buChar char="-"/>
            </a:pPr>
            <a:r>
              <a:rPr lang="fr-FR" b="1" dirty="0">
                <a:solidFill>
                  <a:srgbClr val="00B050"/>
                </a:solidFill>
              </a:rPr>
              <a:t>Aucun</a:t>
            </a:r>
            <a:r>
              <a:rPr lang="fr-FR" dirty="0"/>
              <a:t> </a:t>
            </a:r>
            <a:r>
              <a:rPr lang="fr-FR" b="1" dirty="0">
                <a:solidFill>
                  <a:srgbClr val="C00000"/>
                </a:solidFill>
              </a:rPr>
              <a:t>ne</a:t>
            </a:r>
            <a:r>
              <a:rPr lang="fr-FR" dirty="0"/>
              <a:t> vient.</a:t>
            </a:r>
          </a:p>
          <a:p>
            <a:pPr marL="285750" indent="-285750">
              <a:buFontTx/>
              <a:buChar char="-"/>
            </a:pPr>
            <a:r>
              <a:rPr lang="fr-FR" b="1" dirty="0">
                <a:solidFill>
                  <a:srgbClr val="00B050"/>
                </a:solidFill>
              </a:rPr>
              <a:t>Rien</a:t>
            </a:r>
            <a:r>
              <a:rPr lang="fr-FR" dirty="0"/>
              <a:t> </a:t>
            </a:r>
            <a:r>
              <a:rPr lang="fr-FR" b="1" dirty="0">
                <a:solidFill>
                  <a:srgbClr val="C00000"/>
                </a:solidFill>
              </a:rPr>
              <a:t>ne</a:t>
            </a:r>
            <a:r>
              <a:rPr lang="fr-FR" dirty="0"/>
              <a:t> va!</a:t>
            </a:r>
          </a:p>
          <a:p>
            <a:pPr marL="285750" indent="-285750">
              <a:buFontTx/>
              <a:buChar char="-"/>
            </a:pPr>
            <a:r>
              <a:rPr lang="fr-FR" dirty="0"/>
              <a:t>Il </a:t>
            </a:r>
            <a:r>
              <a:rPr lang="fr-FR" b="1" dirty="0">
                <a:solidFill>
                  <a:srgbClr val="C00000"/>
                </a:solidFill>
              </a:rPr>
              <a:t>n’</a:t>
            </a:r>
            <a:r>
              <a:rPr lang="fr-FR" dirty="0"/>
              <a:t>est </a:t>
            </a:r>
            <a:r>
              <a:rPr lang="fr-FR" b="1" dirty="0">
                <a:solidFill>
                  <a:srgbClr val="00B050"/>
                </a:solidFill>
              </a:rPr>
              <a:t>nulle part</a:t>
            </a:r>
            <a:r>
              <a:rPr lang="fr-FR" dirty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27427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150</TotalTime>
  <Words>676</Words>
  <Application>Microsoft Office PowerPoint</Application>
  <PresentationFormat>Širokoúhlá obrazovka</PresentationFormat>
  <Paragraphs>92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Times New Roman</vt:lpstr>
      <vt:lpstr>Wingdings 3</vt:lpstr>
      <vt:lpstr>Ion Boardroom</vt:lpstr>
      <vt:lpstr>Cours9_Vie pratique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Cours9_Vie pratique</dc:title>
  <dc:creator>ja</dc:creator>
  <cp:lastModifiedBy>ja</cp:lastModifiedBy>
  <cp:revision>3</cp:revision>
  <dcterms:created xsi:type="dcterms:W3CDTF">2021-03-28T16:59:10Z</dcterms:created>
  <dcterms:modified xsi:type="dcterms:W3CDTF">2021-03-29T06:58:00Z</dcterms:modified>
</cp:coreProperties>
</file>