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C7A355-9C1E-477B-9EF0-C6A963C35B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Phraseologie</a:t>
            </a:r>
            <a:r>
              <a:rPr lang="cs-CZ" dirty="0"/>
              <a:t> in </a:t>
            </a:r>
            <a:r>
              <a:rPr lang="cs-CZ" dirty="0" err="1"/>
              <a:t>Texten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50EF14-B03A-4D01-BCD0-83DD4C8125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Wahlveranstaltung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559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73333-80E9-415A-8F89-1E6EBF401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err="1"/>
              <a:t>Paradigmatische</a:t>
            </a:r>
            <a:r>
              <a:rPr lang="cs-CZ" sz="3600" b="1" dirty="0"/>
              <a:t> </a:t>
            </a:r>
            <a:r>
              <a:rPr lang="cs-CZ" sz="3600" b="1" dirty="0" err="1"/>
              <a:t>Relationen</a:t>
            </a:r>
            <a:r>
              <a:rPr lang="cs-CZ" sz="3600" b="1" dirty="0"/>
              <a:t> </a:t>
            </a:r>
            <a:r>
              <a:rPr lang="cs-CZ" sz="3600" b="1" dirty="0" err="1"/>
              <a:t>im</a:t>
            </a:r>
            <a:r>
              <a:rPr lang="cs-CZ" sz="3600" b="1" dirty="0"/>
              <a:t> </a:t>
            </a:r>
            <a:r>
              <a:rPr lang="cs-CZ" sz="3600" b="1" dirty="0" err="1"/>
              <a:t>Phraseolexikon</a:t>
            </a:r>
            <a:r>
              <a:rPr lang="cs-CZ" sz="3600" b="1" dirty="0"/>
              <a:t>: Synonymie, Antonymie, </a:t>
            </a:r>
            <a:r>
              <a:rPr lang="cs-CZ" sz="3600" b="1" dirty="0" err="1"/>
              <a:t>Polysemie</a:t>
            </a:r>
            <a:r>
              <a:rPr lang="cs-CZ" sz="3600" b="1" dirty="0"/>
              <a:t>, Homonymie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880369-562A-4BDA-A53C-754A61CC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Synonymie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Phraseolexikon</a:t>
            </a:r>
            <a:r>
              <a:rPr lang="cs-CZ" b="1" dirty="0"/>
              <a:t>:</a:t>
            </a:r>
            <a:br>
              <a:rPr lang="cs-CZ" dirty="0"/>
            </a:br>
            <a:r>
              <a:rPr lang="cs-CZ" b="1" dirty="0" err="1"/>
              <a:t>Reiche</a:t>
            </a:r>
            <a:r>
              <a:rPr lang="cs-CZ" b="1" dirty="0"/>
              <a:t> Synonymik </a:t>
            </a:r>
            <a:r>
              <a:rPr lang="cs-CZ" b="1" dirty="0" err="1"/>
              <a:t>aus</a:t>
            </a:r>
            <a:r>
              <a:rPr lang="cs-CZ" b="1" dirty="0"/>
              <a:t> </a:t>
            </a:r>
            <a:r>
              <a:rPr lang="cs-CZ" b="1" dirty="0" err="1"/>
              <a:t>onomasiologischer</a:t>
            </a:r>
            <a:r>
              <a:rPr lang="cs-CZ" b="1" dirty="0"/>
              <a:t> </a:t>
            </a:r>
            <a:r>
              <a:rPr lang="cs-CZ" b="1" dirty="0" err="1"/>
              <a:t>Sicht</a:t>
            </a:r>
            <a:r>
              <a:rPr lang="cs-CZ" b="1" dirty="0"/>
              <a:t> (</a:t>
            </a:r>
            <a:r>
              <a:rPr lang="cs-CZ" b="1" dirty="0" err="1"/>
              <a:t>Begriff</a:t>
            </a:r>
            <a:r>
              <a:rPr lang="cs-CZ" b="1" dirty="0"/>
              <a:t> – </a:t>
            </a:r>
            <a:r>
              <a:rPr lang="cs-CZ" b="1" dirty="0" err="1"/>
              <a:t>Bezeichnung</a:t>
            </a:r>
            <a:r>
              <a:rPr lang="cs-CZ" b="1" dirty="0"/>
              <a:t>): </a:t>
            </a:r>
            <a:r>
              <a:rPr lang="cs-CZ" b="1" dirty="0" err="1"/>
              <a:t>Emotionen</a:t>
            </a:r>
            <a:r>
              <a:rPr lang="cs-CZ" b="1" dirty="0"/>
              <a:t>, </a:t>
            </a:r>
            <a:r>
              <a:rPr lang="cs-CZ" b="1" dirty="0" err="1"/>
              <a:t>physische</a:t>
            </a:r>
            <a:r>
              <a:rPr lang="cs-CZ" b="1" dirty="0"/>
              <a:t> u. </a:t>
            </a:r>
            <a:r>
              <a:rPr lang="cs-CZ" b="1" dirty="0" err="1"/>
              <a:t>psychische</a:t>
            </a:r>
            <a:r>
              <a:rPr lang="cs-CZ" b="1" dirty="0"/>
              <a:t> </a:t>
            </a:r>
            <a:r>
              <a:rPr lang="cs-CZ" b="1" dirty="0" err="1"/>
              <a:t>Zustände</a:t>
            </a:r>
            <a:r>
              <a:rPr lang="cs-CZ" b="1" dirty="0"/>
              <a:t>...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Konnotationen</a:t>
            </a:r>
            <a:r>
              <a:rPr lang="cs-CZ" b="1" dirty="0"/>
              <a:t> – </a:t>
            </a:r>
            <a:r>
              <a:rPr lang="cs-CZ" b="1" dirty="0" err="1">
                <a:solidFill>
                  <a:srgbClr val="FF0000"/>
                </a:solidFill>
              </a:rPr>
              <a:t>umg</a:t>
            </a:r>
            <a:r>
              <a:rPr lang="cs-CZ" b="1" dirty="0">
                <a:solidFill>
                  <a:srgbClr val="FF0000"/>
                </a:solidFill>
              </a:rPr>
              <a:t>.-</a:t>
            </a:r>
            <a:r>
              <a:rPr lang="cs-CZ" b="1" dirty="0" err="1">
                <a:solidFill>
                  <a:srgbClr val="FF0000"/>
                </a:solidFill>
              </a:rPr>
              <a:t>salopp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  <a:r>
              <a:rPr lang="cs-CZ" b="1" dirty="0" err="1">
                <a:solidFill>
                  <a:srgbClr val="FF0000"/>
                </a:solidFill>
              </a:rPr>
              <a:t>gehoben</a:t>
            </a:r>
            <a:r>
              <a:rPr lang="cs-CZ" b="1" dirty="0"/>
              <a:t>…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</a:rPr>
              <a:t>„</a:t>
            </a:r>
            <a:r>
              <a:rPr lang="cs-CZ" b="1" dirty="0" err="1">
                <a:solidFill>
                  <a:srgbClr val="FF0000"/>
                </a:solidFill>
              </a:rPr>
              <a:t>Ablehnung</a:t>
            </a:r>
            <a:r>
              <a:rPr lang="cs-CZ" b="1" dirty="0">
                <a:solidFill>
                  <a:srgbClr val="FF0000"/>
                </a:solidFill>
              </a:rPr>
              <a:t>“</a:t>
            </a:r>
            <a:r>
              <a:rPr lang="cs-CZ" b="1" dirty="0"/>
              <a:t>: </a:t>
            </a:r>
            <a:r>
              <a:rPr lang="cs-CZ" b="1" i="1" dirty="0" err="1">
                <a:solidFill>
                  <a:schemeClr val="accent1"/>
                </a:solidFill>
              </a:rPr>
              <a:t>jmdm</a:t>
            </a:r>
            <a:r>
              <a:rPr lang="cs-CZ" b="1" i="1" dirty="0">
                <a:solidFill>
                  <a:schemeClr val="accent1"/>
                </a:solidFill>
              </a:rPr>
              <a:t>. </a:t>
            </a:r>
            <a:r>
              <a:rPr lang="cs-CZ" b="1" i="1" dirty="0" err="1">
                <a:solidFill>
                  <a:schemeClr val="accent1"/>
                </a:solidFill>
              </a:rPr>
              <a:t>einen</a:t>
            </a:r>
            <a:r>
              <a:rPr lang="cs-CZ" b="1" i="1" dirty="0">
                <a:solidFill>
                  <a:schemeClr val="accent1"/>
                </a:solidFill>
              </a:rPr>
              <a:t> Korb </a:t>
            </a:r>
            <a:r>
              <a:rPr lang="cs-CZ" b="1" i="1" dirty="0" err="1">
                <a:solidFill>
                  <a:schemeClr val="accent1"/>
                </a:solidFill>
              </a:rPr>
              <a:t>geben</a:t>
            </a:r>
            <a:endParaRPr lang="cs-CZ" dirty="0">
              <a:solidFill>
                <a:schemeClr val="accent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                     </a:t>
            </a:r>
            <a:r>
              <a:rPr lang="cs-CZ" b="1" i="1" dirty="0" err="1">
                <a:solidFill>
                  <a:schemeClr val="accent1"/>
                </a:solidFill>
              </a:rPr>
              <a:t>jmdn</a:t>
            </a:r>
            <a:r>
              <a:rPr lang="cs-CZ" b="1" i="1" dirty="0">
                <a:solidFill>
                  <a:schemeClr val="accent1"/>
                </a:solidFill>
              </a:rPr>
              <a:t>. </a:t>
            </a:r>
            <a:r>
              <a:rPr lang="cs-CZ" b="1" i="1" dirty="0" err="1">
                <a:solidFill>
                  <a:schemeClr val="accent1"/>
                </a:solidFill>
              </a:rPr>
              <a:t>abblitzen</a:t>
            </a:r>
            <a:r>
              <a:rPr lang="cs-CZ" b="1" i="1" dirty="0">
                <a:solidFill>
                  <a:schemeClr val="accent1"/>
                </a:solidFill>
              </a:rPr>
              <a:t> </a:t>
            </a:r>
            <a:r>
              <a:rPr lang="cs-CZ" b="1" i="1" dirty="0" err="1">
                <a:solidFill>
                  <a:schemeClr val="accent1"/>
                </a:solidFill>
              </a:rPr>
              <a:t>lassen</a:t>
            </a:r>
            <a:endParaRPr lang="cs-CZ" dirty="0">
              <a:solidFill>
                <a:schemeClr val="accent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accent1"/>
                </a:solidFill>
              </a:rPr>
              <a:t>                     </a:t>
            </a:r>
            <a:r>
              <a:rPr lang="cs-CZ" b="1" i="1" dirty="0" err="1">
                <a:solidFill>
                  <a:schemeClr val="accent1"/>
                </a:solidFill>
              </a:rPr>
              <a:t>jmdm</a:t>
            </a:r>
            <a:r>
              <a:rPr lang="cs-CZ" b="1" i="1" dirty="0">
                <a:solidFill>
                  <a:schemeClr val="accent1"/>
                </a:solidFill>
              </a:rPr>
              <a:t>. den </a:t>
            </a:r>
            <a:r>
              <a:rPr lang="cs-CZ" b="1" i="1" dirty="0" err="1">
                <a:solidFill>
                  <a:schemeClr val="accent1"/>
                </a:solidFill>
              </a:rPr>
              <a:t>Rücken</a:t>
            </a:r>
            <a:r>
              <a:rPr lang="cs-CZ" b="1" i="1" dirty="0">
                <a:solidFill>
                  <a:schemeClr val="accent1"/>
                </a:solidFill>
              </a:rPr>
              <a:t> </a:t>
            </a:r>
            <a:r>
              <a:rPr lang="cs-CZ" b="1" i="1" dirty="0" err="1">
                <a:solidFill>
                  <a:schemeClr val="accent1"/>
                </a:solidFill>
              </a:rPr>
              <a:t>kehren</a:t>
            </a:r>
            <a:r>
              <a:rPr lang="cs-CZ" b="1" i="1" dirty="0">
                <a:solidFill>
                  <a:schemeClr val="accent1"/>
                </a:solidFill>
              </a:rPr>
              <a:t>/</a:t>
            </a:r>
            <a:r>
              <a:rPr lang="cs-CZ" b="1" i="1" dirty="0" err="1">
                <a:solidFill>
                  <a:schemeClr val="accent1"/>
                </a:solidFill>
              </a:rPr>
              <a:t>wenden</a:t>
            </a:r>
            <a:endParaRPr lang="cs-CZ" dirty="0">
              <a:solidFill>
                <a:schemeClr val="accent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i="1" dirty="0"/>
              <a:t>                     </a:t>
            </a:r>
            <a:r>
              <a:rPr lang="cs-CZ" b="1" i="1" dirty="0" err="1">
                <a:solidFill>
                  <a:schemeClr val="accent1"/>
                </a:solidFill>
              </a:rPr>
              <a:t>jmdm</a:t>
            </a:r>
            <a:r>
              <a:rPr lang="cs-CZ" b="1" i="1" dirty="0">
                <a:solidFill>
                  <a:schemeClr val="accent1"/>
                </a:solidFill>
              </a:rPr>
              <a:t>. kalte </a:t>
            </a:r>
            <a:r>
              <a:rPr lang="cs-CZ" b="1" i="1" dirty="0" err="1">
                <a:solidFill>
                  <a:schemeClr val="accent1"/>
                </a:solidFill>
              </a:rPr>
              <a:t>Schulter</a:t>
            </a:r>
            <a:r>
              <a:rPr lang="cs-CZ" b="1" i="1" dirty="0">
                <a:solidFill>
                  <a:schemeClr val="accent1"/>
                </a:solidFill>
              </a:rPr>
              <a:t> </a:t>
            </a:r>
            <a:r>
              <a:rPr lang="cs-CZ" b="1" i="1" dirty="0" err="1">
                <a:solidFill>
                  <a:schemeClr val="accent1"/>
                </a:solidFill>
              </a:rPr>
              <a:t>zeigen</a:t>
            </a:r>
            <a:endParaRPr lang="cs-CZ" dirty="0">
              <a:solidFill>
                <a:schemeClr val="accent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i="1" dirty="0"/>
              <a:t>                     </a:t>
            </a:r>
            <a:r>
              <a:rPr lang="cs-CZ" b="1" i="1" dirty="0" err="1">
                <a:solidFill>
                  <a:schemeClr val="accent1"/>
                </a:solidFill>
              </a:rPr>
              <a:t>jmdn</a:t>
            </a:r>
            <a:r>
              <a:rPr lang="cs-CZ" b="1" i="1" dirty="0">
                <a:solidFill>
                  <a:schemeClr val="accent1"/>
                </a:solidFill>
              </a:rPr>
              <a:t>. </a:t>
            </a:r>
            <a:r>
              <a:rPr lang="cs-CZ" b="1" i="1" dirty="0" err="1">
                <a:solidFill>
                  <a:schemeClr val="accent1"/>
                </a:solidFill>
              </a:rPr>
              <a:t>abschlägig</a:t>
            </a:r>
            <a:r>
              <a:rPr lang="cs-CZ" b="1" i="1" dirty="0">
                <a:solidFill>
                  <a:schemeClr val="accent1"/>
                </a:solidFill>
              </a:rPr>
              <a:t> </a:t>
            </a:r>
            <a:r>
              <a:rPr lang="cs-CZ" b="1" i="1" dirty="0" err="1">
                <a:solidFill>
                  <a:schemeClr val="accent1"/>
                </a:solidFill>
              </a:rPr>
              <a:t>bescheiden</a:t>
            </a:r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74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85942-A642-4186-AC2D-E0D9E37C3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Synonyme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5A699E-2145-428F-85A7-F6735E0CE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b="1" dirty="0"/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Reizen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Verärgern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i="1" dirty="0" err="1"/>
              <a:t>jmdn</a:t>
            </a:r>
            <a:r>
              <a:rPr lang="cs-CZ" sz="2000" b="1" i="1" dirty="0"/>
              <a:t>. </a:t>
            </a:r>
            <a:r>
              <a:rPr lang="cs-CZ" sz="2000" b="1" i="1" dirty="0" err="1"/>
              <a:t>auf</a:t>
            </a:r>
            <a:r>
              <a:rPr lang="cs-CZ" sz="2000" b="1" i="1" dirty="0"/>
              <a:t> </a:t>
            </a:r>
            <a:r>
              <a:rPr lang="cs-CZ" sz="2000" b="1" i="1" dirty="0" err="1"/>
              <a:t>die</a:t>
            </a:r>
            <a:r>
              <a:rPr lang="cs-CZ" sz="2000" b="1" i="1" dirty="0"/>
              <a:t> Palme </a:t>
            </a:r>
            <a:r>
              <a:rPr lang="cs-CZ" sz="2000" b="1" i="1" dirty="0" err="1"/>
              <a:t>bringen</a:t>
            </a:r>
            <a:endParaRPr lang="cs-CZ" sz="2000" b="1" i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                     </a:t>
            </a:r>
            <a:r>
              <a:rPr lang="cs-CZ" sz="2000" b="1" i="1" dirty="0" err="1"/>
              <a:t>jm</a:t>
            </a:r>
            <a:r>
              <a:rPr lang="cs-CZ" sz="2000" b="1" i="1" dirty="0"/>
              <a:t> </a:t>
            </a:r>
            <a:r>
              <a:rPr lang="cs-CZ" sz="2000" b="1" i="1" dirty="0" err="1"/>
              <a:t>auf</a:t>
            </a:r>
            <a:r>
              <a:rPr lang="cs-CZ" sz="2000" b="1" i="1" dirty="0"/>
              <a:t> </a:t>
            </a:r>
            <a:r>
              <a:rPr lang="cs-CZ" sz="2000" b="1" i="1" dirty="0" err="1"/>
              <a:t>die</a:t>
            </a:r>
            <a:r>
              <a:rPr lang="cs-CZ" sz="2000" b="1" i="1" dirty="0"/>
              <a:t> </a:t>
            </a:r>
            <a:r>
              <a:rPr lang="cs-CZ" sz="2000" b="1" i="1" dirty="0" err="1"/>
              <a:t>Nerven</a:t>
            </a:r>
            <a:r>
              <a:rPr lang="cs-CZ" sz="2000" b="1" i="1" dirty="0"/>
              <a:t>, den </a:t>
            </a:r>
            <a:r>
              <a:rPr lang="cs-CZ" sz="2000" b="1" i="1" dirty="0" err="1"/>
              <a:t>Wecker</a:t>
            </a:r>
            <a:r>
              <a:rPr lang="cs-CZ" sz="2000" b="1" i="1" dirty="0"/>
              <a:t> </a:t>
            </a:r>
            <a:r>
              <a:rPr lang="cs-CZ" sz="2000" b="1" i="1" dirty="0" err="1"/>
              <a:t>gehen</a:t>
            </a:r>
            <a:endParaRPr lang="cs-CZ" sz="2000" b="1" i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                     </a:t>
            </a:r>
            <a:r>
              <a:rPr lang="cs-CZ" sz="2000" b="1" i="1" dirty="0" err="1"/>
              <a:t>jm</a:t>
            </a:r>
            <a:r>
              <a:rPr lang="cs-CZ" sz="2000" b="1" i="1" dirty="0"/>
              <a:t> </a:t>
            </a:r>
            <a:r>
              <a:rPr lang="cs-CZ" sz="2000" b="1" i="1" dirty="0" err="1"/>
              <a:t>platzt</a:t>
            </a:r>
            <a:r>
              <a:rPr lang="cs-CZ" sz="2000" b="1" i="1" dirty="0"/>
              <a:t> der </a:t>
            </a:r>
            <a:r>
              <a:rPr lang="cs-CZ" sz="2000" b="1" i="1" dirty="0" err="1"/>
              <a:t>Kragen</a:t>
            </a:r>
            <a:endParaRPr lang="cs-CZ" sz="2000" b="1" i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                     in </a:t>
            </a:r>
            <a:r>
              <a:rPr lang="cs-CZ" sz="2000" b="1" i="1" dirty="0" err="1"/>
              <a:t>die</a:t>
            </a:r>
            <a:r>
              <a:rPr lang="cs-CZ" sz="2000" b="1" i="1" dirty="0"/>
              <a:t> Luft </a:t>
            </a:r>
            <a:r>
              <a:rPr lang="cs-CZ" sz="2000" b="1" i="1" dirty="0" err="1"/>
              <a:t>gehen</a:t>
            </a:r>
            <a:endParaRPr lang="cs-CZ" sz="2000" b="1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b="1" dirty="0"/>
              <a:t>  </a:t>
            </a:r>
            <a:r>
              <a:rPr lang="cs-CZ" sz="2000" b="1" dirty="0" err="1">
                <a:solidFill>
                  <a:srgbClr val="FF0000"/>
                </a:solidFill>
              </a:rPr>
              <a:t>Dummheit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i="1" dirty="0" err="1"/>
              <a:t>ein</a:t>
            </a:r>
            <a:r>
              <a:rPr lang="cs-CZ" sz="2000" b="1" i="1" dirty="0"/>
              <a:t> Brett vor dem </a:t>
            </a:r>
            <a:r>
              <a:rPr lang="cs-CZ" sz="2000" b="1" i="1" dirty="0" err="1"/>
              <a:t>Kopf</a:t>
            </a:r>
            <a:r>
              <a:rPr lang="cs-CZ" sz="2000" b="1" i="1" dirty="0"/>
              <a:t> </a:t>
            </a:r>
            <a:r>
              <a:rPr lang="cs-CZ" sz="2000" b="1" i="1" dirty="0" err="1"/>
              <a:t>haben</a:t>
            </a:r>
            <a:endParaRPr lang="cs-CZ" sz="2000" b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dirty="0"/>
              <a:t>                          </a:t>
            </a:r>
            <a:r>
              <a:rPr lang="cs-CZ" sz="2000" b="1" i="1" dirty="0" err="1"/>
              <a:t>dumm</a:t>
            </a:r>
            <a:r>
              <a:rPr lang="cs-CZ" sz="2000" b="1" i="1" dirty="0"/>
              <a:t> </a:t>
            </a:r>
            <a:r>
              <a:rPr lang="cs-CZ" sz="2000" b="1" i="1" dirty="0" err="1"/>
              <a:t>sein</a:t>
            </a:r>
            <a:r>
              <a:rPr lang="cs-CZ" sz="2000" b="1" i="1" dirty="0"/>
              <a:t> </a:t>
            </a:r>
            <a:r>
              <a:rPr lang="cs-CZ" sz="2000" b="1" i="1" dirty="0" err="1"/>
              <a:t>wie</a:t>
            </a:r>
            <a:r>
              <a:rPr lang="cs-CZ" sz="2000" b="1" i="1" dirty="0"/>
              <a:t> </a:t>
            </a:r>
            <a:r>
              <a:rPr lang="cs-CZ" sz="2000" b="1" i="1" dirty="0" err="1"/>
              <a:t>Bohnenstroh</a:t>
            </a:r>
            <a:endParaRPr lang="cs-CZ" sz="2000" b="1" i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            </a:t>
            </a:r>
            <a:r>
              <a:rPr lang="cs-CZ" sz="2000" b="1" i="1" dirty="0" err="1"/>
              <a:t>jn</a:t>
            </a:r>
            <a:r>
              <a:rPr lang="cs-CZ" sz="2000" b="1" i="1" dirty="0"/>
              <a:t> </a:t>
            </a:r>
            <a:r>
              <a:rPr lang="cs-CZ" sz="2000" b="1" i="1" dirty="0" err="1"/>
              <a:t>hat</a:t>
            </a:r>
            <a:r>
              <a:rPr lang="cs-CZ" sz="2000" b="1" i="1" dirty="0"/>
              <a:t> der </a:t>
            </a:r>
            <a:r>
              <a:rPr lang="cs-CZ" sz="2000" b="1" i="1" dirty="0" err="1"/>
              <a:t>Esel</a:t>
            </a:r>
            <a:r>
              <a:rPr lang="cs-CZ" sz="2000" b="1" i="1" dirty="0"/>
              <a:t> </a:t>
            </a:r>
            <a:r>
              <a:rPr lang="cs-CZ" sz="2000" b="1" i="1" dirty="0" err="1"/>
              <a:t>im</a:t>
            </a:r>
            <a:r>
              <a:rPr lang="cs-CZ" sz="2000" b="1" i="1" dirty="0"/>
              <a:t> </a:t>
            </a:r>
            <a:r>
              <a:rPr lang="cs-CZ" sz="2000" b="1" i="1" dirty="0" err="1"/>
              <a:t>Galopp</a:t>
            </a:r>
            <a:r>
              <a:rPr lang="cs-CZ" sz="2000" b="1" i="1" dirty="0"/>
              <a:t> </a:t>
            </a:r>
            <a:r>
              <a:rPr lang="cs-CZ" sz="2000" b="1" i="1" dirty="0" err="1"/>
              <a:t>verloren</a:t>
            </a:r>
            <a:endParaRPr lang="cs-CZ" sz="2000" b="1" i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            </a:t>
            </a:r>
            <a:r>
              <a:rPr lang="cs-CZ" sz="2000" b="1" i="1" dirty="0" err="1"/>
              <a:t>mit</a:t>
            </a:r>
            <a:r>
              <a:rPr lang="cs-CZ" sz="2000" b="1" i="1" dirty="0"/>
              <a:t> dem </a:t>
            </a:r>
            <a:r>
              <a:rPr lang="cs-CZ" sz="2000" b="1" i="1" dirty="0" err="1"/>
              <a:t>Klammersack</a:t>
            </a:r>
            <a:r>
              <a:rPr lang="cs-CZ" sz="2000" b="1" i="1" dirty="0"/>
              <a:t> </a:t>
            </a:r>
            <a:r>
              <a:rPr lang="cs-CZ" sz="2000" b="1" i="1" dirty="0" err="1"/>
              <a:t>gepudert</a:t>
            </a:r>
            <a:r>
              <a:rPr lang="cs-CZ" sz="2000" b="1" i="1" dirty="0"/>
              <a:t> </a:t>
            </a:r>
            <a:r>
              <a:rPr lang="cs-CZ" sz="2000" b="1" i="1" dirty="0" err="1"/>
              <a:t>sein</a:t>
            </a:r>
            <a:endParaRPr lang="cs-CZ" sz="2000" b="1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b="1" dirty="0"/>
              <a:t>  </a:t>
            </a:r>
            <a:r>
              <a:rPr lang="cs-CZ" sz="2000" b="1" dirty="0" err="1">
                <a:solidFill>
                  <a:srgbClr val="FF0000"/>
                </a:solidFill>
              </a:rPr>
              <a:t>Verrücktheit</a:t>
            </a:r>
            <a:r>
              <a:rPr lang="cs-CZ" sz="2000" b="1" dirty="0">
                <a:solidFill>
                  <a:srgbClr val="FF0000"/>
                </a:solidFill>
              </a:rPr>
              <a:t>:  </a:t>
            </a:r>
            <a:r>
              <a:rPr lang="cs-CZ" sz="2000" b="1" i="1" dirty="0" err="1"/>
              <a:t>eine</a:t>
            </a:r>
            <a:r>
              <a:rPr lang="cs-CZ" sz="2000" b="1" i="1" dirty="0"/>
              <a:t> </a:t>
            </a:r>
            <a:r>
              <a:rPr lang="cs-CZ" sz="2000" b="1" i="1" dirty="0" err="1"/>
              <a:t>Meise</a:t>
            </a:r>
            <a:r>
              <a:rPr lang="cs-CZ" sz="2000" b="1" i="1" dirty="0"/>
              <a:t>, </a:t>
            </a:r>
            <a:r>
              <a:rPr lang="cs-CZ" sz="2000" b="1" i="1" dirty="0" err="1"/>
              <a:t>einen</a:t>
            </a:r>
            <a:r>
              <a:rPr lang="cs-CZ" sz="2000" b="1" i="1" dirty="0"/>
              <a:t> </a:t>
            </a:r>
            <a:r>
              <a:rPr lang="cs-CZ" sz="2000" b="1" i="1" dirty="0" err="1"/>
              <a:t>Knall</a:t>
            </a:r>
            <a:r>
              <a:rPr lang="cs-CZ" sz="2000" b="1" i="1" dirty="0"/>
              <a:t> , </a:t>
            </a:r>
            <a:r>
              <a:rPr lang="cs-CZ" sz="2000" b="1" i="1" dirty="0" err="1"/>
              <a:t>einen</a:t>
            </a:r>
            <a:r>
              <a:rPr lang="cs-CZ" sz="2000" b="1" i="1" dirty="0"/>
              <a:t> </a:t>
            </a:r>
            <a:r>
              <a:rPr lang="cs-CZ" sz="2000" b="1" i="1" dirty="0" err="1"/>
              <a:t>Klaps</a:t>
            </a:r>
            <a:r>
              <a:rPr lang="cs-CZ" sz="2000" b="1" i="1" dirty="0"/>
              <a:t> </a:t>
            </a:r>
            <a:r>
              <a:rPr lang="cs-CZ" sz="2000" b="1" i="1" dirty="0" err="1"/>
              <a:t>haben</a:t>
            </a:r>
            <a:r>
              <a:rPr lang="cs-CZ" sz="2000" b="1" i="1" dirty="0"/>
              <a:t>,  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</a:t>
            </a:r>
            <a:r>
              <a:rPr lang="cs-CZ" sz="2000" b="1" i="1" dirty="0" err="1"/>
              <a:t>nicht</a:t>
            </a:r>
            <a:r>
              <a:rPr lang="cs-CZ" sz="2000" b="1" i="1" dirty="0"/>
              <a:t> </a:t>
            </a:r>
            <a:r>
              <a:rPr lang="cs-CZ" sz="2000" b="1" i="1" dirty="0" err="1"/>
              <a:t>alle</a:t>
            </a:r>
            <a:r>
              <a:rPr lang="cs-CZ" sz="2000" b="1" i="1" dirty="0"/>
              <a:t> </a:t>
            </a:r>
            <a:r>
              <a:rPr lang="cs-CZ" sz="2000" b="1" i="1" dirty="0" err="1"/>
              <a:t>Daten</a:t>
            </a:r>
            <a:r>
              <a:rPr lang="cs-CZ" sz="2000" b="1" i="1" dirty="0"/>
              <a:t> </a:t>
            </a:r>
            <a:r>
              <a:rPr lang="cs-CZ" sz="2000" b="1" i="1" dirty="0" err="1"/>
              <a:t>im</a:t>
            </a:r>
            <a:r>
              <a:rPr lang="cs-CZ" sz="2000" b="1" i="1" dirty="0"/>
              <a:t> </a:t>
            </a:r>
            <a:r>
              <a:rPr lang="cs-CZ" sz="2000" b="1" i="1" dirty="0" err="1"/>
              <a:t>Speicher</a:t>
            </a:r>
            <a:r>
              <a:rPr lang="cs-CZ" sz="2000" b="1" dirty="0"/>
              <a:t>,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</a:t>
            </a:r>
            <a:r>
              <a:rPr lang="cs-CZ" sz="2000" b="1" i="1" dirty="0" err="1"/>
              <a:t>nicht</a:t>
            </a:r>
            <a:r>
              <a:rPr lang="cs-CZ" sz="2000" b="1" i="1" dirty="0"/>
              <a:t> </a:t>
            </a:r>
            <a:r>
              <a:rPr lang="cs-CZ" sz="2000" b="1" i="1" dirty="0" err="1"/>
              <a:t>alle</a:t>
            </a:r>
            <a:r>
              <a:rPr lang="cs-CZ" sz="2000" b="1" i="1" dirty="0"/>
              <a:t> </a:t>
            </a:r>
            <a:r>
              <a:rPr lang="cs-CZ" sz="2000" b="1" i="1" dirty="0" err="1"/>
              <a:t>Tassen</a:t>
            </a:r>
            <a:r>
              <a:rPr lang="cs-CZ" sz="2000" b="1" i="1" dirty="0"/>
              <a:t> </a:t>
            </a:r>
            <a:r>
              <a:rPr lang="cs-CZ" sz="2000" b="1" i="1" dirty="0" err="1"/>
              <a:t>im</a:t>
            </a:r>
            <a:r>
              <a:rPr lang="cs-CZ" sz="2000" b="1" i="1" dirty="0"/>
              <a:t> </a:t>
            </a:r>
            <a:r>
              <a:rPr lang="cs-CZ" sz="2000" b="1" i="1" dirty="0" err="1"/>
              <a:t>Schrank</a:t>
            </a:r>
            <a:r>
              <a:rPr lang="cs-CZ" sz="2000" b="1" i="1" dirty="0"/>
              <a:t> </a:t>
            </a:r>
            <a:r>
              <a:rPr lang="cs-CZ" sz="2000" b="1" i="1" dirty="0" err="1"/>
              <a:t>haben</a:t>
            </a:r>
            <a:endParaRPr lang="cs-CZ" sz="2000" b="1" i="1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</a:t>
            </a:r>
            <a:r>
              <a:rPr lang="cs-CZ" sz="2000" b="1" i="1" dirty="0" err="1"/>
              <a:t>bei</a:t>
            </a:r>
            <a:r>
              <a:rPr lang="cs-CZ" sz="2000" b="1" i="1" dirty="0"/>
              <a:t> </a:t>
            </a:r>
            <a:r>
              <a:rPr lang="cs-CZ" sz="2000" b="1" i="1" dirty="0" err="1"/>
              <a:t>jm</a:t>
            </a:r>
            <a:r>
              <a:rPr lang="cs-CZ" sz="2000" b="1" i="1" dirty="0"/>
              <a:t> </a:t>
            </a:r>
            <a:r>
              <a:rPr lang="cs-CZ" sz="2000" b="1" i="1" dirty="0" err="1"/>
              <a:t>ist</a:t>
            </a:r>
            <a:r>
              <a:rPr lang="cs-CZ" sz="2000" b="1" i="1" dirty="0"/>
              <a:t> </a:t>
            </a:r>
            <a:r>
              <a:rPr lang="cs-CZ" sz="2000" b="1" i="1" dirty="0" err="1"/>
              <a:t>eine</a:t>
            </a:r>
            <a:r>
              <a:rPr lang="cs-CZ" sz="2000" b="1" i="1" dirty="0"/>
              <a:t> </a:t>
            </a:r>
            <a:r>
              <a:rPr lang="cs-CZ" sz="2000" b="1" i="1" dirty="0" err="1"/>
              <a:t>Schraube</a:t>
            </a:r>
            <a:r>
              <a:rPr lang="cs-CZ" sz="2000" b="1" i="1" dirty="0"/>
              <a:t> </a:t>
            </a:r>
            <a:r>
              <a:rPr lang="cs-CZ" sz="2000" b="1" i="1" dirty="0" err="1"/>
              <a:t>locker</a:t>
            </a:r>
            <a:r>
              <a:rPr lang="cs-CZ" sz="2000" b="1" i="1" dirty="0"/>
              <a:t>, </a:t>
            </a:r>
            <a:r>
              <a:rPr lang="cs-CZ" sz="2000" b="1" i="1" dirty="0" err="1"/>
              <a:t>bei</a:t>
            </a:r>
            <a:r>
              <a:rPr lang="cs-CZ" sz="2000" b="1" i="1" dirty="0"/>
              <a:t> </a:t>
            </a:r>
            <a:r>
              <a:rPr lang="cs-CZ" sz="2000" b="1" i="1" dirty="0" err="1"/>
              <a:t>jm</a:t>
            </a:r>
            <a:r>
              <a:rPr lang="cs-CZ" sz="2000" b="1" i="1" dirty="0"/>
              <a:t> </a:t>
            </a:r>
            <a:r>
              <a:rPr lang="cs-CZ" sz="2000" b="1" i="1" dirty="0" err="1"/>
              <a:t>piept´s</a:t>
            </a:r>
            <a:endParaRPr 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47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BFB082-DAFA-4A05-957C-27252668A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Synonyme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E0B4C2-D9D1-43D4-ABF7-4E7F0F2E2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Furcht</a:t>
            </a:r>
            <a:r>
              <a:rPr lang="cs-CZ" altLang="cs-CZ" sz="2000" b="1" dirty="0">
                <a:solidFill>
                  <a:srgbClr val="FF0000"/>
                </a:solidFill>
              </a:rPr>
              <a:t>, </a:t>
            </a:r>
            <a:r>
              <a:rPr lang="cs-CZ" altLang="cs-CZ" sz="2000" b="1" dirty="0" err="1">
                <a:solidFill>
                  <a:srgbClr val="FF0000"/>
                </a:solidFill>
              </a:rPr>
              <a:t>Angst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i="1" dirty="0" err="1"/>
              <a:t>die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Hosen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voll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haben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       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 </a:t>
            </a:r>
            <a:r>
              <a:rPr lang="cs-CZ" altLang="cs-CZ" sz="2000" b="1" i="1" dirty="0" err="1"/>
              <a:t>rutscht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Herz in </a:t>
            </a:r>
            <a:r>
              <a:rPr lang="cs-CZ" altLang="cs-CZ" sz="2000" b="1" i="1" dirty="0" err="1"/>
              <a:t>die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Hose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        j.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Manschetten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       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 </a:t>
            </a:r>
            <a:r>
              <a:rPr lang="cs-CZ" altLang="cs-CZ" sz="2000" b="1" i="1" dirty="0" err="1"/>
              <a:t>geht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Arsch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mit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Grundeis</a:t>
            </a:r>
            <a:r>
              <a:rPr lang="cs-CZ" altLang="cs-CZ" sz="2000" b="1" i="1" dirty="0"/>
              <a:t> (</a:t>
            </a:r>
            <a:r>
              <a:rPr lang="cs-CZ" altLang="cs-CZ" sz="2000" b="1" i="1" dirty="0" err="1"/>
              <a:t>grob</a:t>
            </a:r>
            <a:r>
              <a:rPr lang="cs-CZ" altLang="cs-CZ" sz="2000" b="1" i="1" dirty="0"/>
              <a:t>)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</a:t>
            </a:r>
            <a:r>
              <a:rPr lang="cs-CZ" altLang="cs-CZ" sz="2000" b="1" dirty="0" err="1">
                <a:solidFill>
                  <a:srgbClr val="FF0000"/>
                </a:solidFill>
              </a:rPr>
              <a:t>Sterben</a:t>
            </a:r>
            <a:r>
              <a:rPr lang="cs-CZ" altLang="cs-CZ" sz="2000" b="1" dirty="0">
                <a:solidFill>
                  <a:srgbClr val="FF0000"/>
                </a:solidFill>
              </a:rPr>
              <a:t>:  </a:t>
            </a:r>
            <a:r>
              <a:rPr lang="de-DE" altLang="cs-CZ" sz="2000" b="1" i="1" dirty="0"/>
              <a:t>den Löffel abgeben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</a:t>
            </a:r>
            <a:r>
              <a:rPr lang="de-DE" altLang="cs-CZ" sz="2000" b="1" i="1" dirty="0"/>
              <a:t> die Latschen stehen lassen, aus den Latschen kippen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</a:t>
            </a:r>
            <a:r>
              <a:rPr lang="de-DE" altLang="cs-CZ" sz="2000" b="1" i="1" dirty="0"/>
              <a:t>über den Jordan gehen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</a:t>
            </a:r>
            <a:r>
              <a:rPr lang="de-DE" altLang="cs-CZ" sz="2000" b="1" i="1" dirty="0"/>
              <a:t>das Zeitliche segnen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</a:t>
            </a:r>
            <a:r>
              <a:rPr lang="de-DE" altLang="cs-CZ" sz="2000" b="1" i="1" dirty="0"/>
              <a:t>daran glauben müssen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</a:t>
            </a:r>
            <a:r>
              <a:rPr lang="cs-CZ" altLang="cs-CZ" sz="2000" b="1" dirty="0" err="1">
                <a:solidFill>
                  <a:srgbClr val="FF0000"/>
                </a:solidFill>
              </a:rPr>
              <a:t>Zurechtweisung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 </a:t>
            </a:r>
            <a:r>
              <a:rPr lang="cs-CZ" altLang="cs-CZ" sz="2000" b="1" i="1" dirty="0" err="1"/>
              <a:t>die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Leviten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lesen</a:t>
            </a:r>
            <a:r>
              <a:rPr lang="cs-CZ" altLang="cs-CZ" sz="2000" b="1" i="1" dirty="0"/>
              <a:t>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                            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 den </a:t>
            </a:r>
            <a:r>
              <a:rPr lang="cs-CZ" altLang="cs-CZ" sz="2000" b="1" i="1" dirty="0" err="1"/>
              <a:t>Marsch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blasen</a:t>
            </a:r>
            <a:r>
              <a:rPr lang="cs-CZ" altLang="cs-CZ" sz="2000" b="1" i="1" dirty="0"/>
              <a:t>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salopp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25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71CE01-1B8F-4786-BA4D-31A5D88BC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Antonymie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44D844-39F2-41A8-B47F-7FD684909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2000" b="1" dirty="0"/>
              <a:t>a)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Austausch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nur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einer</a:t>
            </a:r>
            <a:r>
              <a:rPr lang="cs-CZ" altLang="cs-CZ" sz="2000" b="1" dirty="0">
                <a:solidFill>
                  <a:srgbClr val="FF0000"/>
                </a:solidFill>
              </a:rPr>
              <a:t> Komponente: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b="1" i="1" dirty="0" err="1"/>
              <a:t>m</a:t>
            </a:r>
            <a:r>
              <a:rPr lang="cs-CZ" altLang="cs-CZ" sz="2000" b="1" i="1" dirty="0" err="1"/>
              <a:t>it</a:t>
            </a:r>
            <a:r>
              <a:rPr lang="cs-CZ" altLang="cs-CZ" sz="2000" b="1" i="1" dirty="0"/>
              <a:t> dem Strom </a:t>
            </a:r>
            <a:r>
              <a:rPr lang="cs-CZ" altLang="cs-CZ" sz="2000" b="1" i="1" dirty="0" err="1"/>
              <a:t>schwimmen</a:t>
            </a:r>
            <a:r>
              <a:rPr lang="cs-CZ" altLang="cs-CZ" sz="2000" b="1" i="1" dirty="0"/>
              <a:t> – </a:t>
            </a:r>
            <a:r>
              <a:rPr lang="cs-CZ" altLang="cs-CZ" sz="2000" b="1" i="1" dirty="0" err="1"/>
              <a:t>gegen</a:t>
            </a:r>
            <a:r>
              <a:rPr lang="cs-CZ" altLang="cs-CZ" sz="2000" b="1" i="1" dirty="0"/>
              <a:t> den Strom </a:t>
            </a:r>
            <a:r>
              <a:rPr lang="cs-CZ" altLang="cs-CZ" sz="2000" b="1" i="1" dirty="0" err="1"/>
              <a:t>schwimmen</a:t>
            </a:r>
            <a:r>
              <a:rPr lang="cs-CZ" altLang="cs-CZ" sz="2000" b="1" i="1" dirty="0"/>
              <a:t> -  </a:t>
            </a:r>
            <a:r>
              <a:rPr lang="cs-CZ" altLang="cs-CZ" sz="2000" b="1" dirty="0" err="1"/>
              <a:t>selten</a:t>
            </a:r>
            <a:endParaRPr lang="en-US" altLang="cs-CZ" sz="2000" b="1" dirty="0"/>
          </a:p>
          <a:p>
            <a:pPr eaLnBrk="1" hangingPunct="1"/>
            <a:r>
              <a:rPr lang="en-US" altLang="cs-CZ" sz="1800" b="1" i="1" dirty="0"/>
              <a:t>Auf </a:t>
            </a:r>
            <a:r>
              <a:rPr lang="cs-CZ" altLang="cs-CZ" sz="1800" b="1" i="1" dirty="0">
                <a:latin typeface="Arial" panose="020B0604020202020204" pitchFamily="34" charset="0"/>
              </a:rPr>
              <a:t>(</a:t>
            </a:r>
            <a:r>
              <a:rPr lang="en-US" altLang="cs-CZ" sz="1800" b="1" i="1" dirty="0"/>
              <a:t>k</a:t>
            </a:r>
            <a:r>
              <a:rPr lang="cs-CZ" altLang="cs-CZ" sz="1800" b="1" i="1" dirty="0">
                <a:latin typeface="Arial" panose="020B0604020202020204" pitchFamily="34" charset="0"/>
              </a:rPr>
              <a:t>)</a:t>
            </a:r>
            <a:r>
              <a:rPr lang="cs-CZ" altLang="cs-CZ" sz="1800" b="1" i="1" dirty="0" err="1">
                <a:latin typeface="Arial" panose="020B0604020202020204" pitchFamily="34" charset="0"/>
              </a:rPr>
              <a:t>einen</a:t>
            </a:r>
            <a:r>
              <a:rPr lang="cs-CZ" altLang="cs-CZ" sz="1800" b="1" i="1" dirty="0">
                <a:latin typeface="Arial" panose="020B0604020202020204" pitchFamily="34" charset="0"/>
              </a:rPr>
              <a:t> g</a:t>
            </a:r>
            <a:r>
              <a:rPr lang="de-DE" altLang="cs-CZ" sz="1800" b="1" i="1" dirty="0" err="1">
                <a:latin typeface="Arial" panose="020B0604020202020204" pitchFamily="34" charset="0"/>
              </a:rPr>
              <a:t>rünen</a:t>
            </a:r>
            <a:r>
              <a:rPr lang="de-DE" altLang="cs-CZ" sz="1800" b="1" i="1" dirty="0">
                <a:latin typeface="Arial" panose="020B0604020202020204" pitchFamily="34" charset="0"/>
              </a:rPr>
              <a:t> Zweig kommen</a:t>
            </a:r>
            <a:endParaRPr lang="cs-CZ" altLang="cs-CZ" sz="1800" i="1" dirty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2000" b="1" dirty="0" err="1"/>
              <a:t>nicht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immer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möglich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nicht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alle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Tassen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im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Schrank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haben</a:t>
            </a:r>
            <a:r>
              <a:rPr lang="cs-CZ" altLang="cs-CZ" sz="2000" b="1" i="1" dirty="0"/>
              <a:t> </a:t>
            </a:r>
            <a:endParaRPr lang="cs-CZ" altLang="cs-CZ" sz="2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000" dirty="0"/>
              <a:t> </a:t>
            </a:r>
          </a:p>
          <a:p>
            <a:pPr eaLnBrk="1" hangingPunct="1"/>
            <a:r>
              <a:rPr lang="cs-CZ" altLang="cs-CZ" sz="2000" b="1" dirty="0"/>
              <a:t>b) </a:t>
            </a:r>
            <a:r>
              <a:rPr lang="cs-CZ" altLang="cs-CZ" sz="2000" b="1" dirty="0" err="1">
                <a:solidFill>
                  <a:srgbClr val="FF0000"/>
                </a:solidFill>
              </a:rPr>
              <a:t>ein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Negat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garantiert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keine</a:t>
            </a:r>
            <a:r>
              <a:rPr lang="cs-CZ" altLang="cs-CZ" sz="2000" b="1" dirty="0">
                <a:solidFill>
                  <a:srgbClr val="FF0000"/>
                </a:solidFill>
              </a:rPr>
              <a:t> Antonymie: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z="2000" b="1" i="1" dirty="0" err="1"/>
              <a:t>auf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Straße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liegen</a:t>
            </a:r>
            <a:r>
              <a:rPr lang="cs-CZ" altLang="cs-CZ" sz="2000" b="1" i="1" dirty="0"/>
              <a:t> –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arbeitslos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obdachlos</a:t>
            </a:r>
            <a:endParaRPr lang="cs-CZ" altLang="cs-CZ" sz="2000" dirty="0"/>
          </a:p>
          <a:p>
            <a:pPr eaLnBrk="1" hangingPunct="1"/>
            <a:r>
              <a:rPr lang="cs-CZ" altLang="cs-CZ" sz="2000" b="1" i="1" dirty="0" err="1"/>
              <a:t>nicht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auf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Straße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liegen</a:t>
            </a:r>
            <a:r>
              <a:rPr lang="cs-CZ" altLang="cs-CZ" sz="2000" b="1" i="1" dirty="0"/>
              <a:t> – </a:t>
            </a:r>
            <a:r>
              <a:rPr lang="cs-CZ" altLang="cs-CZ" sz="2000" b="1" dirty="0" err="1"/>
              <a:t>nicht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großen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Mengen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vorhanden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schwer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bekommen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21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114FF8-5619-499E-9D0F-3B5F23C99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Antonymie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A011D6-ED06-48F9-A562-0DDD880E4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dirty="0"/>
              <a:t>c) </a:t>
            </a:r>
            <a:r>
              <a:rPr lang="cs-CZ" altLang="cs-CZ" b="1" dirty="0" err="1">
                <a:solidFill>
                  <a:srgbClr val="FF0000"/>
                </a:solidFill>
              </a:rPr>
              <a:t>unterschiedliche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Phraseme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  <a:endParaRPr lang="cs-CZ" altLang="cs-CZ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b="1" i="1" dirty="0" err="1"/>
              <a:t>hohes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Tier</a:t>
            </a:r>
            <a:r>
              <a:rPr lang="cs-CZ" altLang="cs-CZ" b="1" i="1" dirty="0"/>
              <a:t> – </a:t>
            </a:r>
            <a:r>
              <a:rPr lang="cs-CZ" altLang="cs-CZ" b="1" i="1" dirty="0" err="1"/>
              <a:t>kleiner</a:t>
            </a:r>
            <a:r>
              <a:rPr lang="cs-CZ" altLang="cs-CZ" b="1" i="1" dirty="0"/>
              <a:t> Mann</a:t>
            </a:r>
            <a:endParaRPr lang="cs-CZ" altLang="cs-CZ" dirty="0"/>
          </a:p>
          <a:p>
            <a:pPr eaLnBrk="1" hangingPunct="1"/>
            <a:r>
              <a:rPr lang="cs-CZ" altLang="cs-CZ" b="1" i="1" dirty="0" err="1"/>
              <a:t>jm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unter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Arme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greifen</a:t>
            </a:r>
            <a:r>
              <a:rPr lang="cs-CZ" altLang="cs-CZ" b="1" i="1" dirty="0"/>
              <a:t> – </a:t>
            </a:r>
            <a:r>
              <a:rPr lang="cs-CZ" altLang="cs-CZ" b="1" i="1" dirty="0" err="1"/>
              <a:t>jn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im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Stich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lassen</a:t>
            </a:r>
            <a:endParaRPr lang="cs-CZ" altLang="cs-CZ" dirty="0"/>
          </a:p>
          <a:p>
            <a:pPr eaLnBrk="1" hangingPunct="1"/>
            <a:r>
              <a:rPr lang="cs-CZ" altLang="cs-CZ" b="1" i="1" dirty="0" err="1"/>
              <a:t>Trübsal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blasen</a:t>
            </a:r>
            <a:r>
              <a:rPr lang="cs-CZ" altLang="cs-CZ" b="1" i="1" dirty="0"/>
              <a:t> - </a:t>
            </a:r>
            <a:r>
              <a:rPr lang="cs-CZ" altLang="cs-CZ" b="1" i="1" dirty="0" err="1"/>
              <a:t>im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siebten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Himmel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sein</a:t>
            </a:r>
            <a:endParaRPr lang="cs-CZ" altLang="cs-CZ" dirty="0"/>
          </a:p>
          <a:p>
            <a:pPr eaLnBrk="1" hangingPunct="1"/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Licht</a:t>
            </a:r>
            <a:r>
              <a:rPr lang="cs-CZ" altLang="cs-CZ" b="1" i="1" dirty="0"/>
              <a:t> der Welt </a:t>
            </a:r>
            <a:r>
              <a:rPr lang="cs-CZ" altLang="cs-CZ" b="1" i="1" dirty="0" err="1"/>
              <a:t>erblicken</a:t>
            </a:r>
            <a:r>
              <a:rPr lang="cs-CZ" altLang="cs-CZ" b="1" i="1" dirty="0"/>
              <a:t> - 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Zeitliche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segnen</a:t>
            </a:r>
            <a:r>
              <a:rPr lang="cs-CZ" altLang="cs-CZ" b="1" i="1" dirty="0"/>
              <a:t>  </a:t>
            </a:r>
            <a:r>
              <a:rPr lang="cs-CZ" altLang="cs-CZ" b="1" dirty="0"/>
              <a:t>(</a:t>
            </a:r>
            <a:r>
              <a:rPr lang="cs-CZ" altLang="cs-CZ" b="1" dirty="0" err="1"/>
              <a:t>gehoben</a:t>
            </a:r>
            <a:r>
              <a:rPr lang="cs-CZ" altLang="cs-CZ" b="1" dirty="0"/>
              <a:t>)</a:t>
            </a:r>
            <a:endParaRPr lang="cs-CZ" altLang="cs-CZ" dirty="0"/>
          </a:p>
          <a:p>
            <a:pPr eaLnBrk="1" hangingPunct="1"/>
            <a:r>
              <a:rPr lang="cs-CZ" altLang="cs-CZ" b="1" i="1" dirty="0" err="1"/>
              <a:t>mit</a:t>
            </a:r>
            <a:r>
              <a:rPr lang="cs-CZ" altLang="cs-CZ" b="1" i="1" dirty="0"/>
              <a:t> der </a:t>
            </a:r>
            <a:r>
              <a:rPr lang="cs-CZ" altLang="cs-CZ" b="1" i="1" dirty="0" err="1"/>
              <a:t>Tür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ins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Haus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fallen</a:t>
            </a:r>
            <a:r>
              <a:rPr lang="cs-CZ" altLang="cs-CZ" b="1" dirty="0"/>
              <a:t>- </a:t>
            </a:r>
            <a:r>
              <a:rPr lang="cs-CZ" altLang="cs-CZ" b="1" i="1" dirty="0" err="1"/>
              <a:t>etw</a:t>
            </a:r>
            <a:r>
              <a:rPr lang="cs-CZ" altLang="cs-CZ" b="1" i="1" dirty="0"/>
              <a:t>. durch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Blume </a:t>
            </a:r>
            <a:r>
              <a:rPr lang="cs-CZ" altLang="cs-CZ" b="1" i="1" dirty="0" err="1"/>
              <a:t>sagen</a:t>
            </a:r>
            <a:r>
              <a:rPr lang="cs-CZ" altLang="cs-CZ" b="1" i="1" dirty="0"/>
              <a:t> - </a:t>
            </a:r>
            <a:r>
              <a:rPr lang="cs-CZ" altLang="cs-CZ" b="1" i="1" dirty="0" err="1"/>
              <a:t>unverblümt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96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6E042-B576-40C5-8ED6-65C6B0E0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Polysemie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Homonymie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615B7-B17A-4267-8995-642F2F6A9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Polysemie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</a:p>
          <a:p>
            <a:r>
              <a:rPr lang="cs-CZ" altLang="cs-CZ" b="1" i="1" dirty="0"/>
              <a:t>den </a:t>
            </a:r>
            <a:r>
              <a:rPr lang="cs-CZ" altLang="cs-CZ" b="1" i="1" dirty="0" err="1"/>
              <a:t>Kanal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vollhaben</a:t>
            </a:r>
            <a:r>
              <a:rPr lang="cs-CZ" altLang="cs-CZ" b="1" dirty="0"/>
              <a:t>: 1.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Sache</a:t>
            </a:r>
            <a:r>
              <a:rPr lang="cs-CZ" altLang="cs-CZ" b="1" dirty="0"/>
              <a:t> </a:t>
            </a:r>
            <a:r>
              <a:rPr lang="cs-CZ" altLang="cs-CZ" b="1" dirty="0" err="1"/>
              <a:t>überdrüssig</a:t>
            </a:r>
            <a:r>
              <a:rPr lang="cs-CZ" altLang="cs-CZ" b="1" dirty="0"/>
              <a:t> </a:t>
            </a:r>
            <a:r>
              <a:rPr lang="cs-CZ" altLang="cs-CZ" b="1" dirty="0" err="1"/>
              <a:t>sein</a:t>
            </a:r>
            <a:endParaRPr lang="cs-CZ" altLang="cs-CZ" dirty="0"/>
          </a:p>
          <a:p>
            <a:r>
              <a:rPr lang="cs-CZ" altLang="cs-CZ" b="1" dirty="0"/>
              <a:t>                                  2. </a:t>
            </a:r>
            <a:r>
              <a:rPr lang="cs-CZ" altLang="cs-CZ" b="1" dirty="0" err="1"/>
              <a:t>völlig</a:t>
            </a:r>
            <a:r>
              <a:rPr lang="cs-CZ" altLang="cs-CZ" b="1" dirty="0"/>
              <a:t> </a:t>
            </a:r>
            <a:r>
              <a:rPr lang="cs-CZ" altLang="cs-CZ" b="1" dirty="0" err="1"/>
              <a:t>erschöpft</a:t>
            </a:r>
            <a:r>
              <a:rPr lang="cs-CZ" altLang="cs-CZ" b="1" dirty="0"/>
              <a:t> </a:t>
            </a:r>
            <a:r>
              <a:rPr lang="cs-CZ" altLang="cs-CZ" b="1" dirty="0" err="1"/>
              <a:t>sein</a:t>
            </a:r>
            <a:endParaRPr lang="cs-CZ" altLang="cs-CZ" dirty="0"/>
          </a:p>
          <a:p>
            <a:r>
              <a:rPr lang="cs-CZ" altLang="cs-CZ" b="1" dirty="0"/>
              <a:t>                                  3. </a:t>
            </a:r>
            <a:r>
              <a:rPr lang="cs-CZ" altLang="cs-CZ" b="1" dirty="0" err="1"/>
              <a:t>betrunken</a:t>
            </a:r>
            <a:r>
              <a:rPr lang="cs-CZ" altLang="cs-CZ" b="1" dirty="0"/>
              <a:t> </a:t>
            </a:r>
            <a:r>
              <a:rPr lang="cs-CZ" altLang="cs-CZ" b="1" dirty="0" err="1"/>
              <a:t>sein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b="1" dirty="0">
                <a:solidFill>
                  <a:srgbClr val="FF0000"/>
                </a:solidFill>
              </a:rPr>
              <a:t>Homonymie: </a:t>
            </a:r>
            <a:endParaRPr lang="cs-CZ" altLang="cs-CZ" dirty="0">
              <a:solidFill>
                <a:srgbClr val="FF0000"/>
              </a:solidFill>
            </a:endParaRPr>
          </a:p>
          <a:p>
            <a:r>
              <a:rPr lang="cs-CZ" altLang="cs-CZ" b="1" i="1" dirty="0"/>
              <a:t>in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Röhre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gucken</a:t>
            </a:r>
            <a:r>
              <a:rPr lang="cs-CZ" altLang="cs-CZ" b="1" i="1" dirty="0"/>
              <a:t> </a:t>
            </a:r>
            <a:r>
              <a:rPr lang="cs-CZ" altLang="cs-CZ" b="1" dirty="0"/>
              <a:t>- 1. </a:t>
            </a:r>
            <a:r>
              <a:rPr lang="cs-CZ" altLang="cs-CZ" b="1" dirty="0" err="1"/>
              <a:t>leer</a:t>
            </a:r>
            <a:r>
              <a:rPr lang="cs-CZ" altLang="cs-CZ" b="1" dirty="0"/>
              <a:t> </a:t>
            </a:r>
            <a:r>
              <a:rPr lang="cs-CZ" altLang="cs-CZ" b="1" dirty="0" err="1"/>
              <a:t>ausgehen</a:t>
            </a:r>
            <a:endParaRPr lang="cs-CZ" altLang="cs-CZ" dirty="0"/>
          </a:p>
          <a:p>
            <a:r>
              <a:rPr lang="cs-CZ" altLang="cs-CZ" b="1" dirty="0"/>
              <a:t>                                   2. </a:t>
            </a:r>
            <a:r>
              <a:rPr lang="cs-CZ" altLang="cs-CZ" b="1" dirty="0" err="1"/>
              <a:t>fernsehen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76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B4B98-E852-4900-B874-4F7AE8319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Variationen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Modifikationen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E95800-0710-4AD5-B963-051B6BE50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 2.1. </a:t>
            </a:r>
            <a:r>
              <a:rPr lang="cs-CZ" altLang="cs-CZ" sz="2000" b="1" dirty="0" err="1">
                <a:solidFill>
                  <a:srgbClr val="FF0000"/>
                </a:solidFill>
              </a:rPr>
              <a:t>Variationen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 err="1"/>
              <a:t>im</a:t>
            </a:r>
            <a:r>
              <a:rPr lang="cs-CZ" altLang="cs-CZ" sz="2000" b="1" dirty="0"/>
              <a:t> WB </a:t>
            </a:r>
            <a:r>
              <a:rPr lang="cs-CZ" altLang="cs-CZ" sz="2000" b="1" dirty="0" err="1"/>
              <a:t>gespeichert</a:t>
            </a:r>
            <a:r>
              <a:rPr lang="cs-CZ" altLang="cs-CZ" sz="2000" b="1" dirty="0"/>
              <a:t>: </a:t>
            </a:r>
            <a:r>
              <a:rPr lang="cs-CZ" altLang="cs-CZ" sz="2000" b="1" i="1" dirty="0"/>
              <a:t>(</a:t>
            </a:r>
            <a:r>
              <a:rPr lang="cs-CZ" altLang="cs-CZ" sz="2000" b="1" i="1" dirty="0" err="1"/>
              <a:t>immer</a:t>
            </a:r>
            <a:r>
              <a:rPr lang="cs-CZ" altLang="cs-CZ" sz="2000" b="1" i="1" dirty="0"/>
              <a:t>) </a:t>
            </a:r>
            <a:r>
              <a:rPr lang="cs-CZ" altLang="cs-CZ" sz="2000" b="1" i="1" dirty="0" err="1"/>
              <a:t>auf</a:t>
            </a:r>
            <a:r>
              <a:rPr lang="cs-CZ" altLang="cs-CZ" sz="2000" b="1" i="1" dirty="0"/>
              <a:t>  (der) </a:t>
            </a:r>
            <a:r>
              <a:rPr lang="cs-CZ" altLang="cs-CZ" sz="2000" b="1" i="1" dirty="0" err="1"/>
              <a:t>Achse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sein</a:t>
            </a:r>
            <a:endParaRPr lang="cs-CZ" altLang="cs-CZ" sz="2000" i="1" dirty="0"/>
          </a:p>
          <a:p>
            <a:r>
              <a:rPr lang="cs-CZ" altLang="cs-CZ" sz="2000" b="1" i="1" dirty="0"/>
              <a:t>                        </a:t>
            </a:r>
            <a:r>
              <a:rPr lang="cs-CZ" altLang="cs-CZ" sz="2000" b="1" i="1" dirty="0" err="1"/>
              <a:t>die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Spreu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vom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Weizen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trennen</a:t>
            </a:r>
            <a:r>
              <a:rPr lang="cs-CZ" altLang="cs-CZ" sz="2000" b="1" i="1" dirty="0"/>
              <a:t>/</a:t>
            </a:r>
            <a:r>
              <a:rPr lang="cs-CZ" altLang="cs-CZ" sz="2000" b="1" i="1" dirty="0" err="1"/>
              <a:t>sondern</a:t>
            </a:r>
            <a:endParaRPr lang="cs-CZ" altLang="cs-CZ" sz="2000" i="1" dirty="0"/>
          </a:p>
          <a:p>
            <a:r>
              <a:rPr lang="cs-CZ" altLang="cs-CZ" sz="2000" b="1" dirty="0"/>
              <a:t>                       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 </a:t>
            </a:r>
            <a:r>
              <a:rPr lang="cs-CZ" altLang="cs-CZ" sz="2000" b="1" i="1" dirty="0" err="1"/>
              <a:t>Honig</a:t>
            </a:r>
            <a:r>
              <a:rPr lang="cs-CZ" altLang="cs-CZ" sz="2000" b="1" i="1" dirty="0"/>
              <a:t> um den </a:t>
            </a:r>
            <a:r>
              <a:rPr lang="cs-CZ" altLang="cs-CZ" sz="2000" b="1" i="1" dirty="0" err="1"/>
              <a:t>Mund</a:t>
            </a:r>
            <a:r>
              <a:rPr lang="cs-CZ" altLang="cs-CZ" sz="2000" b="1" i="1" dirty="0"/>
              <a:t>/Bart/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Maul                 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i="1" dirty="0"/>
              <a:t>                           </a:t>
            </a:r>
            <a:r>
              <a:rPr lang="cs-CZ" altLang="cs-CZ" sz="2000" b="1" i="1" dirty="0" err="1"/>
              <a:t>schmieren</a:t>
            </a:r>
            <a:endParaRPr lang="cs-CZ" altLang="cs-CZ" sz="2000" i="1" dirty="0"/>
          </a:p>
          <a:p>
            <a:r>
              <a:rPr lang="cs-CZ" altLang="cs-CZ" sz="2000" b="1" dirty="0"/>
              <a:t>                        </a:t>
            </a:r>
            <a:r>
              <a:rPr lang="cs-CZ" altLang="cs-CZ" sz="2000" b="1" i="1" dirty="0" err="1"/>
              <a:t>ein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Auge</a:t>
            </a:r>
            <a:r>
              <a:rPr lang="cs-CZ" altLang="cs-CZ" sz="2000" b="1" i="1" dirty="0"/>
              <a:t>/</a:t>
            </a:r>
            <a:r>
              <a:rPr lang="cs-CZ" altLang="cs-CZ" sz="2000" b="1" i="1" dirty="0" err="1"/>
              <a:t>beide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Augen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zudr</a:t>
            </a:r>
            <a:r>
              <a:rPr lang="de-DE" altLang="cs-CZ" sz="2000" b="1" i="1" dirty="0" err="1"/>
              <a:t>üc</a:t>
            </a:r>
            <a:r>
              <a:rPr lang="cs-CZ" altLang="cs-CZ" sz="2000" b="1" i="1" dirty="0" err="1"/>
              <a:t>ken</a:t>
            </a:r>
            <a:endParaRPr lang="cs-CZ" altLang="cs-CZ" sz="2000" i="1" dirty="0"/>
          </a:p>
          <a:p>
            <a:r>
              <a:rPr lang="cs-CZ" altLang="cs-CZ" sz="2000" b="1" i="1" dirty="0"/>
              <a:t>                        </a:t>
            </a:r>
            <a:r>
              <a:rPr lang="cs-CZ" altLang="cs-CZ" sz="2000" b="1" i="1" dirty="0" err="1"/>
              <a:t>kein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Haar</a:t>
            </a:r>
            <a:r>
              <a:rPr lang="cs-CZ" altLang="cs-CZ" sz="2000" b="1" i="1" dirty="0"/>
              <a:t>/H</a:t>
            </a:r>
            <a:r>
              <a:rPr lang="de-DE" altLang="cs-CZ" sz="2000" b="1" i="1" dirty="0"/>
              <a:t>ä</a:t>
            </a:r>
            <a:r>
              <a:rPr lang="cs-CZ" altLang="cs-CZ" sz="2000" b="1" i="1" dirty="0" err="1"/>
              <a:t>rchen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./</a:t>
            </a:r>
            <a:r>
              <a:rPr lang="cs-CZ" altLang="cs-CZ" sz="2000" b="1" i="1" dirty="0" err="1"/>
              <a:t>etw</a:t>
            </a:r>
            <a:r>
              <a:rPr lang="cs-CZ" altLang="cs-CZ" sz="2000" b="1" i="1" dirty="0"/>
              <a:t>. </a:t>
            </a:r>
            <a:r>
              <a:rPr lang="cs-CZ" altLang="cs-CZ" sz="2000" b="1" i="1" dirty="0" err="1"/>
              <a:t>lassen</a:t>
            </a:r>
            <a:endParaRPr lang="cs-CZ" altLang="cs-CZ" sz="20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6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2415FC-62B6-4942-9FE2-DA97ACF79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Variationen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Modifikationen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68887D-E7BF-4585-B3F8-35F1F04A6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2. 2. </a:t>
            </a:r>
            <a:r>
              <a:rPr lang="cs-CZ" altLang="cs-CZ" sz="2000" b="1" dirty="0" err="1">
                <a:solidFill>
                  <a:srgbClr val="FF0000"/>
                </a:solidFill>
              </a:rPr>
              <a:t>Modifikationen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dirty="0" err="1"/>
              <a:t>individuell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okkasionell</a:t>
            </a:r>
            <a:r>
              <a:rPr lang="cs-CZ" altLang="cs-CZ" sz="2000" b="1" dirty="0"/>
              <a:t>: kreativ</a:t>
            </a: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             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Journalistik</a:t>
            </a:r>
            <a:endParaRPr lang="cs-CZ" altLang="cs-CZ" sz="2000" dirty="0"/>
          </a:p>
          <a:p>
            <a:r>
              <a:rPr lang="cs-CZ" altLang="cs-CZ" sz="2000" b="1" dirty="0" err="1"/>
              <a:t>Arten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Modifïkationen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1. </a:t>
            </a:r>
            <a:r>
              <a:rPr lang="cs-CZ" altLang="cs-CZ" sz="2000" b="1" dirty="0" err="1"/>
              <a:t>Kontamination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unabsichtlich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Vermischung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Fehlleistung</a:t>
            </a: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2. </a:t>
            </a:r>
            <a:r>
              <a:rPr lang="cs-CZ" altLang="cs-CZ" sz="2000" b="1" dirty="0" err="1"/>
              <a:t>Substitutionen</a:t>
            </a:r>
            <a:r>
              <a:rPr lang="cs-CZ" altLang="cs-CZ" sz="2000" b="1" dirty="0"/>
              <a:t>: Christian </a:t>
            </a:r>
            <a:r>
              <a:rPr lang="cs-CZ" altLang="cs-CZ" sz="2000" b="1" dirty="0" err="1"/>
              <a:t>Morgenstern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Galgenlieder</a:t>
            </a:r>
            <a:endParaRPr lang="cs-CZ" altLang="cs-CZ" sz="2000" dirty="0"/>
          </a:p>
          <a:p>
            <a:r>
              <a:rPr lang="cs-CZ" altLang="cs-CZ" sz="2000" b="1" dirty="0"/>
              <a:t>       synonym: </a:t>
            </a:r>
            <a:r>
              <a:rPr lang="cs-CZ" altLang="cs-CZ" sz="2000" b="1" i="1" dirty="0"/>
              <a:t>Futurum - </a:t>
            </a:r>
            <a:r>
              <a:rPr lang="cs-CZ" altLang="cs-CZ" sz="2000" b="1" i="1" dirty="0" err="1"/>
              <a:t>Zukunft</a:t>
            </a:r>
            <a:endParaRPr lang="cs-CZ" altLang="cs-CZ" sz="2000" i="1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                          </a:t>
            </a:r>
            <a:r>
              <a:rPr lang="cs-CZ" altLang="cs-CZ" sz="2000" b="1" i="1" dirty="0"/>
              <a:t>Perfekt</a:t>
            </a:r>
            <a:endParaRPr lang="cs-CZ" altLang="cs-CZ" sz="2000" i="1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                          </a:t>
            </a:r>
            <a:r>
              <a:rPr lang="cs-CZ" altLang="cs-CZ" sz="2000" b="1" i="1" dirty="0"/>
              <a:t>Imperfekt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gramm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Kategorien</a:t>
            </a:r>
            <a:r>
              <a:rPr lang="cs-CZ" altLang="cs-CZ" sz="2000" dirty="0"/>
              <a:t>, 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Sprachspiele</a:t>
            </a:r>
            <a:r>
              <a:rPr lang="cs-CZ" altLang="cs-CZ" sz="2000" b="1" dirty="0"/>
              <a:t> </a:t>
            </a:r>
            <a:endParaRPr lang="cs-CZ" altLang="cs-CZ" sz="2000" dirty="0"/>
          </a:p>
          <a:p>
            <a:r>
              <a:rPr lang="cs-CZ" altLang="cs-CZ" sz="2000" b="1" dirty="0"/>
              <a:t>      antonym: </a:t>
            </a:r>
            <a:r>
              <a:rPr lang="cs-CZ" altLang="cs-CZ" sz="2000" b="1" i="1" dirty="0" err="1"/>
              <a:t>die</a:t>
            </a:r>
            <a:r>
              <a:rPr lang="cs-CZ" altLang="cs-CZ" sz="2000" b="1" i="1" dirty="0"/>
              <a:t> H</a:t>
            </a:r>
            <a:r>
              <a:rPr lang="de-DE" altLang="cs-CZ" sz="2000" b="1" i="1" dirty="0"/>
              <a:t>ä</a:t>
            </a:r>
            <a:r>
              <a:rPr lang="cs-CZ" altLang="cs-CZ" sz="2000" b="1" i="1" dirty="0" err="1"/>
              <a:t>nde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falten</a:t>
            </a:r>
            <a:r>
              <a:rPr lang="cs-CZ" altLang="cs-CZ" sz="2000" b="1" i="1" dirty="0"/>
              <a:t> - </a:t>
            </a:r>
            <a:r>
              <a:rPr lang="cs-CZ" altLang="cs-CZ" sz="2000" b="1" i="1" dirty="0" err="1"/>
              <a:t>Zehlein</a:t>
            </a:r>
            <a:endParaRPr lang="cs-CZ" altLang="cs-CZ" sz="2000" i="1" dirty="0"/>
          </a:p>
          <a:p>
            <a:r>
              <a:rPr lang="cs-CZ" altLang="cs-CZ" sz="2000" b="1" dirty="0"/>
              <a:t>      </a:t>
            </a:r>
            <a:r>
              <a:rPr lang="cs-CZ" altLang="cs-CZ" sz="2000" b="1" dirty="0" err="1"/>
              <a:t>polysem</a:t>
            </a:r>
            <a:r>
              <a:rPr lang="cs-CZ" altLang="cs-CZ" sz="2000" b="1" dirty="0"/>
              <a:t>: </a:t>
            </a:r>
            <a:r>
              <a:rPr lang="cs-CZ" altLang="cs-CZ" sz="2000" b="1" i="1" dirty="0"/>
              <a:t>von </a:t>
            </a:r>
            <a:r>
              <a:rPr lang="cs-CZ" altLang="cs-CZ" sz="2000" b="1" i="1" dirty="0" err="1"/>
              <a:t>Fall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zu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Fall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Wasserfall</a:t>
            </a: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                                                     </a:t>
            </a:r>
            <a:r>
              <a:rPr lang="cs-CZ" altLang="cs-CZ" sz="2000" b="1" dirty="0" err="1"/>
              <a:t>Rechtsfall</a:t>
            </a:r>
            <a:endParaRPr lang="cs-CZ" altLang="cs-CZ" sz="2000" dirty="0"/>
          </a:p>
          <a:p>
            <a:r>
              <a:rPr lang="cs-CZ" altLang="cs-CZ" sz="2000" b="1" dirty="0"/>
              <a:t> </a:t>
            </a:r>
            <a:r>
              <a:rPr lang="cs-CZ" altLang="cs-CZ" sz="2000" dirty="0"/>
              <a:t>    </a:t>
            </a:r>
            <a:r>
              <a:rPr lang="cs-CZ" altLang="cs-CZ" sz="2000" b="1" dirty="0"/>
              <a:t> homonym: </a:t>
            </a:r>
            <a:r>
              <a:rPr lang="cs-CZ" altLang="cs-CZ" sz="2000" b="1" i="1" dirty="0" err="1"/>
              <a:t>acht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haben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Achtung</a:t>
            </a: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                           </a:t>
            </a:r>
            <a:r>
              <a:rPr lang="cs-CZ" altLang="cs-CZ" sz="2000" b="1" i="1" dirty="0" err="1"/>
              <a:t>acht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neun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Kardinalzahlen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Zeitangabe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54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1C4BF-A62D-4CFE-A5C9-1FD2113E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Phraseologismen</a:t>
            </a:r>
            <a:r>
              <a:rPr lang="cs-CZ" dirty="0"/>
              <a:t> in </a:t>
            </a:r>
            <a:r>
              <a:rPr lang="cs-CZ" dirty="0" err="1"/>
              <a:t>Texten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8445B1-CD13-4EF4-821F-C8AFB93AE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err="1">
                <a:solidFill>
                  <a:srgbClr val="FF0000"/>
                </a:solidFill>
              </a:rPr>
              <a:t>Alltagskommunikation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dirty="0" err="1"/>
              <a:t>Dialoge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.-</a:t>
            </a:r>
            <a:r>
              <a:rPr lang="cs-CZ" altLang="cs-CZ" sz="2000" b="1" dirty="0" err="1"/>
              <a:t>salopp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derb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vulg</a:t>
            </a:r>
            <a:r>
              <a:rPr lang="de-DE" altLang="cs-CZ" sz="2000" b="1" dirty="0" err="1"/>
              <a:t>är</a:t>
            </a:r>
            <a:r>
              <a:rPr lang="de-DE" altLang="cs-CZ" sz="2000" b="1" dirty="0"/>
              <a:t>: Emotionalität, Expressivität, Anschaulichkeit</a:t>
            </a:r>
            <a:endParaRPr lang="cs-CZ" altLang="cs-CZ" sz="2000" b="1" dirty="0"/>
          </a:p>
          <a:p>
            <a:r>
              <a:rPr lang="cs-CZ" altLang="cs-CZ" sz="2000" b="1" dirty="0" err="1">
                <a:solidFill>
                  <a:srgbClr val="FF0000"/>
                </a:solidFill>
              </a:rPr>
              <a:t>Belletristik</a:t>
            </a:r>
            <a:r>
              <a:rPr lang="cs-CZ" altLang="cs-CZ" sz="2000" b="1" dirty="0"/>
              <a:t>:</a:t>
            </a:r>
            <a:r>
              <a:rPr lang="de-DE" altLang="cs-CZ" sz="2000" b="1" dirty="0"/>
              <a:t> literarische Dialoge, künstlerische Modifikationen, schöpferischer Umgang (</a:t>
            </a:r>
            <a:r>
              <a:rPr lang="cs-CZ" altLang="cs-CZ" sz="2000" b="1" dirty="0" err="1"/>
              <a:t>z.B</a:t>
            </a:r>
            <a:r>
              <a:rPr lang="cs-CZ" altLang="cs-CZ" sz="2000" b="1" dirty="0"/>
              <a:t>. </a:t>
            </a:r>
            <a:r>
              <a:rPr lang="de-DE" altLang="cs-CZ" sz="2000" b="1" dirty="0"/>
              <a:t>G. Grass)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Massenmedien</a:t>
            </a:r>
            <a:r>
              <a:rPr lang="de-DE" altLang="cs-CZ" sz="2000" b="1" dirty="0"/>
              <a:t>: Journalistik, Essayistik, Feuilletons, Kommentare, Rezensionen: Originalität, Expressivität, spielerischer Umgang, 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Anspielungen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Werbung</a:t>
            </a:r>
            <a:r>
              <a:rPr lang="de-DE" altLang="cs-CZ" sz="2000" b="1" dirty="0"/>
              <a:t>: Sprachspiele, Modifikationen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Fachkommunikation</a:t>
            </a:r>
            <a:r>
              <a:rPr lang="de-DE" altLang="cs-CZ" sz="2000" b="1" dirty="0"/>
              <a:t>: begrenzter Umgang, eher in Geisteswissenschaften: Psychologie, Geschichte, Linguistik</a:t>
            </a:r>
            <a:r>
              <a:rPr lang="cs-CZ" altLang="cs-CZ" sz="2000" b="1" dirty="0"/>
              <a:t>…, </a:t>
            </a:r>
            <a:r>
              <a:rPr lang="cs-CZ" altLang="cs-CZ" sz="2000" b="1" i="1" dirty="0" err="1"/>
              <a:t>Kollokationen</a:t>
            </a:r>
            <a:endParaRPr lang="de-DE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67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BD35F-F826-45D8-8B07-67C9EAA6E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Alltagskommunikation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220499-D9B0-4BAC-B98E-5FC3137A9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u="sng" dirty="0">
                <a:solidFill>
                  <a:srgbClr val="FF0000"/>
                </a:solidFill>
              </a:rPr>
              <a:t>Kommunikative Formeln:</a:t>
            </a:r>
          </a:p>
          <a:p>
            <a:r>
              <a:rPr lang="cs-CZ" altLang="cs-CZ" b="1" dirty="0" err="1"/>
              <a:t>Kontaktsignal</a:t>
            </a:r>
            <a:endParaRPr lang="cs-CZ" altLang="cs-CZ" b="1" dirty="0"/>
          </a:p>
          <a:p>
            <a:r>
              <a:rPr lang="cs-CZ" altLang="cs-CZ" b="1" dirty="0" err="1"/>
              <a:t>Ablehnung</a:t>
            </a:r>
            <a:endParaRPr lang="cs-CZ" altLang="cs-CZ" b="1" dirty="0"/>
          </a:p>
          <a:p>
            <a:r>
              <a:rPr lang="cs-CZ" altLang="cs-CZ" b="1" dirty="0" err="1"/>
              <a:t>Anerkennung</a:t>
            </a:r>
            <a:endParaRPr lang="cs-CZ" altLang="cs-CZ" b="1" dirty="0"/>
          </a:p>
          <a:p>
            <a:r>
              <a:rPr lang="cs-CZ" altLang="cs-CZ" b="1" dirty="0" err="1"/>
              <a:t>Beruhigung</a:t>
            </a:r>
            <a:r>
              <a:rPr lang="cs-CZ" altLang="cs-CZ" b="1" dirty="0"/>
              <a:t>, </a:t>
            </a:r>
            <a:r>
              <a:rPr lang="cs-CZ" altLang="cs-CZ" b="1" dirty="0" err="1"/>
              <a:t>Beschwichtigung</a:t>
            </a:r>
            <a:endParaRPr lang="cs-CZ" altLang="cs-CZ" b="1" dirty="0"/>
          </a:p>
          <a:p>
            <a:r>
              <a:rPr lang="cs-CZ" altLang="cs-CZ" b="1" dirty="0" err="1"/>
              <a:t>Emp</a:t>
            </a:r>
            <a:r>
              <a:rPr lang="de-DE" altLang="cs-CZ" b="1" dirty="0" err="1"/>
              <a:t>örung</a:t>
            </a:r>
            <a:endParaRPr lang="de-DE" altLang="cs-CZ" b="1" dirty="0"/>
          </a:p>
          <a:p>
            <a:r>
              <a:rPr lang="de-DE" altLang="cs-CZ" b="1" dirty="0"/>
              <a:t>Überraschung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742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19D89-637F-4109-8BE7-43D44505C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Schwerpunkte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CF2161-92EF-4530-8910-0F957F1AD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cs-CZ" sz="3400" b="1" dirty="0" err="1"/>
              <a:t>Einleitung</a:t>
            </a:r>
            <a:r>
              <a:rPr lang="cs-CZ" sz="3400" b="1" dirty="0"/>
              <a:t> (</a:t>
            </a:r>
            <a:r>
              <a:rPr lang="cs-CZ" sz="3400" b="1" dirty="0" err="1"/>
              <a:t>Wiederholung</a:t>
            </a:r>
            <a:r>
              <a:rPr lang="cs-CZ" sz="3400" b="1" dirty="0"/>
              <a:t>):  </a:t>
            </a:r>
            <a:r>
              <a:rPr lang="cs-CZ" sz="3400" b="1" dirty="0" err="1"/>
              <a:t>Was</a:t>
            </a:r>
            <a:r>
              <a:rPr lang="cs-CZ" sz="3400" b="1" dirty="0"/>
              <a:t> </a:t>
            </a:r>
            <a:r>
              <a:rPr lang="cs-CZ" sz="3400" b="1" dirty="0" err="1"/>
              <a:t>sind</a:t>
            </a:r>
            <a:r>
              <a:rPr lang="cs-CZ" sz="3400" b="1" dirty="0"/>
              <a:t> </a:t>
            </a:r>
            <a:r>
              <a:rPr lang="cs-CZ" sz="3400" b="1" dirty="0" err="1"/>
              <a:t>Phraseologismen</a:t>
            </a:r>
            <a:r>
              <a:rPr lang="cs-CZ" sz="3400" b="1" dirty="0"/>
              <a:t>,  </a:t>
            </a:r>
            <a:r>
              <a:rPr lang="cs-CZ" sz="3400" b="1" dirty="0" err="1"/>
              <a:t>Merkmale</a:t>
            </a:r>
            <a:r>
              <a:rPr lang="cs-CZ" sz="3400" b="1" dirty="0"/>
              <a:t> der </a:t>
            </a:r>
            <a:r>
              <a:rPr lang="cs-CZ" sz="3400" b="1" dirty="0" err="1"/>
              <a:t>Phraseologismen</a:t>
            </a:r>
            <a:r>
              <a:rPr lang="cs-CZ" sz="3400" b="1" dirty="0"/>
              <a:t>,  </a:t>
            </a:r>
            <a:r>
              <a:rPr lang="cs-CZ" sz="3400" b="1" dirty="0" err="1"/>
              <a:t>Einteilung</a:t>
            </a:r>
            <a:r>
              <a:rPr lang="cs-CZ" sz="3400" b="1" dirty="0"/>
              <a:t> der </a:t>
            </a:r>
            <a:r>
              <a:rPr lang="cs-CZ" sz="3400" b="1" dirty="0" err="1"/>
              <a:t>Phraseologismen</a:t>
            </a:r>
            <a:endParaRPr lang="de-DE" sz="3400" b="1" dirty="0"/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de-DE" sz="3400" b="1" dirty="0"/>
              <a:t>Phraseologismen und Kulturerbe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Paradigmatische</a:t>
            </a:r>
            <a:r>
              <a:rPr lang="cs-CZ" sz="3400" b="1" dirty="0"/>
              <a:t> </a:t>
            </a:r>
            <a:r>
              <a:rPr lang="cs-CZ" sz="3400" b="1" dirty="0" err="1"/>
              <a:t>Relationen</a:t>
            </a:r>
            <a:r>
              <a:rPr lang="cs-CZ" sz="3400" b="1" dirty="0"/>
              <a:t> </a:t>
            </a:r>
            <a:r>
              <a:rPr lang="cs-CZ" sz="3400" b="1" dirty="0" err="1"/>
              <a:t>im</a:t>
            </a:r>
            <a:r>
              <a:rPr lang="cs-CZ" sz="3400" b="1" dirty="0"/>
              <a:t> </a:t>
            </a:r>
            <a:r>
              <a:rPr lang="cs-CZ" sz="3400" b="1" dirty="0" err="1"/>
              <a:t>Phraseolexikon</a:t>
            </a:r>
            <a:r>
              <a:rPr lang="cs-CZ" sz="3400" b="1" dirty="0"/>
              <a:t>: Synonymie, Antonymie, </a:t>
            </a:r>
            <a:r>
              <a:rPr lang="cs-CZ" sz="3400" b="1" dirty="0" err="1"/>
              <a:t>Polysemie</a:t>
            </a:r>
            <a:r>
              <a:rPr lang="cs-CZ" sz="3400" b="1" dirty="0"/>
              <a:t>, Homonymie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Variationen</a:t>
            </a:r>
            <a:r>
              <a:rPr lang="cs-CZ" sz="3400" b="1" dirty="0"/>
              <a:t> </a:t>
            </a:r>
            <a:r>
              <a:rPr lang="cs-CZ" sz="3400" b="1" dirty="0" err="1"/>
              <a:t>und</a:t>
            </a:r>
            <a:r>
              <a:rPr lang="cs-CZ" sz="3400" b="1" dirty="0"/>
              <a:t> </a:t>
            </a:r>
            <a:r>
              <a:rPr lang="cs-CZ" sz="3400" b="1" dirty="0" err="1"/>
              <a:t>Modifikationen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Phraseologismen</a:t>
            </a:r>
            <a:r>
              <a:rPr lang="cs-CZ" sz="3400" b="1" dirty="0"/>
              <a:t> in </a:t>
            </a:r>
            <a:r>
              <a:rPr lang="cs-CZ" sz="3400" b="1" dirty="0" err="1"/>
              <a:t>Textsorten</a:t>
            </a:r>
            <a:r>
              <a:rPr lang="cs-CZ" sz="3400" b="1" dirty="0"/>
              <a:t>: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Alltagstexte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Belletristik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Massenmedien</a:t>
            </a:r>
            <a:endParaRPr lang="cs-CZ" sz="34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Werbung</a:t>
            </a:r>
            <a:endParaRPr lang="cs-CZ" sz="29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Verschiedene</a:t>
            </a:r>
            <a:r>
              <a:rPr lang="cs-CZ" sz="3400" b="1" dirty="0"/>
              <a:t> </a:t>
            </a:r>
            <a:r>
              <a:rPr lang="cs-CZ" sz="3400" b="1" dirty="0" err="1"/>
              <a:t>Typen</a:t>
            </a:r>
            <a:r>
              <a:rPr lang="cs-CZ" sz="3400" b="1" dirty="0"/>
              <a:t> von </a:t>
            </a:r>
            <a:r>
              <a:rPr lang="cs-CZ" sz="3400" b="1" dirty="0" err="1"/>
              <a:t>Übungen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Abschlusstest</a:t>
            </a:r>
            <a:r>
              <a:rPr lang="cs-CZ" sz="3400" b="1" dirty="0"/>
              <a:t>: </a:t>
            </a:r>
            <a:r>
              <a:rPr lang="cs-CZ" sz="3400" b="1" dirty="0" err="1"/>
              <a:t>Phraseologismen</a:t>
            </a:r>
            <a:r>
              <a:rPr lang="cs-CZ" sz="3400" b="1" dirty="0"/>
              <a:t> </a:t>
            </a:r>
            <a:r>
              <a:rPr lang="cs-CZ" sz="3400" b="1" dirty="0" err="1"/>
              <a:t>im</a:t>
            </a:r>
            <a:r>
              <a:rPr lang="cs-CZ" sz="3400" b="1" dirty="0"/>
              <a:t> </a:t>
            </a:r>
            <a:r>
              <a:rPr lang="cs-CZ" sz="3400" b="1" dirty="0" err="1"/>
              <a:t>konkreten</a:t>
            </a:r>
            <a:r>
              <a:rPr lang="cs-CZ" sz="3400" b="1" dirty="0"/>
              <a:t> Text</a:t>
            </a:r>
            <a:endParaRPr lang="cs-CZ" sz="3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31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EFB69-928F-4884-8AC8-0AEF49C1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Phraseme</a:t>
            </a:r>
            <a:r>
              <a:rPr lang="cs-CZ" dirty="0"/>
              <a:t> in der </a:t>
            </a:r>
            <a:r>
              <a:rPr lang="cs-CZ" dirty="0" err="1"/>
              <a:t>Werbung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B5816-307B-4CD3-AB81-C3AB7D226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altLang="cs-CZ" sz="2000" b="1" dirty="0"/>
              <a:t>1. </a:t>
            </a:r>
            <a:r>
              <a:rPr lang="de-DE" altLang="cs-CZ" sz="2000" b="1" i="1" dirty="0"/>
              <a:t>das Sagen haben</a:t>
            </a:r>
          </a:p>
          <a:p>
            <a:r>
              <a:rPr lang="de-DE" altLang="cs-CZ" sz="2000" b="1" dirty="0"/>
              <a:t>2. </a:t>
            </a:r>
            <a:r>
              <a:rPr lang="de-DE" altLang="cs-CZ" sz="2000" b="1" i="1" dirty="0"/>
              <a:t>jmdm. schlägt die Stunde</a:t>
            </a:r>
          </a:p>
          <a:p>
            <a:r>
              <a:rPr lang="de-DE" altLang="cs-CZ" sz="2000" b="1" dirty="0"/>
              <a:t>3.</a:t>
            </a:r>
            <a:r>
              <a:rPr lang="de-DE" altLang="cs-CZ" sz="2000" b="1" i="1" dirty="0"/>
              <a:t> Spitzen-Aussichten</a:t>
            </a:r>
            <a:r>
              <a:rPr lang="de-DE" altLang="cs-CZ" sz="2000" b="1" dirty="0"/>
              <a:t>: Doppeldeutigkeit:</a:t>
            </a:r>
          </a:p>
          <a:p>
            <a:pPr>
              <a:buFont typeface="Arial" panose="020B0604020202020204" pitchFamily="34" charset="0"/>
              <a:buNone/>
            </a:pPr>
            <a:r>
              <a:rPr lang="de-DE" altLang="cs-CZ" sz="2000" b="1" dirty="0"/>
              <a:t>        e Spitze</a:t>
            </a:r>
          </a:p>
          <a:p>
            <a:r>
              <a:rPr lang="de-DE" altLang="cs-CZ" sz="2000" b="1" dirty="0"/>
              <a:t>4. </a:t>
            </a:r>
            <a:r>
              <a:rPr lang="de-DE" altLang="cs-CZ" sz="2000" b="1" i="1" dirty="0"/>
              <a:t>ins Schwarze treffen</a:t>
            </a:r>
          </a:p>
          <a:p>
            <a:r>
              <a:rPr lang="de-DE" altLang="cs-CZ" sz="2000" b="1" dirty="0"/>
              <a:t>5. </a:t>
            </a:r>
            <a:r>
              <a:rPr lang="de-DE" altLang="cs-CZ" sz="2000" b="1" i="1" dirty="0"/>
              <a:t>jmdm. zeigen, wie der Hase läuft</a:t>
            </a:r>
            <a:r>
              <a:rPr lang="de-DE" altLang="cs-CZ" sz="2000" b="1" dirty="0"/>
              <a:t>: Assoziationen: Sport (Anzüge) – laufen – Mode- (attraktiv sein)</a:t>
            </a:r>
          </a:p>
          <a:p>
            <a:r>
              <a:rPr lang="de-DE" altLang="cs-CZ" sz="2000" b="1" dirty="0"/>
              <a:t>6</a:t>
            </a:r>
            <a:r>
              <a:rPr lang="de-DE" altLang="cs-CZ" sz="2000" b="1" i="1" dirty="0"/>
              <a:t>. auf Schritt und Tritt: </a:t>
            </a:r>
            <a:r>
              <a:rPr lang="de-DE" altLang="cs-CZ" sz="2000" b="1" dirty="0"/>
              <a:t>Schuhe</a:t>
            </a:r>
          </a:p>
          <a:p>
            <a:r>
              <a:rPr lang="de-DE" altLang="cs-CZ" sz="2000" b="1" dirty="0"/>
              <a:t>7. </a:t>
            </a:r>
            <a:r>
              <a:rPr lang="de-DE" altLang="cs-CZ" sz="2000" b="1" i="1" dirty="0"/>
              <a:t>alle Register ziehen</a:t>
            </a:r>
          </a:p>
          <a:p>
            <a:r>
              <a:rPr lang="de-DE" altLang="cs-CZ" sz="2000" b="1" dirty="0"/>
              <a:t>8.  </a:t>
            </a:r>
            <a:r>
              <a:rPr lang="de-DE" altLang="cs-CZ" sz="2000" b="1" i="1" dirty="0"/>
              <a:t>etw. beim Namen nennen</a:t>
            </a:r>
          </a:p>
          <a:p>
            <a:r>
              <a:rPr lang="de-DE" altLang="cs-CZ" sz="2000" b="1" dirty="0"/>
              <a:t>9. </a:t>
            </a:r>
            <a:r>
              <a:rPr lang="de-DE" altLang="cs-CZ" sz="2000" b="1" i="1" dirty="0"/>
              <a:t>Furore machen</a:t>
            </a:r>
            <a:endParaRPr lang="de-DE" altLang="cs-CZ" sz="24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99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24F708-F531-4C0D-AFCB-9EE69BEF4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Werbung</a:t>
            </a:r>
            <a:r>
              <a:rPr lang="cs-CZ" dirty="0"/>
              <a:t> - </a:t>
            </a:r>
            <a:r>
              <a:rPr lang="cs-CZ" dirty="0" err="1"/>
              <a:t>Modifikationen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FC0026-A1DB-4B2D-8FA6-F709DF997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dirty="0" err="1">
                <a:solidFill>
                  <a:srgbClr val="FF0000"/>
                </a:solidFill>
                <a:latin typeface="Arial" panose="020B0604020202020204" pitchFamily="34" charset="0"/>
              </a:rPr>
              <a:t>Modifikationen</a:t>
            </a:r>
            <a:r>
              <a:rPr lang="cs-CZ" altLang="cs-CZ" b="1" dirty="0">
                <a:solidFill>
                  <a:srgbClr val="FF0000"/>
                </a:solidFill>
                <a:latin typeface="Arial" panose="020B0604020202020204" pitchFamily="34" charset="0"/>
              </a:rPr>
              <a:t> in </a:t>
            </a:r>
            <a:r>
              <a:rPr lang="cs-CZ" altLang="cs-CZ" b="1" dirty="0" err="1">
                <a:solidFill>
                  <a:srgbClr val="FF0000"/>
                </a:solidFill>
                <a:latin typeface="Arial" panose="020B0604020202020204" pitchFamily="34" charset="0"/>
              </a:rPr>
              <a:t>Werbeslogans</a:t>
            </a:r>
            <a:r>
              <a:rPr lang="cs-CZ" altLang="cs-CZ" dirty="0">
                <a:latin typeface="Arial" panose="020B0604020202020204" pitchFamily="34" charset="0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cs-CZ" altLang="cs-CZ" b="1" dirty="0" err="1">
                <a:latin typeface="Arial" panose="020B0604020202020204" pitchFamily="34" charset="0"/>
              </a:rPr>
              <a:t>sein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blaues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Wunder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erleben</a:t>
            </a:r>
            <a:r>
              <a:rPr lang="cs-CZ" altLang="cs-CZ" b="1" dirty="0">
                <a:latin typeface="Arial" panose="020B0604020202020204" pitchFamily="34" charset="0"/>
              </a:rPr>
              <a:t>: </a:t>
            </a:r>
            <a:r>
              <a:rPr lang="cs-CZ" altLang="cs-CZ" b="1" dirty="0" err="1">
                <a:latin typeface="Arial" panose="020B0604020202020204" pitchFamily="34" charset="0"/>
              </a:rPr>
              <a:t>Substitution</a:t>
            </a:r>
            <a:r>
              <a:rPr lang="cs-CZ" altLang="cs-CZ" b="1" dirty="0">
                <a:latin typeface="Arial" panose="020B0604020202020204" pitchFamily="34" charset="0"/>
              </a:rPr>
              <a:t>: s</a:t>
            </a:r>
            <a:r>
              <a:rPr lang="de-DE" altLang="cs-CZ" b="1" dirty="0" err="1">
                <a:latin typeface="Arial" panose="020B0604020202020204" pitchFamily="34" charset="0"/>
              </a:rPr>
              <a:t>üß</a:t>
            </a:r>
            <a:endParaRPr lang="cs-CZ" altLang="cs-CZ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b="1" dirty="0">
                <a:latin typeface="Arial" panose="020B0604020202020204" pitchFamily="34" charset="0"/>
              </a:rPr>
              <a:t>Tag f</a:t>
            </a:r>
            <a:r>
              <a:rPr lang="de-DE" altLang="cs-CZ" b="1" dirty="0" err="1">
                <a:latin typeface="Arial" panose="020B0604020202020204" pitchFamily="34" charset="0"/>
              </a:rPr>
              <a:t>ür</a:t>
            </a:r>
            <a:r>
              <a:rPr lang="cs-CZ" altLang="cs-CZ" b="1" dirty="0">
                <a:latin typeface="Arial" panose="020B0604020202020204" pitchFamily="34" charset="0"/>
              </a:rPr>
              <a:t> Tag, </a:t>
            </a:r>
            <a:r>
              <a:rPr lang="cs-CZ" altLang="cs-CZ" b="1" dirty="0" err="1">
                <a:latin typeface="Arial" panose="020B0604020202020204" pitchFamily="34" charset="0"/>
              </a:rPr>
              <a:t>Kasse</a:t>
            </a:r>
            <a:r>
              <a:rPr lang="cs-CZ" altLang="cs-CZ" b="1" dirty="0">
                <a:latin typeface="Arial" panose="020B0604020202020204" pitchFamily="34" charset="0"/>
              </a:rPr>
              <a:t> machen</a:t>
            </a:r>
          </a:p>
          <a:p>
            <a:pPr>
              <a:lnSpc>
                <a:spcPct val="90000"/>
              </a:lnSpc>
            </a:pPr>
            <a:r>
              <a:rPr lang="cs-CZ" altLang="cs-CZ" b="1" dirty="0" err="1">
                <a:latin typeface="Arial" panose="020B0604020202020204" pitchFamily="34" charset="0"/>
              </a:rPr>
              <a:t>Farbe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bekennen</a:t>
            </a:r>
            <a:endParaRPr lang="cs-CZ" altLang="cs-CZ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cs-CZ" b="1" dirty="0">
                <a:latin typeface="Arial" panose="020B0604020202020204" pitchFamily="34" charset="0"/>
              </a:rPr>
              <a:t>j</a:t>
            </a:r>
            <a:r>
              <a:rPr lang="cs-CZ" altLang="cs-CZ" b="1" dirty="0" err="1">
                <a:latin typeface="Arial" panose="020B0604020202020204" pitchFamily="34" charset="0"/>
              </a:rPr>
              <a:t>mdm</a:t>
            </a:r>
            <a:r>
              <a:rPr lang="cs-CZ" altLang="cs-CZ" b="1" dirty="0">
                <a:latin typeface="Arial" panose="020B0604020202020204" pitchFamily="34" charset="0"/>
              </a:rPr>
              <a:t>. </a:t>
            </a:r>
            <a:r>
              <a:rPr lang="de-DE" altLang="cs-CZ" b="1" dirty="0">
                <a:latin typeface="Arial" panose="020B0604020202020204" pitchFamily="34" charset="0"/>
              </a:rPr>
              <a:t>g</a:t>
            </a:r>
            <a:r>
              <a:rPr lang="cs-CZ" altLang="cs-CZ" b="1" dirty="0" err="1">
                <a:latin typeface="Arial" panose="020B0604020202020204" pitchFamily="34" charset="0"/>
              </a:rPr>
              <a:t>eht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ein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Licht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auf</a:t>
            </a:r>
            <a:endParaRPr lang="cs-CZ" altLang="cs-CZ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cs-CZ" b="1" dirty="0">
                <a:latin typeface="Arial" panose="020B0604020202020204" pitchFamily="34" charset="0"/>
              </a:rPr>
              <a:t>d</a:t>
            </a:r>
            <a:r>
              <a:rPr lang="cs-CZ" altLang="cs-CZ" b="1" dirty="0">
                <a:latin typeface="Arial" panose="020B0604020202020204" pitchFamily="34" charset="0"/>
              </a:rPr>
              <a:t>as </a:t>
            </a:r>
            <a:r>
              <a:rPr lang="cs-CZ" altLang="cs-CZ" b="1" dirty="0" err="1">
                <a:latin typeface="Arial" panose="020B0604020202020204" pitchFamily="34" charset="0"/>
              </a:rPr>
              <a:t>Geld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zum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Fenster</a:t>
            </a:r>
            <a:r>
              <a:rPr lang="cs-CZ" altLang="cs-CZ" b="1" dirty="0">
                <a:latin typeface="Arial" panose="020B0604020202020204" pitchFamily="34" charset="0"/>
              </a:rPr>
              <a:t> h</a:t>
            </a:r>
            <a:r>
              <a:rPr lang="de-DE" altLang="cs-CZ" b="1" dirty="0">
                <a:latin typeface="Arial" panose="020B0604020202020204" pitchFamily="34" charset="0"/>
              </a:rPr>
              <a:t>i</a:t>
            </a:r>
            <a:r>
              <a:rPr lang="cs-CZ" altLang="cs-CZ" b="1" dirty="0" err="1">
                <a:latin typeface="Arial" panose="020B0604020202020204" pitchFamily="34" charset="0"/>
              </a:rPr>
              <a:t>nauswerfen</a:t>
            </a:r>
            <a:endParaRPr lang="cs-CZ" altLang="cs-CZ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b="1" dirty="0">
                <a:latin typeface="Arial" panose="020B0604020202020204" pitchFamily="34" charset="0"/>
              </a:rPr>
              <a:t>Da </a:t>
            </a:r>
            <a:r>
              <a:rPr lang="cs-CZ" altLang="cs-CZ" b="1" dirty="0" err="1">
                <a:latin typeface="Arial" panose="020B0604020202020204" pitchFamily="34" charset="0"/>
              </a:rPr>
              <a:t>bei</a:t>
            </a:r>
            <a:r>
              <a:rPr lang="de-DE" altLang="cs-CZ" b="1" dirty="0">
                <a:latin typeface="Arial" panose="020B0604020202020204" pitchFamily="34" charset="0"/>
              </a:rPr>
              <a:t>ß</a:t>
            </a:r>
            <a:r>
              <a:rPr lang="cs-CZ" altLang="cs-CZ" b="1" dirty="0">
                <a:latin typeface="Arial" panose="020B0604020202020204" pitchFamily="34" charset="0"/>
              </a:rPr>
              <a:t>t </a:t>
            </a:r>
            <a:r>
              <a:rPr lang="cs-CZ" altLang="cs-CZ" b="1" dirty="0" err="1">
                <a:latin typeface="Arial" panose="020B0604020202020204" pitchFamily="34" charset="0"/>
              </a:rPr>
              <a:t>die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Maus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keinen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Faden</a:t>
            </a:r>
            <a:r>
              <a:rPr lang="cs-CZ" altLang="cs-CZ" b="1" dirty="0">
                <a:latin typeface="Arial" panose="020B0604020202020204" pitchFamily="34" charset="0"/>
              </a:rPr>
              <a:t> ab!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26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93C9C-DC1A-40C6-88A5-FAA45F4B7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Modifikationen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67774D-FB7A-4F91-99F6-D8012F1C7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„</a:t>
            </a:r>
            <a:r>
              <a:rPr lang="cs-CZ" altLang="cs-CZ" b="1" dirty="0" err="1"/>
              <a:t>Ich</a:t>
            </a:r>
            <a:r>
              <a:rPr lang="cs-CZ" altLang="cs-CZ" b="1" dirty="0"/>
              <a:t> bin von </a:t>
            </a:r>
            <a:r>
              <a:rPr lang="cs-CZ" altLang="cs-CZ" b="1" dirty="0" err="1"/>
              <a:t>Kopf</a:t>
            </a:r>
            <a:r>
              <a:rPr lang="cs-CZ" altLang="cs-CZ" b="1" dirty="0"/>
              <a:t> bis </a:t>
            </a:r>
            <a:r>
              <a:rPr lang="cs-CZ" altLang="cs-CZ" b="1" dirty="0" err="1"/>
              <a:t>Fu</a:t>
            </a:r>
            <a:r>
              <a:rPr lang="de-DE" altLang="cs-CZ" b="1" dirty="0"/>
              <a:t>ß auf Liebe eingestellt.“  (Marlene Dietrich)</a:t>
            </a:r>
          </a:p>
          <a:p>
            <a:r>
              <a:rPr lang="de-DE" altLang="cs-CZ" b="1" dirty="0"/>
              <a:t>die Suppe auslöffeln müssen, die man sich eingebrockt hat</a:t>
            </a:r>
          </a:p>
          <a:p>
            <a:r>
              <a:rPr lang="de-DE" altLang="cs-CZ" b="1" dirty="0"/>
              <a:t>den Teufel an die Wand malen</a:t>
            </a:r>
          </a:p>
          <a:p>
            <a:r>
              <a:rPr lang="de-DE" altLang="cs-CZ" b="1" dirty="0"/>
              <a:t>Hans im Glück (Märchen von Grimms)</a:t>
            </a:r>
          </a:p>
          <a:p>
            <a:r>
              <a:rPr lang="de-DE" altLang="cs-CZ" b="1" dirty="0"/>
              <a:t>den Streit vom Zaun brechen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2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74183-51A2-478C-9343-ED13B8848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 err="1"/>
              <a:t>Phraseologismen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Text: </a:t>
            </a:r>
            <a:r>
              <a:rPr lang="de-DE" altLang="cs-CZ" b="1" i="1" dirty="0">
                <a:solidFill>
                  <a:srgbClr val="FF0000"/>
                </a:solidFill>
              </a:rPr>
              <a:t>Könnten Sie uns bitte das Wasser reichen?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ADA69E-98AD-40C9-A7C0-51E245052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cs-CZ" sz="2000" b="1" dirty="0" err="1">
                <a:solidFill>
                  <a:srgbClr val="00B0F0"/>
                </a:solidFill>
              </a:rPr>
              <a:t>Textsorte</a:t>
            </a:r>
            <a:r>
              <a:rPr lang="cs-CZ" sz="2000" b="1" dirty="0">
                <a:solidFill>
                  <a:srgbClr val="00B0F0"/>
                </a:solidFill>
              </a:rPr>
              <a:t> -  </a:t>
            </a:r>
            <a:r>
              <a:rPr lang="cs-CZ" sz="2000" b="1" dirty="0" err="1">
                <a:solidFill>
                  <a:srgbClr val="00B0F0"/>
                </a:solidFill>
              </a:rPr>
              <a:t>Anzeige</a:t>
            </a:r>
            <a:endParaRPr lang="cs-CZ" sz="2000" b="1" dirty="0">
              <a:solidFill>
                <a:srgbClr val="00B0F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jmdm. nicht das Wasser reichen können </a:t>
            </a:r>
            <a:r>
              <a:rPr lang="de-DE" sz="2000" dirty="0"/>
              <a:t>– </a:t>
            </a:r>
            <a:endParaRPr lang="cs-CZ" sz="2000" dirty="0"/>
          </a:p>
          <a:p>
            <a:pPr>
              <a:buFont typeface="Arial" charset="0"/>
              <a:buChar char="•"/>
              <a:defRPr/>
            </a:pPr>
            <a:r>
              <a:rPr lang="cs-CZ" sz="2000" i="1" dirty="0"/>
              <a:t>„</a:t>
            </a:r>
            <a:r>
              <a:rPr lang="cs-CZ" sz="2000" i="1" dirty="0" err="1"/>
              <a:t>jmdm</a:t>
            </a:r>
            <a:r>
              <a:rPr lang="cs-CZ" sz="2000" i="1" dirty="0"/>
              <a:t>. </a:t>
            </a:r>
            <a:r>
              <a:rPr lang="cs-CZ" sz="2000" i="1" dirty="0" err="1"/>
              <a:t>unterlegen</a:t>
            </a:r>
            <a:r>
              <a:rPr lang="cs-CZ" sz="2000" i="1" dirty="0"/>
              <a:t> </a:t>
            </a:r>
            <a:r>
              <a:rPr lang="cs-CZ" sz="2000" i="1" dirty="0" err="1"/>
              <a:t>sein</a:t>
            </a:r>
            <a:r>
              <a:rPr lang="cs-CZ" sz="2000" i="1" dirty="0"/>
              <a:t>“, </a:t>
            </a:r>
            <a:r>
              <a:rPr lang="cs-CZ" sz="2000" i="1" dirty="0" err="1"/>
              <a:t>nicht</a:t>
            </a:r>
            <a:r>
              <a:rPr lang="cs-CZ" sz="2000" i="1" dirty="0"/>
              <a:t> </a:t>
            </a:r>
            <a:r>
              <a:rPr lang="cs-CZ" sz="2000" i="1" dirty="0" err="1"/>
              <a:t>heranreichen</a:t>
            </a:r>
            <a:endParaRPr lang="cs-CZ" sz="2000" i="1" dirty="0"/>
          </a:p>
          <a:p>
            <a:pPr>
              <a:buFont typeface="Arial" charset="0"/>
              <a:buChar char="•"/>
              <a:defRPr/>
            </a:pPr>
            <a:r>
              <a:rPr lang="cs-CZ" sz="2000" b="1" dirty="0"/>
              <a:t>nesahat někomu ani po kotníky, nevyrovnat se někomu, mít do někoho daleko</a:t>
            </a:r>
            <a:endParaRPr lang="de-DE" sz="2000" b="1" dirty="0"/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aus erster Hand</a:t>
            </a: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im Regelfall</a:t>
            </a: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jmdm. über die Schulter blicken</a:t>
            </a: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etw. unter Beweis stellen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62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51A1C9-3929-4379-9B8E-56F0DF54B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Unser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Genosse</a:t>
            </a:r>
            <a:r>
              <a:rPr lang="cs-CZ" dirty="0">
                <a:solidFill>
                  <a:srgbClr val="FF0000"/>
                </a:solidFill>
              </a:rPr>
              <a:t> Goethe</a:t>
            </a:r>
            <a:br>
              <a:rPr lang="cs-CZ" dirty="0"/>
            </a:br>
            <a:r>
              <a:rPr lang="cs-CZ" dirty="0" err="1"/>
              <a:t>publizistischer</a:t>
            </a:r>
            <a:r>
              <a:rPr lang="de-DE"/>
              <a:t>/s</a:t>
            </a:r>
            <a:r>
              <a:rPr lang="cs-CZ"/>
              <a:t> </a:t>
            </a:r>
            <a:r>
              <a:rPr lang="cs-CZ" dirty="0" err="1"/>
              <a:t>Essay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BCC658-9FD0-446E-A778-181925B4B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b="1" dirty="0"/>
              <a:t>1. </a:t>
            </a:r>
            <a:r>
              <a:rPr lang="cs-CZ" altLang="cs-CZ" b="1" dirty="0" err="1"/>
              <a:t>unser</a:t>
            </a:r>
            <a:r>
              <a:rPr lang="cs-CZ" altLang="cs-CZ" b="1" dirty="0"/>
              <a:t> </a:t>
            </a:r>
            <a:r>
              <a:rPr lang="cs-CZ" altLang="cs-CZ" b="1" dirty="0" err="1"/>
              <a:t>Genosse</a:t>
            </a:r>
            <a:endParaRPr lang="cs-CZ" altLang="cs-CZ" b="1" dirty="0"/>
          </a:p>
          <a:p>
            <a:r>
              <a:rPr lang="cs-CZ" altLang="cs-CZ" b="1" dirty="0"/>
              <a:t>2. </a:t>
            </a:r>
            <a:r>
              <a:rPr lang="cs-CZ" altLang="cs-CZ" b="1" dirty="0" err="1"/>
              <a:t>etw</a:t>
            </a:r>
            <a:r>
              <a:rPr lang="cs-CZ" altLang="cs-CZ" b="1" dirty="0"/>
              <a:t>.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etwas</a:t>
            </a:r>
            <a:r>
              <a:rPr lang="cs-CZ" altLang="cs-CZ" b="1" dirty="0"/>
              <a:t> </a:t>
            </a:r>
            <a:r>
              <a:rPr lang="cs-CZ" altLang="cs-CZ" b="1" dirty="0" err="1"/>
              <a:t>wert</a:t>
            </a:r>
            <a:r>
              <a:rPr lang="cs-CZ" altLang="cs-CZ" b="1" dirty="0"/>
              <a:t>/</a:t>
            </a:r>
            <a:r>
              <a:rPr lang="cs-CZ" altLang="cs-CZ" b="1" dirty="0" err="1"/>
              <a:t>etwas</a:t>
            </a:r>
            <a:r>
              <a:rPr lang="cs-CZ" altLang="cs-CZ" b="1" dirty="0"/>
              <a:t> </a:t>
            </a:r>
            <a:r>
              <a:rPr lang="cs-CZ" altLang="cs-CZ" b="1" dirty="0" err="1"/>
              <a:t>wert</a:t>
            </a:r>
            <a:r>
              <a:rPr lang="cs-CZ" altLang="cs-CZ" b="1" dirty="0"/>
              <a:t> </a:t>
            </a:r>
            <a:r>
              <a:rPr lang="cs-CZ" altLang="cs-CZ" b="1" dirty="0" err="1"/>
              <a:t>sein</a:t>
            </a:r>
            <a:endParaRPr lang="cs-CZ" altLang="cs-CZ" b="1" dirty="0"/>
          </a:p>
          <a:p>
            <a:r>
              <a:rPr lang="cs-CZ" altLang="cs-CZ" b="1" dirty="0"/>
              <a:t>3. </a:t>
            </a:r>
            <a:r>
              <a:rPr lang="cs-CZ" altLang="cs-CZ" b="1" dirty="0" err="1"/>
              <a:t>verkanntes</a:t>
            </a:r>
            <a:r>
              <a:rPr lang="cs-CZ" altLang="cs-CZ" b="1" dirty="0"/>
              <a:t> Genie</a:t>
            </a:r>
          </a:p>
          <a:p>
            <a:r>
              <a:rPr lang="cs-CZ" altLang="cs-CZ" b="1" dirty="0"/>
              <a:t>4. in der </a:t>
            </a:r>
            <a:r>
              <a:rPr lang="cs-CZ" altLang="cs-CZ" b="1" dirty="0" err="1"/>
              <a:t>Regel</a:t>
            </a:r>
            <a:endParaRPr lang="cs-CZ" altLang="cs-CZ" b="1" dirty="0"/>
          </a:p>
          <a:p>
            <a:r>
              <a:rPr lang="cs-CZ" altLang="cs-CZ" b="1" dirty="0"/>
              <a:t>5. „</a:t>
            </a:r>
            <a:r>
              <a:rPr lang="cs-CZ" altLang="cs-CZ" b="1" dirty="0" err="1"/>
              <a:t>Mythos</a:t>
            </a:r>
            <a:r>
              <a:rPr lang="cs-CZ" altLang="cs-CZ" b="1" dirty="0"/>
              <a:t> der </a:t>
            </a:r>
            <a:r>
              <a:rPr lang="cs-CZ" altLang="cs-CZ" b="1" dirty="0" err="1"/>
              <a:t>Gottesm</a:t>
            </a:r>
            <a:r>
              <a:rPr lang="de-DE" altLang="cs-CZ" b="1" dirty="0" err="1"/>
              <a:t>ühlen</a:t>
            </a:r>
            <a:r>
              <a:rPr lang="cs-CZ" altLang="cs-CZ" b="1" dirty="0"/>
              <a:t>“</a:t>
            </a:r>
            <a:r>
              <a:rPr lang="de-DE" altLang="cs-CZ" b="1" dirty="0"/>
              <a:t> – „Gottesmühlen mahlen langsam, aber trefflich klein.“</a:t>
            </a:r>
          </a:p>
          <a:p>
            <a:r>
              <a:rPr lang="cs-CZ" altLang="cs-CZ" b="1" dirty="0"/>
              <a:t>6. </a:t>
            </a:r>
            <a:r>
              <a:rPr lang="de-DE" altLang="cs-CZ" b="1" dirty="0"/>
              <a:t>stinknormaler Sterblicher</a:t>
            </a:r>
          </a:p>
          <a:p>
            <a:r>
              <a:rPr lang="cs-CZ" altLang="cs-CZ" b="1" dirty="0"/>
              <a:t>7. </a:t>
            </a:r>
            <a:r>
              <a:rPr lang="de-DE" altLang="cs-CZ" b="1" dirty="0"/>
              <a:t>höhere Gewalt</a:t>
            </a:r>
          </a:p>
          <a:p>
            <a:r>
              <a:rPr lang="cs-CZ" altLang="cs-CZ" b="1" dirty="0"/>
              <a:t>8. </a:t>
            </a:r>
            <a:r>
              <a:rPr lang="de-DE" altLang="cs-CZ" b="1" dirty="0"/>
              <a:t>etw. fahren lassen</a:t>
            </a:r>
            <a:endParaRPr lang="cs-CZ" altLang="cs-CZ" b="1" dirty="0"/>
          </a:p>
          <a:p>
            <a:r>
              <a:rPr lang="cs-CZ" altLang="cs-CZ" b="1" dirty="0"/>
              <a:t>9. </a:t>
            </a:r>
            <a:r>
              <a:rPr lang="cs-CZ" altLang="cs-CZ" b="1" dirty="0" err="1"/>
              <a:t>vorlieb</a:t>
            </a:r>
            <a:r>
              <a:rPr lang="cs-CZ" altLang="cs-CZ" b="1" dirty="0"/>
              <a:t> </a:t>
            </a:r>
            <a:r>
              <a:rPr lang="cs-CZ" altLang="cs-CZ" b="1" dirty="0" err="1"/>
              <a:t>nehmen</a:t>
            </a:r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822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CB7582-4F1A-4C8D-91EC-6F5B6F988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Goethe</a:t>
            </a:r>
            <a:br>
              <a:rPr lang="cs-CZ" dirty="0"/>
            </a:br>
            <a:r>
              <a:rPr lang="cs-CZ" sz="2400" dirty="0">
                <a:solidFill>
                  <a:srgbClr val="00B050"/>
                </a:solidFill>
              </a:rPr>
              <a:t>Idiome, </a:t>
            </a:r>
            <a:r>
              <a:rPr lang="cs-CZ" sz="2400" dirty="0" err="1">
                <a:solidFill>
                  <a:srgbClr val="00B050"/>
                </a:solidFill>
              </a:rPr>
              <a:t>Paarformeln</a:t>
            </a:r>
            <a:r>
              <a:rPr lang="cs-CZ" sz="2400" dirty="0">
                <a:solidFill>
                  <a:srgbClr val="00B050"/>
                </a:solidFill>
              </a:rPr>
              <a:t>, </a:t>
            </a:r>
            <a:r>
              <a:rPr lang="cs-CZ" sz="2400" dirty="0" err="1">
                <a:solidFill>
                  <a:srgbClr val="00B050"/>
                </a:solidFill>
              </a:rPr>
              <a:t>Vergleiche</a:t>
            </a:r>
            <a:r>
              <a:rPr lang="cs-CZ" sz="2400" dirty="0">
                <a:solidFill>
                  <a:srgbClr val="00B050"/>
                </a:solidFill>
              </a:rPr>
              <a:t>, </a:t>
            </a:r>
            <a:r>
              <a:rPr lang="cs-CZ" sz="2400" dirty="0" err="1">
                <a:solidFill>
                  <a:srgbClr val="00B050"/>
                </a:solidFill>
              </a:rPr>
              <a:t>Kollokationen</a:t>
            </a:r>
            <a:r>
              <a:rPr lang="cs-CZ" sz="2400" dirty="0">
                <a:solidFill>
                  <a:srgbClr val="00B050"/>
                </a:solidFill>
              </a:rPr>
              <a:t>, </a:t>
            </a:r>
            <a:r>
              <a:rPr lang="cs-CZ" sz="2400" dirty="0" err="1">
                <a:solidFill>
                  <a:srgbClr val="00B050"/>
                </a:solidFill>
              </a:rPr>
              <a:t>Phrasemkonstruktionen</a:t>
            </a:r>
            <a:r>
              <a:rPr lang="cs-CZ" sz="2400" dirty="0">
                <a:solidFill>
                  <a:srgbClr val="00B050"/>
                </a:solidFill>
              </a:rPr>
              <a:t>, </a:t>
            </a:r>
            <a:r>
              <a:rPr lang="cs-CZ" sz="2400" dirty="0" err="1">
                <a:solidFill>
                  <a:srgbClr val="00B050"/>
                </a:solidFill>
              </a:rPr>
              <a:t>Sprichw</a:t>
            </a:r>
            <a:r>
              <a:rPr lang="de-DE" sz="2400" dirty="0" err="1">
                <a:solidFill>
                  <a:srgbClr val="00B050"/>
                </a:solidFill>
              </a:rPr>
              <a:t>örter</a:t>
            </a:r>
            <a:r>
              <a:rPr lang="de-DE" sz="2400" dirty="0">
                <a:solidFill>
                  <a:srgbClr val="00B050"/>
                </a:solidFill>
              </a:rPr>
              <a:t>, Zitate, Anspielungen…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7C5896-BB51-4164-97E4-06238674B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dirty="0"/>
              <a:t>10. </a:t>
            </a:r>
            <a:r>
              <a:rPr lang="de-DE" altLang="cs-CZ" b="1" dirty="0"/>
              <a:t>ab und zu</a:t>
            </a:r>
          </a:p>
          <a:p>
            <a:r>
              <a:rPr lang="cs-CZ" altLang="cs-CZ" b="1" dirty="0"/>
              <a:t>11. </a:t>
            </a:r>
            <a:r>
              <a:rPr lang="de-DE" altLang="cs-CZ" b="1" dirty="0"/>
              <a:t>zu Lebzeiten</a:t>
            </a:r>
          </a:p>
          <a:p>
            <a:r>
              <a:rPr lang="cs-CZ" altLang="cs-CZ" b="1" dirty="0"/>
              <a:t>12. </a:t>
            </a:r>
            <a:r>
              <a:rPr lang="de-DE" altLang="cs-CZ" b="1" dirty="0"/>
              <a:t>Triumphe zelebrieren</a:t>
            </a:r>
          </a:p>
          <a:p>
            <a:r>
              <a:rPr lang="cs-CZ" altLang="cs-CZ" b="1" dirty="0"/>
              <a:t>13. </a:t>
            </a:r>
            <a:r>
              <a:rPr lang="de-DE" altLang="cs-CZ" b="1" dirty="0"/>
              <a:t>eine Schlappe erleiden</a:t>
            </a:r>
          </a:p>
          <a:p>
            <a:r>
              <a:rPr lang="cs-CZ" altLang="cs-CZ" b="1" dirty="0"/>
              <a:t>14. </a:t>
            </a:r>
            <a:r>
              <a:rPr lang="de-DE" altLang="cs-CZ" b="1" dirty="0"/>
              <a:t>bei vollem Bewusstsein</a:t>
            </a:r>
          </a:p>
          <a:p>
            <a:r>
              <a:rPr lang="cs-CZ" altLang="cs-CZ" b="1" dirty="0"/>
              <a:t>15. </a:t>
            </a:r>
            <a:r>
              <a:rPr lang="de-DE" altLang="cs-CZ" b="1" dirty="0"/>
              <a:t>zwei Seelen in einer Brust</a:t>
            </a:r>
          </a:p>
          <a:p>
            <a:r>
              <a:rPr lang="cs-CZ" altLang="cs-CZ" b="1" dirty="0"/>
              <a:t>16. </a:t>
            </a:r>
            <a:r>
              <a:rPr lang="de-DE" altLang="cs-CZ" b="1" dirty="0"/>
              <a:t>auf einmal</a:t>
            </a:r>
          </a:p>
          <a:p>
            <a:r>
              <a:rPr lang="cs-CZ" altLang="cs-CZ" b="1" dirty="0"/>
              <a:t>17. </a:t>
            </a:r>
            <a:r>
              <a:rPr lang="de-DE" altLang="cs-CZ" b="1" dirty="0"/>
              <a:t>jmdm. etwas abspenstig machen</a:t>
            </a:r>
          </a:p>
          <a:p>
            <a:r>
              <a:rPr lang="cs-CZ" altLang="cs-CZ" b="1" dirty="0"/>
              <a:t>18. </a:t>
            </a:r>
            <a:r>
              <a:rPr lang="de-DE" altLang="cs-CZ" b="1" dirty="0"/>
              <a:t>seinen Lauf nehmen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93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94E0C2-84C8-4AA4-9B7F-1D64DFE5E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Goethe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0B18E9-4EA8-4776-90FA-E2292ABFA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b="1" dirty="0"/>
              <a:t>19. </a:t>
            </a:r>
            <a:r>
              <a:rPr lang="de-DE" altLang="cs-CZ" b="1" dirty="0"/>
              <a:t>von etwas zeugt die Tatsache, dass…</a:t>
            </a:r>
          </a:p>
          <a:p>
            <a:r>
              <a:rPr lang="cs-CZ" altLang="cs-CZ" b="1" dirty="0"/>
              <a:t>20. </a:t>
            </a:r>
            <a:r>
              <a:rPr lang="de-DE" altLang="cs-CZ" b="1" dirty="0"/>
              <a:t>kein Geringerer als…</a:t>
            </a:r>
          </a:p>
          <a:p>
            <a:r>
              <a:rPr lang="cs-CZ" altLang="cs-CZ" b="1" dirty="0"/>
              <a:t>21. </a:t>
            </a:r>
            <a:r>
              <a:rPr lang="de-DE" altLang="cs-CZ" b="1" dirty="0"/>
              <a:t>typischer Repräsentant</a:t>
            </a:r>
          </a:p>
          <a:p>
            <a:r>
              <a:rPr lang="cs-CZ" altLang="cs-CZ" b="1" dirty="0"/>
              <a:t>22. </a:t>
            </a:r>
            <a:r>
              <a:rPr lang="cs-CZ" altLang="cs-CZ" b="1" dirty="0" err="1"/>
              <a:t>jmdm</a:t>
            </a:r>
            <a:r>
              <a:rPr lang="cs-CZ" altLang="cs-CZ" b="1" dirty="0"/>
              <a:t>. </a:t>
            </a:r>
            <a:r>
              <a:rPr lang="cs-CZ" altLang="cs-CZ" b="1" dirty="0" err="1"/>
              <a:t>einen</a:t>
            </a:r>
            <a:r>
              <a:rPr lang="cs-CZ" altLang="cs-CZ" b="1" dirty="0"/>
              <a:t>/</a:t>
            </a:r>
            <a:r>
              <a:rPr lang="de-DE" altLang="cs-CZ" b="1" dirty="0"/>
              <a:t>den Gefallen tun</a:t>
            </a:r>
            <a:endParaRPr lang="cs-CZ" altLang="cs-CZ" b="1" dirty="0"/>
          </a:p>
          <a:p>
            <a:r>
              <a:rPr lang="cs-CZ" altLang="cs-CZ" b="1" dirty="0"/>
              <a:t>23. </a:t>
            </a:r>
            <a:r>
              <a:rPr lang="cs-CZ" altLang="cs-CZ" b="1" dirty="0" err="1"/>
              <a:t>Zeitrechnung</a:t>
            </a:r>
            <a:r>
              <a:rPr lang="cs-CZ" altLang="cs-CZ" b="1" dirty="0"/>
              <a:t> „vor Goethe, nach Goethe“</a:t>
            </a:r>
          </a:p>
          <a:p>
            <a:r>
              <a:rPr lang="cs-CZ" altLang="cs-CZ" b="1" dirty="0"/>
              <a:t>24. „</a:t>
            </a:r>
            <a:r>
              <a:rPr lang="cs-CZ" altLang="cs-CZ" b="1" dirty="0" err="1"/>
              <a:t>einmal</a:t>
            </a:r>
            <a:r>
              <a:rPr lang="cs-CZ" altLang="cs-CZ" b="1" dirty="0"/>
              <a:t> Goethe, </a:t>
            </a:r>
            <a:r>
              <a:rPr lang="cs-CZ" altLang="cs-CZ" b="1" dirty="0" err="1"/>
              <a:t>immer</a:t>
            </a:r>
            <a:r>
              <a:rPr lang="cs-CZ" altLang="cs-CZ" b="1" dirty="0"/>
              <a:t> Goethe“</a:t>
            </a:r>
          </a:p>
          <a:p>
            <a:r>
              <a:rPr lang="cs-CZ" altLang="cs-CZ" b="1" dirty="0"/>
              <a:t>25. </a:t>
            </a:r>
            <a:r>
              <a:rPr lang="cs-CZ" altLang="cs-CZ" b="1" dirty="0" err="1"/>
              <a:t>etw</a:t>
            </a:r>
            <a:r>
              <a:rPr lang="cs-CZ" altLang="cs-CZ" b="1" dirty="0"/>
              <a:t>.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etw</a:t>
            </a:r>
            <a:r>
              <a:rPr lang="cs-CZ" altLang="cs-CZ" b="1" dirty="0"/>
              <a:t>. </a:t>
            </a:r>
            <a:r>
              <a:rPr lang="cs-CZ" altLang="cs-CZ" b="1" dirty="0" err="1"/>
              <a:t>innig</a:t>
            </a:r>
            <a:r>
              <a:rPr lang="cs-CZ" altLang="cs-CZ" b="1" dirty="0"/>
              <a:t> </a:t>
            </a:r>
            <a:r>
              <a:rPr lang="cs-CZ" altLang="cs-CZ" b="1" dirty="0" err="1"/>
              <a:t>verbinden</a:t>
            </a:r>
            <a:endParaRPr lang="de-DE" altLang="cs-CZ" b="1" dirty="0"/>
          </a:p>
          <a:p>
            <a:r>
              <a:rPr lang="cs-CZ" altLang="cs-CZ" b="1" dirty="0"/>
              <a:t>26. </a:t>
            </a:r>
            <a:r>
              <a:rPr lang="de-DE" altLang="cs-CZ" b="1" dirty="0"/>
              <a:t>irdische Existenz</a:t>
            </a:r>
          </a:p>
          <a:p>
            <a:r>
              <a:rPr lang="cs-CZ" altLang="cs-CZ" b="1" dirty="0"/>
              <a:t>27. </a:t>
            </a:r>
            <a:r>
              <a:rPr lang="de-DE" altLang="cs-CZ" b="1" dirty="0"/>
              <a:t>goldene Regel</a:t>
            </a:r>
          </a:p>
          <a:p>
            <a:r>
              <a:rPr lang="cs-CZ" altLang="cs-CZ" b="1" dirty="0"/>
              <a:t>28. </a:t>
            </a:r>
            <a:r>
              <a:rPr lang="de-DE" altLang="cs-CZ" b="1" dirty="0"/>
              <a:t>lebendiger Klassiker</a:t>
            </a:r>
          </a:p>
          <a:p>
            <a:r>
              <a:rPr lang="cs-CZ" altLang="cs-CZ" b="1" dirty="0"/>
              <a:t>29. (</a:t>
            </a:r>
            <a:r>
              <a:rPr lang="cs-CZ" altLang="cs-CZ" b="1" dirty="0" err="1"/>
              <a:t>alle</a:t>
            </a:r>
            <a:r>
              <a:rPr lang="cs-CZ" altLang="cs-CZ" b="1" dirty="0"/>
              <a:t>) </a:t>
            </a:r>
            <a:r>
              <a:rPr lang="de-DE" altLang="cs-CZ" b="1" dirty="0"/>
              <a:t>Erwartung(en) erfüllen</a:t>
            </a:r>
          </a:p>
          <a:p>
            <a:r>
              <a:rPr lang="cs-CZ" altLang="cs-CZ" b="1" dirty="0"/>
              <a:t>30. </a:t>
            </a:r>
            <a:r>
              <a:rPr lang="de-DE" altLang="cs-CZ" b="1" dirty="0"/>
              <a:t>etw. von Unrat befreien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370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09C8CF-4793-4DAD-AFFC-B3E5B7B75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Goethe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07365A-5081-423D-B126-9CA8FF3D6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31. W</a:t>
            </a:r>
            <a:r>
              <a:rPr lang="de-DE" b="1" dirty="0" err="1"/>
              <a:t>eiß</a:t>
            </a:r>
            <a:r>
              <a:rPr lang="de-DE" b="1" dirty="0"/>
              <a:t> Gott nicht</a:t>
            </a:r>
            <a:r>
              <a:rPr lang="cs-CZ" b="1" dirty="0"/>
              <a:t>.</a:t>
            </a:r>
            <a:endParaRPr lang="de-DE" b="1" dirty="0"/>
          </a:p>
          <a:p>
            <a:pPr>
              <a:defRPr/>
            </a:pPr>
            <a:r>
              <a:rPr lang="cs-CZ" b="1" dirty="0"/>
              <a:t>32. </a:t>
            </a:r>
            <a:r>
              <a:rPr lang="de-DE" b="1" dirty="0"/>
              <a:t>ein Rätsel lösen</a:t>
            </a:r>
          </a:p>
          <a:p>
            <a:pPr>
              <a:defRPr/>
            </a:pPr>
            <a:r>
              <a:rPr lang="cs-CZ" b="1" dirty="0"/>
              <a:t>33. (k)</a:t>
            </a:r>
            <a:r>
              <a:rPr lang="de-DE" b="1" dirty="0"/>
              <a:t>ein armes Wörtchen </a:t>
            </a:r>
            <a:r>
              <a:rPr lang="cs-CZ" b="1" dirty="0"/>
              <a:t>f</a:t>
            </a:r>
            <a:r>
              <a:rPr lang="de-DE" b="1" dirty="0" err="1"/>
              <a:t>ür</a:t>
            </a:r>
            <a:r>
              <a:rPr lang="de-DE" b="1" dirty="0"/>
              <a:t> jmdn. sprechen</a:t>
            </a:r>
          </a:p>
          <a:p>
            <a:pPr>
              <a:defRPr/>
            </a:pPr>
            <a:r>
              <a:rPr lang="de-DE" b="1" dirty="0"/>
              <a:t>34. auf der Höhe (seines/des Ruhmes)</a:t>
            </a:r>
          </a:p>
          <a:p>
            <a:pPr>
              <a:defRPr/>
            </a:pPr>
            <a:r>
              <a:rPr lang="de-DE" b="1" dirty="0"/>
              <a:t>35. im hohen Alter</a:t>
            </a:r>
          </a:p>
          <a:p>
            <a:pPr>
              <a:defRPr/>
            </a:pPr>
            <a:r>
              <a:rPr lang="de-DE" b="1" dirty="0"/>
              <a:t>36. ein hoher Geist</a:t>
            </a:r>
          </a:p>
          <a:p>
            <a:pPr>
              <a:defRPr/>
            </a:pPr>
            <a:r>
              <a:rPr lang="de-DE" b="1" dirty="0"/>
              <a:t>37. das Recht verteidigen</a:t>
            </a:r>
          </a:p>
          <a:p>
            <a:pPr>
              <a:defRPr/>
            </a:pPr>
            <a:r>
              <a:rPr lang="de-DE" b="1" dirty="0"/>
              <a:t>38. sein eigener Wächter sein (?)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25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7AD1B6-AEBA-429B-B58E-1AA24D2A4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Goethe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7BEB34-188C-4352-8BF3-6155914A3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39. (ein bisschen) Gerechtigkeit verdienen</a:t>
            </a:r>
          </a:p>
          <a:p>
            <a:r>
              <a:rPr lang="de-DE" altLang="cs-CZ" b="1" dirty="0"/>
              <a:t>40. seinen Anfang nehmen</a:t>
            </a:r>
          </a:p>
          <a:p>
            <a:r>
              <a:rPr lang="de-DE" altLang="cs-CZ" b="1" dirty="0"/>
              <a:t>41. jmdn. etwas (Genitiv) (der verheimlichten Homosexualität) überführen</a:t>
            </a:r>
          </a:p>
          <a:p>
            <a:r>
              <a:rPr lang="de-DE" altLang="cs-CZ" b="1" dirty="0"/>
              <a:t>42. jmdn. mit etw. verheiraten – </a:t>
            </a:r>
            <a:r>
              <a:rPr lang="de-DE" altLang="cs-CZ" b="1" dirty="0">
                <a:solidFill>
                  <a:srgbClr val="FF0000"/>
                </a:solidFill>
              </a:rPr>
              <a:t>Metapher</a:t>
            </a:r>
          </a:p>
          <a:p>
            <a:r>
              <a:rPr lang="de-DE" altLang="cs-CZ" b="1" dirty="0"/>
              <a:t>43. zur Zeit</a:t>
            </a:r>
          </a:p>
          <a:p>
            <a:r>
              <a:rPr lang="de-DE" altLang="cs-CZ" b="1" dirty="0"/>
              <a:t>44. sich von etw. verhexen lassen</a:t>
            </a:r>
          </a:p>
          <a:p>
            <a:r>
              <a:rPr lang="de-DE" altLang="cs-CZ" b="1" dirty="0"/>
              <a:t>45. wie auch immer, eines steht fest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35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99A9FE-05FB-4ECF-A593-700A4E32B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Goethe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B9E255-0679-4044-9CB9-18DE3B22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b="1" dirty="0"/>
              <a:t>46. Alles Lug und Trug!</a:t>
            </a:r>
          </a:p>
          <a:p>
            <a:r>
              <a:rPr lang="de-DE" altLang="cs-CZ" b="1" dirty="0"/>
              <a:t>47. jmdm./einer Sache etwas/nichts anhaben können – </a:t>
            </a:r>
            <a:r>
              <a:rPr lang="cs-CZ" altLang="cs-CZ" b="1" dirty="0">
                <a:solidFill>
                  <a:srgbClr val="00B050"/>
                </a:solidFill>
              </a:rPr>
              <a:t>někomu (ne)ublížit, (ne)uškodit, (ne)rozházet někoho</a:t>
            </a:r>
            <a:r>
              <a:rPr lang="cs-CZ" altLang="cs-CZ" b="1" dirty="0"/>
              <a:t>…</a:t>
            </a:r>
            <a:endParaRPr lang="de-DE" altLang="cs-CZ" b="1" dirty="0"/>
          </a:p>
          <a:p>
            <a:r>
              <a:rPr lang="de-DE" altLang="cs-CZ" b="1" dirty="0"/>
              <a:t>48. zu kurz kommen</a:t>
            </a:r>
          </a:p>
          <a:p>
            <a:r>
              <a:rPr lang="de-DE" altLang="cs-CZ" b="1" dirty="0"/>
              <a:t>49. vor kurzem</a:t>
            </a:r>
          </a:p>
          <a:p>
            <a:r>
              <a:rPr lang="de-DE" altLang="cs-CZ" b="1" dirty="0"/>
              <a:t>50. (</a:t>
            </a:r>
            <a:r>
              <a:rPr lang="de-DE" altLang="cs-CZ" b="1" dirty="0" err="1"/>
              <a:t>ur</a:t>
            </a:r>
            <a:r>
              <a:rPr lang="de-DE" altLang="cs-CZ" b="1" dirty="0"/>
              <a:t>)inoffizieller Mitarbeiter</a:t>
            </a:r>
          </a:p>
          <a:p>
            <a:r>
              <a:rPr lang="de-DE" altLang="cs-CZ" b="1" dirty="0"/>
              <a:t>51. ein Vorbild abgeben</a:t>
            </a:r>
          </a:p>
          <a:p>
            <a:r>
              <a:rPr lang="de-DE" altLang="cs-CZ" b="1" dirty="0"/>
              <a:t>52. höhere Gerechtigkeit</a:t>
            </a:r>
          </a:p>
          <a:p>
            <a:r>
              <a:rPr lang="de-DE" altLang="cs-CZ" b="1" dirty="0"/>
              <a:t>53. aus den Reihen …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52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2A47D-99EF-4336-92EF-F8384B585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Phraseologismen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9F4493-0FBF-4745-B2A2-A1E70051C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b="1" dirty="0" err="1">
                <a:solidFill>
                  <a:srgbClr val="FF0000"/>
                </a:solidFill>
              </a:rPr>
              <a:t>Phraseologismen</a:t>
            </a:r>
            <a:r>
              <a:rPr lang="cs-CZ" b="1" dirty="0">
                <a:solidFill>
                  <a:srgbClr val="FF0000"/>
                </a:solidFill>
              </a:rPr>
              <a:t> – </a:t>
            </a:r>
            <a:r>
              <a:rPr lang="cs-CZ" b="1" dirty="0" err="1">
                <a:solidFill>
                  <a:srgbClr val="FF0000"/>
                </a:solidFill>
              </a:rPr>
              <a:t>feste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Wortgruppen</a:t>
            </a:r>
            <a:r>
              <a:rPr lang="cs-CZ" b="1" dirty="0">
                <a:solidFill>
                  <a:srgbClr val="FF0000"/>
                </a:solidFill>
              </a:rPr>
              <a:t>/</a:t>
            </a:r>
            <a:r>
              <a:rPr lang="cs-CZ" b="1" dirty="0" err="1">
                <a:solidFill>
                  <a:srgbClr val="FF0000"/>
                </a:solidFill>
              </a:rPr>
              <a:t>Wortverbindungen</a:t>
            </a:r>
            <a:r>
              <a:rPr lang="cs-CZ" b="1" dirty="0">
                <a:solidFill>
                  <a:srgbClr val="FF0000"/>
                </a:solidFill>
              </a:rPr>
              <a:t>/</a:t>
            </a:r>
            <a:r>
              <a:rPr lang="cs-CZ" b="1" dirty="0" err="1">
                <a:solidFill>
                  <a:srgbClr val="FF0000"/>
                </a:solidFill>
              </a:rPr>
              <a:t>Wendungen</a:t>
            </a:r>
            <a:endParaRPr 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b="1" dirty="0" err="1">
                <a:solidFill>
                  <a:schemeClr val="tx1"/>
                </a:solidFill>
              </a:rPr>
              <a:t>Merkmale</a:t>
            </a:r>
            <a:r>
              <a:rPr lang="cs-CZ" b="1" dirty="0">
                <a:solidFill>
                  <a:schemeClr val="tx1"/>
                </a:solidFill>
              </a:rPr>
              <a:t>:</a:t>
            </a:r>
          </a:p>
          <a:p>
            <a:pPr marL="514350" indent="-514350">
              <a:lnSpc>
                <a:spcPct val="80000"/>
              </a:lnSpc>
              <a:buFont typeface="Arial" charset="0"/>
              <a:buAutoNum type="arabicPeriod"/>
              <a:defRPr/>
            </a:pPr>
            <a:r>
              <a:rPr lang="de-DE" altLang="cs-CZ" b="1" dirty="0" err="1">
                <a:solidFill>
                  <a:srgbClr val="FF0000"/>
                </a:solidFill>
              </a:rPr>
              <a:t>Polylexikalität</a:t>
            </a:r>
            <a:r>
              <a:rPr lang="cs-CZ" altLang="cs-CZ" b="1" dirty="0"/>
              <a:t>: </a:t>
            </a:r>
            <a:r>
              <a:rPr lang="cs-CZ" altLang="cs-CZ" b="1" dirty="0" err="1"/>
              <a:t>mehrere</a:t>
            </a:r>
            <a:r>
              <a:rPr lang="cs-CZ" altLang="cs-CZ" b="1" dirty="0"/>
              <a:t> </a:t>
            </a:r>
            <a:r>
              <a:rPr lang="cs-CZ" altLang="cs-CZ" b="1" dirty="0" err="1"/>
              <a:t>Lexeme</a:t>
            </a:r>
            <a:r>
              <a:rPr lang="de-DE" altLang="cs-CZ" b="1" dirty="0"/>
              <a:t> (mindestens zwei): </a:t>
            </a:r>
            <a:r>
              <a:rPr lang="de-DE" altLang="cs-CZ" b="1" i="1" dirty="0"/>
              <a:t>Trübsal blasen </a:t>
            </a:r>
            <a:r>
              <a:rPr lang="de-DE" altLang="cs-CZ" b="1" dirty="0"/>
              <a:t>– „traurig, deprimiert sein“</a:t>
            </a:r>
            <a:endParaRPr lang="cs-CZ" altLang="cs-CZ" b="1" dirty="0"/>
          </a:p>
          <a:p>
            <a:pPr marL="514350" indent="-514350">
              <a:lnSpc>
                <a:spcPct val="80000"/>
              </a:lnSpc>
              <a:buFont typeface="Arial" charset="0"/>
              <a:buAutoNum type="arabicPeriod"/>
              <a:defRPr/>
            </a:pPr>
            <a:r>
              <a:rPr lang="de-DE" altLang="cs-CZ" b="1" dirty="0">
                <a:solidFill>
                  <a:srgbClr val="FF0000"/>
                </a:solidFill>
              </a:rPr>
              <a:t>Festigkeit/Stabilität</a:t>
            </a:r>
            <a:r>
              <a:rPr lang="de-DE" altLang="cs-CZ" b="1" dirty="0"/>
              <a:t> – nicht austauschbare Struktur – relativ: Variationen und Modifikationen möglich: </a:t>
            </a:r>
            <a:r>
              <a:rPr lang="de-DE" altLang="cs-CZ" b="1" i="1" dirty="0" err="1"/>
              <a:t>jdm</a:t>
            </a:r>
            <a:r>
              <a:rPr lang="de-DE" altLang="cs-CZ" b="1" i="1" dirty="0"/>
              <a:t> Honig um den Mund, den Bart, ums Maul schmieren/</a:t>
            </a:r>
            <a:r>
              <a:rPr lang="de-DE" altLang="cs-CZ" b="1" i="1" dirty="0" err="1"/>
              <a:t>jdm</a:t>
            </a:r>
            <a:r>
              <a:rPr lang="de-DE" altLang="cs-CZ" b="1" i="1" dirty="0"/>
              <a:t>. </a:t>
            </a:r>
            <a:r>
              <a:rPr lang="en-US" altLang="cs-CZ" b="1" i="1" dirty="0"/>
              <a:t>*</a:t>
            </a:r>
            <a:r>
              <a:rPr lang="de-DE" altLang="cs-CZ" b="1" i="1" dirty="0"/>
              <a:t>Marmelade…</a:t>
            </a:r>
            <a:endParaRPr lang="de-DE" altLang="cs-CZ" b="1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3. </a:t>
            </a:r>
            <a:r>
              <a:rPr lang="de-DE" altLang="cs-CZ" b="1" dirty="0">
                <a:solidFill>
                  <a:schemeClr val="tx1"/>
                </a:solidFill>
              </a:rPr>
              <a:t> </a:t>
            </a:r>
            <a:r>
              <a:rPr lang="cs-CZ" altLang="cs-CZ" b="1" dirty="0">
                <a:solidFill>
                  <a:schemeClr val="tx1"/>
                </a:solidFill>
              </a:rPr>
              <a:t>   </a:t>
            </a:r>
            <a:r>
              <a:rPr lang="de-DE" altLang="cs-CZ" b="1" dirty="0">
                <a:solidFill>
                  <a:srgbClr val="FF0000"/>
                </a:solidFill>
              </a:rPr>
              <a:t>Lexikalisierung und Reproduzierbarkeit</a:t>
            </a:r>
            <a:r>
              <a:rPr lang="cs-CZ" altLang="cs-CZ" b="1" dirty="0">
                <a:solidFill>
                  <a:schemeClr val="tx1"/>
                </a:solidFill>
              </a:rPr>
              <a:t>:</a:t>
            </a:r>
            <a:r>
              <a:rPr lang="de-DE" altLang="cs-CZ" b="1" dirty="0">
                <a:solidFill>
                  <a:schemeClr val="tx1"/>
                </a:solidFill>
              </a:rPr>
              <a:t> Im WB</a:t>
            </a:r>
            <a:r>
              <a:rPr lang="cs-CZ" altLang="cs-CZ" b="1" dirty="0">
                <a:solidFill>
                  <a:schemeClr val="tx1"/>
                </a:solidFill>
              </a:rPr>
              <a:t> </a:t>
            </a:r>
            <a:r>
              <a:rPr lang="de-DE" altLang="cs-CZ" b="1" dirty="0">
                <a:solidFill>
                  <a:schemeClr val="tx1"/>
                </a:solidFill>
              </a:rPr>
              <a:t>gespeichert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4. </a:t>
            </a:r>
            <a:r>
              <a:rPr lang="de-DE" altLang="cs-CZ" b="1" dirty="0">
                <a:solidFill>
                  <a:schemeClr val="tx1"/>
                </a:solidFill>
              </a:rPr>
              <a:t> </a:t>
            </a:r>
            <a:r>
              <a:rPr lang="cs-CZ" altLang="cs-CZ" b="1" dirty="0">
                <a:solidFill>
                  <a:schemeClr val="tx1"/>
                </a:solidFill>
              </a:rPr>
              <a:t>   </a:t>
            </a:r>
            <a:r>
              <a:rPr lang="de-DE" altLang="cs-CZ" b="1" dirty="0">
                <a:solidFill>
                  <a:srgbClr val="FF0000"/>
                </a:solidFill>
              </a:rPr>
              <a:t>Idiomatizität</a:t>
            </a:r>
            <a:r>
              <a:rPr lang="de-DE" altLang="cs-CZ" b="1" dirty="0"/>
              <a:t> – übertragene Bedeutung</a:t>
            </a:r>
            <a:r>
              <a:rPr lang="cs-CZ" altLang="cs-CZ" b="1" dirty="0"/>
              <a:t>, </a:t>
            </a:r>
            <a:r>
              <a:rPr lang="cs-CZ" altLang="cs-CZ" b="1" dirty="0" err="1"/>
              <a:t>semantische</a:t>
            </a:r>
            <a:r>
              <a:rPr lang="cs-CZ" altLang="cs-CZ" b="1" dirty="0"/>
              <a:t> </a:t>
            </a:r>
            <a:r>
              <a:rPr lang="cs-CZ" altLang="cs-CZ" b="1" dirty="0" err="1"/>
              <a:t>Transformation</a:t>
            </a:r>
            <a:r>
              <a:rPr lang="cs-CZ" altLang="cs-CZ" b="1" dirty="0"/>
              <a:t>, </a:t>
            </a:r>
            <a:r>
              <a:rPr lang="cs-CZ" altLang="cs-CZ" b="1" dirty="0" err="1"/>
              <a:t>z.B</a:t>
            </a:r>
            <a:r>
              <a:rPr lang="cs-CZ" altLang="cs-CZ" b="1" dirty="0"/>
              <a:t>.: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b="1" dirty="0"/>
              <a:t>            </a:t>
            </a:r>
            <a:r>
              <a:rPr lang="de-DE" altLang="cs-CZ" b="1" i="1" dirty="0" err="1">
                <a:solidFill>
                  <a:srgbClr val="0070C0"/>
                </a:solidFill>
              </a:rPr>
              <a:t>jdm</a:t>
            </a:r>
            <a:r>
              <a:rPr lang="de-DE" altLang="cs-CZ" b="1" i="1" dirty="0">
                <a:solidFill>
                  <a:srgbClr val="0070C0"/>
                </a:solidFill>
              </a:rPr>
              <a:t> einen Floh ins Ohr setzen</a:t>
            </a:r>
            <a:endParaRPr lang="cs-CZ" altLang="cs-CZ" b="1" dirty="0">
              <a:solidFill>
                <a:srgbClr val="0070C0"/>
              </a:solidFill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92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B92842-A18A-4B67-9069-FA91A344D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Goethe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BA154C-1F22-4598-92DF-C5A3B50A3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b="1" dirty="0"/>
              <a:t>54. aus (völlig) unerklärlichen Gründen</a:t>
            </a:r>
          </a:p>
          <a:p>
            <a:r>
              <a:rPr lang="de-DE" altLang="cs-CZ" b="1" dirty="0"/>
              <a:t>55. etw. in schrillen Farben schildern</a:t>
            </a:r>
          </a:p>
          <a:p>
            <a:r>
              <a:rPr lang="de-DE" altLang="cs-CZ" b="1" dirty="0"/>
              <a:t>56. in Erscheinung treten</a:t>
            </a:r>
          </a:p>
          <a:p>
            <a:r>
              <a:rPr lang="de-DE" altLang="cs-CZ" b="1" dirty="0"/>
              <a:t>57. Recht hin – Gerechtigkeit her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58. </a:t>
            </a:r>
            <a:r>
              <a:rPr lang="de-DE" altLang="cs-CZ" b="1" i="1" dirty="0">
                <a:solidFill>
                  <a:srgbClr val="00B0F0"/>
                </a:solidFill>
              </a:rPr>
              <a:t>alle Mühlen mahlen etwas schief…</a:t>
            </a:r>
          </a:p>
          <a:p>
            <a:r>
              <a:rPr lang="de-DE" altLang="cs-CZ" b="1" dirty="0"/>
              <a:t>5</a:t>
            </a:r>
            <a:r>
              <a:rPr lang="cs-CZ" altLang="cs-CZ" b="1" dirty="0"/>
              <a:t>9</a:t>
            </a:r>
            <a:r>
              <a:rPr lang="de-DE" altLang="cs-CZ" b="1" dirty="0"/>
              <a:t>. Liebeserklärungen machen</a:t>
            </a:r>
          </a:p>
          <a:p>
            <a:r>
              <a:rPr lang="cs-CZ" altLang="cs-CZ" b="1" dirty="0"/>
              <a:t>60</a:t>
            </a:r>
            <a:r>
              <a:rPr lang="de-DE" altLang="cs-CZ" b="1" dirty="0"/>
              <a:t>. „</a:t>
            </a:r>
            <a:r>
              <a:rPr lang="de-DE" altLang="cs-CZ" b="1" dirty="0" err="1"/>
              <a:t>good</a:t>
            </a:r>
            <a:r>
              <a:rPr lang="de-DE" altLang="cs-CZ" b="1" dirty="0"/>
              <a:t> </a:t>
            </a:r>
            <a:r>
              <a:rPr lang="de-DE" altLang="cs-CZ" b="1" dirty="0" err="1"/>
              <a:t>news</a:t>
            </a:r>
            <a:r>
              <a:rPr lang="de-DE" altLang="cs-CZ" b="1" dirty="0"/>
              <a:t> – </a:t>
            </a:r>
            <a:r>
              <a:rPr lang="de-DE" altLang="cs-CZ" b="1" dirty="0" err="1"/>
              <a:t>no</a:t>
            </a:r>
            <a:r>
              <a:rPr lang="de-DE" altLang="cs-CZ" b="1" dirty="0"/>
              <a:t> </a:t>
            </a:r>
            <a:r>
              <a:rPr lang="de-DE" altLang="cs-CZ" b="1" dirty="0" err="1"/>
              <a:t>news</a:t>
            </a:r>
            <a:r>
              <a:rPr lang="de-DE" altLang="cs-CZ" b="1" dirty="0"/>
              <a:t>“</a:t>
            </a:r>
          </a:p>
          <a:p>
            <a:r>
              <a:rPr lang="de-DE" altLang="cs-CZ" b="1" dirty="0"/>
              <a:t>6</a:t>
            </a:r>
            <a:r>
              <a:rPr lang="cs-CZ" altLang="cs-CZ" b="1" dirty="0"/>
              <a:t>1</a:t>
            </a:r>
            <a:r>
              <a:rPr lang="de-DE" altLang="cs-CZ" b="1" dirty="0"/>
              <a:t>. macht nichts…</a:t>
            </a:r>
          </a:p>
          <a:p>
            <a:r>
              <a:rPr lang="de-DE" altLang="cs-CZ" b="1" dirty="0"/>
              <a:t>6</a:t>
            </a:r>
            <a:r>
              <a:rPr lang="cs-CZ" altLang="cs-CZ" b="1" dirty="0"/>
              <a:t>2</a:t>
            </a:r>
            <a:r>
              <a:rPr lang="de-DE" altLang="cs-CZ" b="1" dirty="0"/>
              <a:t>. Leb wohl…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407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9060A-A1FE-49B5-97B6-EBEA84175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Einteilung</a:t>
            </a:r>
            <a:r>
              <a:rPr lang="cs-CZ" dirty="0"/>
              <a:t> der </a:t>
            </a:r>
            <a:r>
              <a:rPr lang="cs-CZ" dirty="0" err="1"/>
              <a:t>phraseologismen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220525-24F6-4E8B-83A1-D7DC499AC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FF0000"/>
                </a:solidFill>
              </a:rPr>
              <a:t>1. </a:t>
            </a:r>
            <a:r>
              <a:rPr lang="de-DE" altLang="cs-CZ" b="1" dirty="0">
                <a:solidFill>
                  <a:srgbClr val="FF0000"/>
                </a:solidFill>
              </a:rPr>
              <a:t>Idiome – die zahlreichste und wichtigste Gruppe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</a:p>
          <a:p>
            <a:r>
              <a:rPr lang="de-DE" altLang="cs-CZ" b="1" dirty="0"/>
              <a:t>stilistische Vielfalt: Emotionalität, Expressivität, Bildlichkeit (metaphorisch), Anschaulichkeit, Kultursymbolik, semantische Abenteuerlichkeit (was sie bedeuten, woher sie stamme</a:t>
            </a:r>
            <a:r>
              <a:rPr lang="cs-CZ" altLang="cs-CZ" b="1" dirty="0"/>
              <a:t>n</a:t>
            </a:r>
            <a:r>
              <a:rPr lang="de-DE" altLang="cs-CZ" b="1" dirty="0"/>
              <a:t>)</a:t>
            </a:r>
            <a:endParaRPr lang="cs-CZ" altLang="cs-CZ" b="1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 err="1">
                <a:solidFill>
                  <a:srgbClr val="0070C0"/>
                </a:solidFill>
              </a:rPr>
              <a:t>jdm</a:t>
            </a:r>
            <a:r>
              <a:rPr lang="de-DE" altLang="cs-CZ" b="1" i="1" dirty="0">
                <a:solidFill>
                  <a:srgbClr val="0070C0"/>
                </a:solidFill>
              </a:rPr>
              <a:t>. </a:t>
            </a:r>
            <a:r>
              <a:rPr lang="cs-CZ" altLang="cs-CZ" b="1" i="1" dirty="0">
                <a:solidFill>
                  <a:srgbClr val="0070C0"/>
                </a:solidFill>
              </a:rPr>
              <a:t>e</a:t>
            </a:r>
            <a:r>
              <a:rPr lang="de-DE" altLang="cs-CZ" b="1" i="1" dirty="0" err="1">
                <a:solidFill>
                  <a:srgbClr val="0070C0"/>
                </a:solidFill>
              </a:rPr>
              <a:t>inen</a:t>
            </a:r>
            <a:r>
              <a:rPr lang="de-DE" altLang="cs-CZ" b="1" i="1" dirty="0">
                <a:solidFill>
                  <a:srgbClr val="0070C0"/>
                </a:solidFill>
              </a:rPr>
              <a:t> Korb geben</a:t>
            </a:r>
            <a:r>
              <a:rPr lang="de-DE" altLang="cs-CZ" b="1" dirty="0">
                <a:solidFill>
                  <a:srgbClr val="0070C0"/>
                </a:solidFill>
              </a:rPr>
              <a:t> </a:t>
            </a:r>
            <a:endParaRPr lang="cs-CZ" altLang="cs-CZ" b="1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 err="1">
                <a:solidFill>
                  <a:srgbClr val="0070C0"/>
                </a:solidFill>
              </a:rPr>
              <a:t>jdn</a:t>
            </a:r>
            <a:r>
              <a:rPr lang="de-DE" altLang="cs-CZ" b="1" i="1" dirty="0">
                <a:solidFill>
                  <a:srgbClr val="0070C0"/>
                </a:solidFill>
              </a:rPr>
              <a:t> übers Ohr hauen </a:t>
            </a:r>
            <a:endParaRPr lang="cs-CZ" altLang="cs-CZ" b="1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>
                <a:solidFill>
                  <a:srgbClr val="0070C0"/>
                </a:solidFill>
              </a:rPr>
              <a:t>auf den Busch klopfen</a:t>
            </a:r>
            <a:endParaRPr lang="cs-CZ" altLang="cs-CZ" b="1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 err="1">
                <a:solidFill>
                  <a:srgbClr val="0070C0"/>
                </a:solidFill>
              </a:rPr>
              <a:t>jdn</a:t>
            </a:r>
            <a:r>
              <a:rPr lang="de-DE" altLang="cs-CZ" b="1" i="1" dirty="0">
                <a:solidFill>
                  <a:srgbClr val="0070C0"/>
                </a:solidFill>
              </a:rPr>
              <a:t> ins Bockshorn jagen</a:t>
            </a:r>
            <a:endParaRPr lang="cs-CZ" altLang="cs-CZ" b="1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>
                <a:solidFill>
                  <a:srgbClr val="0070C0"/>
                </a:solidFill>
              </a:rPr>
              <a:t>Perlen vor die Säue werfen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>
                <a:solidFill>
                  <a:srgbClr val="0070C0"/>
                </a:solidFill>
              </a:rPr>
              <a:t>Eulen nach Athen tragen</a:t>
            </a:r>
          </a:p>
          <a:p>
            <a:endParaRPr lang="de-DE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46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80E25-4BF7-4565-874E-46F5D6804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Einteilung</a:t>
            </a:r>
            <a:r>
              <a:rPr lang="cs-CZ" dirty="0"/>
              <a:t> der </a:t>
            </a:r>
            <a:r>
              <a:rPr lang="cs-CZ" dirty="0" err="1"/>
              <a:t>phraseologismen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CF5A59-4230-4490-953A-C1D006E9C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b="1" dirty="0">
                <a:solidFill>
                  <a:srgbClr val="FFC000"/>
                </a:solidFill>
              </a:rPr>
              <a:t>2. </a:t>
            </a:r>
            <a:r>
              <a:rPr lang="de-DE" altLang="cs-CZ" sz="2000" b="1" dirty="0">
                <a:solidFill>
                  <a:srgbClr val="FFC000"/>
                </a:solidFill>
              </a:rPr>
              <a:t>Sprichwörter</a:t>
            </a:r>
            <a:r>
              <a:rPr lang="de-DE" altLang="cs-CZ" sz="2000" b="1" dirty="0"/>
              <a:t>, geflügelte Worte, Zitate, Aphorismen, Bauern- und Wetterregeln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(Pa</a:t>
            </a:r>
            <a:r>
              <a:rPr lang="de-DE" altLang="cs-CZ" sz="2000" b="1" dirty="0" err="1"/>
              <a:t>römiologie</a:t>
            </a:r>
            <a:r>
              <a:rPr lang="de-DE" altLang="cs-CZ" b="1" dirty="0"/>
              <a:t>, Parömien)</a:t>
            </a:r>
            <a:r>
              <a:rPr lang="de-DE" altLang="cs-CZ" sz="2000" b="1" dirty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Der Apfel fällt nicht weit vom Stamm.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Wer zuletzt lacht, lacht am besten.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Über die Toten soll man nur Gutes sagen. (</a:t>
            </a:r>
            <a:r>
              <a:rPr lang="de-DE" altLang="cs-CZ" sz="2000" b="1" i="1" dirty="0" err="1"/>
              <a:t>Chilón</a:t>
            </a:r>
            <a:r>
              <a:rPr lang="de-DE" altLang="cs-CZ" sz="2000" b="1" i="1" dirty="0"/>
              <a:t>) – De mortuis nihil nisi </a:t>
            </a:r>
            <a:r>
              <a:rPr lang="de-DE" altLang="cs-CZ" sz="2000" b="1" i="1" dirty="0" err="1"/>
              <a:t>bene</a:t>
            </a:r>
            <a:endParaRPr lang="de-DE" altLang="cs-CZ" sz="2000" b="1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Veni, vidi, vici. Alea iacta </a:t>
            </a:r>
            <a:r>
              <a:rPr lang="de-DE" altLang="cs-CZ" sz="2000" b="1" i="1" dirty="0" err="1"/>
              <a:t>est</a:t>
            </a:r>
            <a:r>
              <a:rPr lang="de-DE" altLang="cs-CZ" sz="2000" b="1" i="1" dirty="0"/>
              <a:t>/</a:t>
            </a:r>
            <a:r>
              <a:rPr lang="de-DE" altLang="cs-CZ" sz="2000" b="1" i="1" dirty="0" err="1"/>
              <a:t>sunt</a:t>
            </a:r>
            <a:r>
              <a:rPr lang="de-DE" altLang="cs-CZ" sz="2000" b="1" i="1" dirty="0"/>
              <a:t> (Cäsar)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Viel Nebel im Februar bringt Regen oft im Jahr.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FF0000"/>
                </a:solidFill>
              </a:rPr>
              <a:t>3. Kollokationen, Funktionsverbgefüge</a:t>
            </a:r>
            <a:r>
              <a:rPr lang="de-DE" altLang="cs-CZ" sz="2000" b="1" dirty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i="1" dirty="0"/>
              <a:t>den </a:t>
            </a:r>
            <a:r>
              <a:rPr lang="cs-CZ" altLang="cs-CZ" sz="2000" b="1" i="1" dirty="0" err="1"/>
              <a:t>Tisch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decken</a:t>
            </a:r>
            <a:r>
              <a:rPr lang="de-DE" altLang="cs-CZ" sz="2000" b="1" i="1" dirty="0"/>
              <a:t>,</a:t>
            </a:r>
            <a:r>
              <a:rPr lang="cs-CZ" altLang="cs-CZ" sz="2000" b="1" i="1" dirty="0"/>
              <a:t> </a:t>
            </a:r>
            <a:r>
              <a:rPr lang="de-DE" altLang="cs-CZ" sz="2000" b="1" i="1" dirty="0"/>
              <a:t>Maßnahmen treffen, Hilfe leiste</a:t>
            </a:r>
            <a:r>
              <a:rPr lang="cs-CZ" altLang="cs-CZ" sz="2000" b="1" i="1" dirty="0"/>
              <a:t>n</a:t>
            </a:r>
            <a:endParaRPr lang="de-DE" altLang="cs-CZ" sz="2000" b="1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0070C0"/>
                </a:solidFill>
              </a:rPr>
              <a:t>4. Kommunikative Formeln: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/>
              <a:t>Grüße, Wünsche, Flüche: </a:t>
            </a:r>
            <a:r>
              <a:rPr lang="de-DE" altLang="cs-CZ" sz="2000" b="1" i="1" dirty="0"/>
              <a:t>Gute Fahrt! Du lieber Himmel! Lass mich in Frieden! Verdammt noch mal! 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99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4BB379-16A3-46CA-A24C-C7AAC2525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Phraseologismen und </a:t>
            </a:r>
            <a:r>
              <a:rPr lang="de-DE" dirty="0" err="1"/>
              <a:t>kulturerbe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2E32B6-9ABE-4F4A-8A12-8E1D2EDB2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400" b="1" dirty="0"/>
              <a:t> 1. </a:t>
            </a:r>
            <a:r>
              <a:rPr lang="de-DE" altLang="cs-CZ" sz="2800" b="1" dirty="0">
                <a:solidFill>
                  <a:srgbClr val="FF0000"/>
                </a:solidFill>
              </a:rPr>
              <a:t>antike</a:t>
            </a:r>
            <a:r>
              <a:rPr lang="de-DE" altLang="cs-CZ" sz="2400" b="1" dirty="0">
                <a:solidFill>
                  <a:srgbClr val="FF0000"/>
                </a:solidFill>
              </a:rPr>
              <a:t> (</a:t>
            </a:r>
            <a:r>
              <a:rPr lang="de-DE" altLang="cs-CZ" sz="2800" b="1" dirty="0">
                <a:solidFill>
                  <a:srgbClr val="FF0000"/>
                </a:solidFill>
              </a:rPr>
              <a:t>altgriechische/römische) Mythologie (Sagen, Mythen,</a:t>
            </a:r>
            <a:r>
              <a:rPr lang="cs-CZ" altLang="cs-CZ" sz="2800" b="1" dirty="0">
                <a:solidFill>
                  <a:srgbClr val="FF0000"/>
                </a:solidFill>
              </a:rPr>
              <a:t> </a:t>
            </a:r>
            <a:r>
              <a:rPr lang="de-DE" altLang="cs-CZ" sz="2800" b="1" dirty="0">
                <a:solidFill>
                  <a:srgbClr val="FF0000"/>
                </a:solidFill>
              </a:rPr>
              <a:t>Götter):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           den Augiasstall ausmisten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           die Büchse der Pandora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           den Pegasus besteigen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           in Morpheus´ Armen sein </a:t>
            </a:r>
            <a:r>
              <a:rPr lang="de-DE" altLang="cs-CZ" sz="2000" b="1" dirty="0"/>
              <a:t>(geh.)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/>
              <a:t>               </a:t>
            </a:r>
            <a:r>
              <a:rPr lang="de-DE" altLang="cs-CZ" sz="2000" b="1" i="1" dirty="0"/>
              <a:t>zwischen Scylla und Charybdis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           wie von Furien gehetzt/gejagt </a:t>
            </a:r>
            <a:r>
              <a:rPr lang="de-DE" altLang="cs-CZ" sz="2000" b="1" dirty="0"/>
              <a:t>(scherzhaft, ironisch)</a:t>
            </a:r>
            <a:endParaRPr lang="de-DE" altLang="cs-CZ" sz="2000" b="1" i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           Neptun opfern (scherzhaft)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           dem  Bacchus huldigen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           die drei Grazien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           Sisyphusarbeit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           Tantalusqualen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/>
              <a:t>               </a:t>
            </a:r>
            <a:r>
              <a:rPr lang="de-DE" altLang="cs-CZ" sz="2000" b="1" i="1" dirty="0"/>
              <a:t>Ariadnefaden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           Achillesferse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               unter jmds. Ägide – „unter jmds.    Leitung/Schirmherrschaft </a:t>
            </a:r>
            <a:r>
              <a:rPr lang="de-DE" altLang="cs-CZ" sz="2000" b="1" dirty="0"/>
              <a:t>                    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/>
              <a:t>               (exklusiv)</a:t>
            </a:r>
            <a:endParaRPr lang="de-DE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09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05E093-AEE9-4C66-BB57-E48AF6D05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Phraseologismen und </a:t>
            </a:r>
            <a:r>
              <a:rPr lang="de-DE" dirty="0" err="1"/>
              <a:t>kulturerbe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156429-8FD9-4A75-BC05-5E52E947B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cs-CZ" b="1" dirty="0">
                <a:solidFill>
                  <a:srgbClr val="FF0000"/>
                </a:solidFill>
              </a:rPr>
              <a:t>2. Die Bibel: Altes Testament: </a:t>
            </a:r>
            <a:r>
              <a:rPr lang="de-DE" altLang="cs-CZ" sz="2000" b="1" dirty="0">
                <a:solidFill>
                  <a:srgbClr val="FF0000"/>
                </a:solidFill>
              </a:rPr>
              <a:t>8.-2. Jh. vor Christi: hebräisch-griechisch, aramäisch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altLang="cs-CZ" sz="2000" b="1" i="1" dirty="0"/>
              <a:t>sich die Asche aufs Haupt streuen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altLang="cs-CZ" sz="2000" b="1" i="1" dirty="0"/>
              <a:t>jmdm. ein Dorn im Auge sein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altLang="cs-CZ" sz="2000" b="1" i="1" dirty="0"/>
              <a:t>Auge um Auge, Zahn um Zahn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altLang="cs-CZ" sz="2000" b="1" i="1" dirty="0"/>
              <a:t>Hochmut kommt vor dem Fall (König Salomon)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altLang="cs-CZ" sz="2000" b="1" i="1" dirty="0"/>
              <a:t>das goldene Kalb anbeten/der Tanz ums goldene Kalb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altLang="cs-CZ" sz="2000" b="1" i="1" dirty="0"/>
              <a:t>ein Koloss auf tönernen Füßen (Nebukadnezars Traum)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altLang="cs-CZ" sz="2000" b="1" i="1" dirty="0"/>
              <a:t>das Land, wo Milch und Honig fließen („das gelobte Land“ – Moses)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altLang="cs-CZ" sz="2000" b="1" i="1" dirty="0"/>
              <a:t>bei Adam und Eva anfangen (</a:t>
            </a:r>
            <a:r>
              <a:rPr lang="de-DE" altLang="cs-CZ" sz="2000" b="1" i="1" dirty="0" err="1"/>
              <a:t>umg</a:t>
            </a:r>
            <a:r>
              <a:rPr lang="de-DE" altLang="cs-CZ" sz="2000" b="1" i="1" dirty="0"/>
              <a:t>.)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altLang="cs-CZ" sz="2000" b="1" i="1" dirty="0"/>
              <a:t>alt wie Methusalem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altLang="cs-CZ" sz="2000" b="1" i="1" dirty="0"/>
              <a:t>babylonische Sprachverwirrung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altLang="cs-CZ" sz="2000" b="1" i="1" dirty="0"/>
              <a:t>Krethi und Plethi (abwertend)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altLang="cs-CZ" sz="2000" b="1" i="1" dirty="0"/>
              <a:t>zur Salzsäule erstarren (Lots Weib)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de-DE" altLang="cs-CZ" sz="2000" b="1" i="1" dirty="0"/>
              <a:t>Sodom und Gomorrha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64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23ADC5-6A12-4138-A3CF-35B85671F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Phraseologismen und </a:t>
            </a:r>
            <a:r>
              <a:rPr lang="de-DE" dirty="0" err="1"/>
              <a:t>kulturerbe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097573-21A5-49F2-922D-830853CEC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de-DE" altLang="cs-CZ" b="1" dirty="0">
                <a:solidFill>
                  <a:srgbClr val="FF0000"/>
                </a:solidFill>
              </a:rPr>
              <a:t>Die Bibel: Neues Testament: </a:t>
            </a:r>
            <a:r>
              <a:rPr lang="de-DE" altLang="cs-CZ" dirty="0"/>
              <a:t> </a:t>
            </a:r>
            <a:r>
              <a:rPr lang="de-DE" altLang="cs-CZ" b="1" dirty="0">
                <a:solidFill>
                  <a:srgbClr val="00B0F0"/>
                </a:solidFill>
              </a:rPr>
              <a:t>Leben und Tod Jesu Christi (Evangelien)</a:t>
            </a:r>
          </a:p>
          <a:p>
            <a:pPr>
              <a:buFontTx/>
              <a:buChar char="-"/>
            </a:pPr>
            <a:r>
              <a:rPr lang="de-DE" altLang="cs-CZ" b="1" i="1" dirty="0"/>
              <a:t>Wer nicht arbeitet, soll auch nicht essen. (Paulusbrief)</a:t>
            </a:r>
          </a:p>
          <a:p>
            <a:pPr>
              <a:buFontTx/>
              <a:buChar char="-"/>
            </a:pPr>
            <a:r>
              <a:rPr lang="de-DE" altLang="cs-CZ" b="1" i="1" dirty="0"/>
              <a:t>Viele sind berufen, aber nur wenige sind auserwählt. (Matthäus)</a:t>
            </a:r>
          </a:p>
          <a:p>
            <a:pPr>
              <a:buFontTx/>
              <a:buChar char="-"/>
            </a:pPr>
            <a:r>
              <a:rPr lang="de-DE" altLang="cs-CZ" b="1" i="1" dirty="0"/>
              <a:t>barmherziger Samariter (Lucas)</a:t>
            </a:r>
          </a:p>
          <a:p>
            <a:pPr>
              <a:buFontTx/>
              <a:buChar char="-"/>
            </a:pPr>
            <a:r>
              <a:rPr lang="de-DE" altLang="cs-CZ" b="1" i="1" dirty="0"/>
              <a:t>ein ungläubiger Thomas (Johannes)</a:t>
            </a:r>
          </a:p>
          <a:p>
            <a:pPr>
              <a:buFontTx/>
              <a:buChar char="-"/>
            </a:pPr>
            <a:r>
              <a:rPr lang="de-DE" altLang="cs-CZ" b="1" i="1" dirty="0"/>
              <a:t>Der Mensch lebt nicht vom Brot allein. (Matthäus)</a:t>
            </a:r>
          </a:p>
          <a:p>
            <a:pPr>
              <a:buFontTx/>
              <a:buChar char="-"/>
            </a:pPr>
            <a:r>
              <a:rPr lang="de-DE" altLang="cs-CZ" b="1" i="1" dirty="0"/>
              <a:t>ein Wolf im Schafspelz (Matthäus)</a:t>
            </a:r>
          </a:p>
          <a:p>
            <a:pPr>
              <a:buFontTx/>
              <a:buChar char="-"/>
            </a:pPr>
            <a:r>
              <a:rPr lang="de-DE" altLang="cs-CZ" b="1" i="1" dirty="0"/>
              <a:t>Perlen vor die Säue werfen</a:t>
            </a:r>
          </a:p>
          <a:p>
            <a:pPr>
              <a:buFontTx/>
              <a:buChar char="-"/>
            </a:pPr>
            <a:r>
              <a:rPr lang="de-DE" altLang="cs-CZ" b="1" i="1" dirty="0"/>
              <a:t>Von Pontius zu Pilatus laufen</a:t>
            </a:r>
          </a:p>
          <a:p>
            <a:pPr>
              <a:buFontTx/>
              <a:buChar char="-"/>
            </a:pPr>
            <a:r>
              <a:rPr lang="de-DE" altLang="cs-CZ" b="1" i="1" dirty="0"/>
              <a:t>seine Hände in Unschuld waschen (Pontius Pilatus)</a:t>
            </a:r>
          </a:p>
          <a:p>
            <a:pPr>
              <a:buFontTx/>
              <a:buChar char="-"/>
            </a:pPr>
            <a:r>
              <a:rPr lang="de-DE" altLang="cs-CZ" b="1" i="1" dirty="0"/>
              <a:t>die Schafe von den Böcken/die Spreu vom Weizen trennen/scheiden</a:t>
            </a:r>
          </a:p>
          <a:p>
            <a:pPr>
              <a:buFontTx/>
              <a:buChar char="-"/>
            </a:pPr>
            <a:r>
              <a:rPr lang="de-DE" altLang="cs-CZ" b="1" i="1" dirty="0"/>
              <a:t>Den Splitter im fremden Auge, aber den Balken im eigenen nicht sehen (Matthäus)</a:t>
            </a:r>
            <a:endParaRPr lang="cs-CZ" alt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56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FB5359-D068-4F5D-8A7B-75FFC4B1E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Phraseologismen und </a:t>
            </a:r>
            <a:r>
              <a:rPr lang="de-DE" dirty="0" err="1"/>
              <a:t>kulturerbe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935E23-9C59-4BA8-A646-4943AF075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5128" y="2200276"/>
            <a:ext cx="10178322" cy="3593591"/>
          </a:xfrm>
        </p:spPr>
        <p:txBody>
          <a:bodyPr>
            <a:normAutofit fontScale="25000" lnSpcReduction="20000"/>
          </a:bodyPr>
          <a:lstStyle/>
          <a:p>
            <a:r>
              <a:rPr lang="de-DE" altLang="cs-CZ" sz="5600" b="1" dirty="0">
                <a:solidFill>
                  <a:srgbClr val="FF0000"/>
                </a:solidFill>
              </a:rPr>
              <a:t>3. Weltliteratur, Kulturgeschichte:</a:t>
            </a:r>
          </a:p>
          <a:p>
            <a:pPr eaLnBrk="1" hangingPunct="1">
              <a:buFontTx/>
              <a:buNone/>
            </a:pPr>
            <a:r>
              <a:rPr lang="de-DE" altLang="cs-CZ" sz="4800" b="1" dirty="0"/>
              <a:t>Luther: </a:t>
            </a:r>
            <a:r>
              <a:rPr lang="de-DE" altLang="cs-CZ" sz="5600" b="1" i="1" dirty="0"/>
              <a:t>Hier stehe ich, ich kann nicht anders, Gott helfe mir, Amen.</a:t>
            </a:r>
          </a:p>
          <a:p>
            <a:pPr eaLnBrk="1" hangingPunct="1">
              <a:buFontTx/>
              <a:buNone/>
            </a:pPr>
            <a:r>
              <a:rPr lang="de-DE" altLang="cs-CZ" sz="5600" b="1" dirty="0"/>
              <a:t>Shakespeare: </a:t>
            </a:r>
            <a:r>
              <a:rPr lang="de-DE" altLang="cs-CZ" sz="5600" b="1" i="1" dirty="0"/>
              <a:t>Viel Lärm um nichts.</a:t>
            </a:r>
          </a:p>
          <a:p>
            <a:pPr eaLnBrk="1" hangingPunct="1">
              <a:buFontTx/>
              <a:buNone/>
            </a:pPr>
            <a:r>
              <a:rPr lang="de-DE" altLang="cs-CZ" sz="5600" b="1" i="1" dirty="0"/>
              <a:t>                         Das ist der Anfang vom Ende.</a:t>
            </a:r>
          </a:p>
          <a:p>
            <a:pPr eaLnBrk="1" hangingPunct="1">
              <a:buFontTx/>
              <a:buNone/>
            </a:pPr>
            <a:r>
              <a:rPr lang="de-DE" altLang="cs-CZ" sz="5600" b="1" i="1" dirty="0"/>
              <a:t>                         Etwas ist faul im Staate Dänemark.</a:t>
            </a:r>
          </a:p>
          <a:p>
            <a:pPr eaLnBrk="1" hangingPunct="1">
              <a:buFontTx/>
              <a:buNone/>
            </a:pPr>
            <a:r>
              <a:rPr lang="de-DE" altLang="cs-CZ" sz="5600" b="1" dirty="0"/>
              <a:t>Goethe: </a:t>
            </a:r>
            <a:r>
              <a:rPr lang="de-DE" altLang="cs-CZ" sz="5600" b="1" i="1" dirty="0"/>
              <a:t>Grau, teurer Freund, ist alle Theorie,</a:t>
            </a:r>
          </a:p>
          <a:p>
            <a:pPr eaLnBrk="1" hangingPunct="1">
              <a:buFontTx/>
              <a:buNone/>
            </a:pPr>
            <a:r>
              <a:rPr lang="de-DE" altLang="cs-CZ" sz="5600" b="1" i="1" dirty="0"/>
              <a:t>               Und grün des Lebens </a:t>
            </a:r>
            <a:r>
              <a:rPr lang="de-DE" altLang="cs-CZ" sz="5600" b="1" i="1" dirty="0" err="1"/>
              <a:t>goldner</a:t>
            </a:r>
            <a:r>
              <a:rPr lang="de-DE" altLang="cs-CZ" sz="5600" b="1" i="1" dirty="0"/>
              <a:t> Baum.</a:t>
            </a:r>
          </a:p>
          <a:p>
            <a:pPr eaLnBrk="1" hangingPunct="1">
              <a:buFontTx/>
              <a:buNone/>
            </a:pPr>
            <a:r>
              <a:rPr lang="de-DE" altLang="cs-CZ" sz="5600" b="1" i="1" dirty="0"/>
              <a:t>               Das ist des Pudels Kern! (</a:t>
            </a:r>
            <a:r>
              <a:rPr lang="de-DE" altLang="cs-CZ" sz="5600" b="1" dirty="0"/>
              <a:t>Faust)</a:t>
            </a:r>
          </a:p>
          <a:p>
            <a:pPr eaLnBrk="1" hangingPunct="1">
              <a:buFontTx/>
              <a:buNone/>
            </a:pPr>
            <a:r>
              <a:rPr lang="de-DE" altLang="cs-CZ" sz="5600" b="1" dirty="0"/>
              <a:t>Schiller: </a:t>
            </a:r>
            <a:r>
              <a:rPr lang="de-DE" altLang="cs-CZ" sz="5600" b="1" i="1" dirty="0"/>
              <a:t>Daran erkenn´ ich meine  Pappenheimer (</a:t>
            </a:r>
            <a:r>
              <a:rPr lang="de-DE" altLang="cs-CZ" sz="5600" b="1" dirty="0"/>
              <a:t>Wallensteins Lager)</a:t>
            </a:r>
          </a:p>
          <a:p>
            <a:pPr eaLnBrk="1" hangingPunct="1">
              <a:buFontTx/>
              <a:buNone/>
            </a:pPr>
            <a:r>
              <a:rPr lang="de-DE" altLang="cs-CZ" sz="5600" b="1" dirty="0"/>
              <a:t>Hans Fallada: </a:t>
            </a:r>
            <a:r>
              <a:rPr lang="de-DE" altLang="cs-CZ" sz="5600" b="1" i="1" dirty="0"/>
              <a:t>Wer einmal aus dem Blechnapf frisst…</a:t>
            </a:r>
          </a:p>
          <a:p>
            <a:pPr eaLnBrk="1" hangingPunct="1">
              <a:buFontTx/>
              <a:buNone/>
            </a:pPr>
            <a:r>
              <a:rPr lang="de-DE" altLang="cs-CZ" sz="5600" b="1" i="1" dirty="0"/>
              <a:t>                         Kleiner Mann – was tun?</a:t>
            </a:r>
          </a:p>
          <a:p>
            <a:pPr eaLnBrk="1" hangingPunct="1">
              <a:buFontTx/>
              <a:buNone/>
            </a:pPr>
            <a:r>
              <a:rPr lang="de-DE" altLang="cs-CZ" sz="5600" b="1" dirty="0"/>
              <a:t>B. Brecht: </a:t>
            </a:r>
            <a:r>
              <a:rPr lang="de-DE" altLang="cs-CZ" sz="5600" b="1" i="1" dirty="0"/>
              <a:t>Erst kommt das Fressen, dann die Moral (</a:t>
            </a:r>
            <a:r>
              <a:rPr lang="de-DE" altLang="cs-CZ" sz="5600" b="1" dirty="0"/>
              <a:t>Dreigroschenoper)</a:t>
            </a:r>
            <a:endParaRPr lang="de-DE" altLang="cs-CZ" sz="3500" b="1" dirty="0"/>
          </a:p>
          <a:p>
            <a:pPr eaLnBrk="1" hangingPunct="1">
              <a:buFontTx/>
              <a:buNone/>
            </a:pPr>
            <a:r>
              <a:rPr lang="de-DE" altLang="cs-CZ" sz="5600" b="1" dirty="0"/>
              <a:t>Moderne Phraseologie: „</a:t>
            </a:r>
            <a:r>
              <a:rPr lang="cs-CZ" altLang="cs-CZ" sz="5600" b="1" dirty="0" err="1"/>
              <a:t>Spr</a:t>
            </a:r>
            <a:r>
              <a:rPr lang="de-DE" altLang="cs-CZ" sz="5600" b="1" dirty="0" err="1"/>
              <a:t>üche</a:t>
            </a:r>
            <a:r>
              <a:rPr lang="de-DE" altLang="cs-CZ" sz="5600" b="1" dirty="0"/>
              <a:t>“: Filme, Musik, Werbung: </a:t>
            </a:r>
            <a:r>
              <a:rPr lang="de-DE" altLang="cs-CZ" sz="5600" b="1" i="1" dirty="0"/>
              <a:t>Dolce </a:t>
            </a:r>
            <a:r>
              <a:rPr lang="de-DE" altLang="cs-CZ" sz="5600" b="1" i="1" dirty="0" err="1"/>
              <a:t>vita</a:t>
            </a:r>
            <a:r>
              <a:rPr lang="de-DE" altLang="cs-CZ" sz="5600" b="1" i="1" dirty="0"/>
              <a:t>              </a:t>
            </a:r>
          </a:p>
          <a:p>
            <a:pPr marL="0" indent="0">
              <a:buNone/>
            </a:pPr>
            <a:br>
              <a:rPr lang="de-DE" altLang="cs-CZ" sz="20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25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TM10001106[[fn=Odznáček]]</Template>
  <TotalTime>0</TotalTime>
  <Words>2189</Words>
  <Application>Microsoft Office PowerPoint</Application>
  <PresentationFormat>Širokoúhlá obrazovka</PresentationFormat>
  <Paragraphs>300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Gill Sans MT</vt:lpstr>
      <vt:lpstr>Impact</vt:lpstr>
      <vt:lpstr>Odznáček</vt:lpstr>
      <vt:lpstr>Phraseologie in Texten</vt:lpstr>
      <vt:lpstr>Schwerpunkte</vt:lpstr>
      <vt:lpstr>Phraseologismen</vt:lpstr>
      <vt:lpstr>Einteilung der phraseologismen</vt:lpstr>
      <vt:lpstr>Einteilung der phraseologismen</vt:lpstr>
      <vt:lpstr>Phraseologismen und kulturerbe</vt:lpstr>
      <vt:lpstr>Phraseologismen und kulturerbe</vt:lpstr>
      <vt:lpstr>Phraseologismen und kulturerbe</vt:lpstr>
      <vt:lpstr>Phraseologismen und kulturerbe</vt:lpstr>
      <vt:lpstr>Paradigmatische Relationen im Phraseolexikon: Synonymie, Antonymie, Polysemie, Homonymie </vt:lpstr>
      <vt:lpstr>Synonyme</vt:lpstr>
      <vt:lpstr>Synonyme</vt:lpstr>
      <vt:lpstr>Antonymie</vt:lpstr>
      <vt:lpstr>Antonymie</vt:lpstr>
      <vt:lpstr>Polysemie und Homonymie</vt:lpstr>
      <vt:lpstr>Variationen und Modifikationen</vt:lpstr>
      <vt:lpstr>Variationen und Modifikationen</vt:lpstr>
      <vt:lpstr>Phraseologismen in Texten</vt:lpstr>
      <vt:lpstr>Alltagskommunikation</vt:lpstr>
      <vt:lpstr>Phraseme in der Werbung</vt:lpstr>
      <vt:lpstr>Werbung - Modifikationen</vt:lpstr>
      <vt:lpstr>Modifikationen </vt:lpstr>
      <vt:lpstr>Phraseologismen im Text: Könnten Sie uns bitte das Wasser reichen?</vt:lpstr>
      <vt:lpstr>Unser Genosse Goethe publizistischer/s Essay</vt:lpstr>
      <vt:lpstr>Goethe Idiome, Paarformeln, Vergleiche, Kollokationen, Phrasemkonstruktionen, Sprichwörter, Zitate, Anspielungen…</vt:lpstr>
      <vt:lpstr>Goethe</vt:lpstr>
      <vt:lpstr>Goethe</vt:lpstr>
      <vt:lpstr>Goethe</vt:lpstr>
      <vt:lpstr>Goethe</vt:lpstr>
      <vt:lpstr>Goethe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Phraseologie in Texten</dc:title>
  <dc:creator>Jiřina Malá</dc:creator>
  <cp:lastModifiedBy>Jiřina Malá</cp:lastModifiedBy>
  <cp:revision>11</cp:revision>
  <dcterms:created xsi:type="dcterms:W3CDTF">2022-02-21T09:41:45Z</dcterms:created>
  <dcterms:modified xsi:type="dcterms:W3CDTF">2022-05-02T12:30:00Z</dcterms:modified>
</cp:coreProperties>
</file>