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62AF2B-CFAF-4E30-87FF-A2CD3E7310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Textstilistik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D275F9-EF5A-45ED-A14B-3ECACF1BE4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cs-CZ" altLang="cs-CZ" sz="1800" b="1" dirty="0" err="1"/>
              <a:t>Stilistik</a:t>
            </a:r>
            <a:r>
              <a:rPr lang="cs-CZ" altLang="cs-CZ" sz="1800" b="1" dirty="0"/>
              <a:t> I – </a:t>
            </a:r>
            <a:r>
              <a:rPr lang="cs-CZ" altLang="cs-CZ" sz="1800" b="1" dirty="0" err="1"/>
              <a:t>Stilistisches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Potenzial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Stilelemente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Stilfiguren</a:t>
            </a:r>
            <a:endParaRPr lang="cs-CZ" altLang="cs-CZ" sz="1800" b="1" dirty="0"/>
          </a:p>
          <a:p>
            <a:pPr eaLnBrk="1" hangingPunct="1"/>
            <a:r>
              <a:rPr lang="cs-CZ" altLang="cs-CZ" sz="1800" b="1" dirty="0" err="1"/>
              <a:t>Stilistik</a:t>
            </a:r>
            <a:r>
              <a:rPr lang="cs-CZ" altLang="cs-CZ" sz="1800" b="1" dirty="0"/>
              <a:t> II – </a:t>
            </a:r>
            <a:r>
              <a:rPr lang="cs-CZ" altLang="cs-CZ" sz="1800" b="1" dirty="0" err="1"/>
              <a:t>Textstilistik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Textsortenstilistik</a:t>
            </a:r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433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171F7-7B45-4E1E-BEA7-CC24C5724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Textlinguistik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39779E-EE38-4E84-B5A7-FAB2B8579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b="1" dirty="0" err="1"/>
              <a:t>Sprachwissenschaftliche</a:t>
            </a:r>
            <a:r>
              <a:rPr lang="cs-CZ" altLang="cs-CZ" b="1" dirty="0"/>
              <a:t> </a:t>
            </a:r>
            <a:r>
              <a:rPr lang="cs-CZ" altLang="cs-CZ" b="1" dirty="0" err="1"/>
              <a:t>Richtung</a:t>
            </a:r>
            <a:r>
              <a:rPr lang="cs-CZ" altLang="cs-CZ" b="1" dirty="0"/>
              <a:t>/</a:t>
            </a:r>
            <a:r>
              <a:rPr lang="de-DE" altLang="cs-CZ" b="1" dirty="0"/>
              <a:t>Strömung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Kommunikativ-pragmatische</a:t>
            </a:r>
            <a:r>
              <a:rPr lang="cs-CZ" altLang="cs-CZ" b="1" dirty="0"/>
              <a:t> </a:t>
            </a:r>
            <a:r>
              <a:rPr lang="cs-CZ" altLang="cs-CZ" b="1" dirty="0" err="1"/>
              <a:t>Wende</a:t>
            </a:r>
            <a:r>
              <a:rPr lang="cs-CZ" altLang="cs-CZ" b="1" dirty="0"/>
              <a:t> </a:t>
            </a:r>
            <a:endParaRPr lang="de-DE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Etymologie: </a:t>
            </a:r>
            <a:r>
              <a:rPr lang="cs-CZ" altLang="cs-CZ" b="1" dirty="0" err="1"/>
              <a:t>textus</a:t>
            </a:r>
            <a:r>
              <a:rPr lang="cs-CZ" altLang="cs-CZ" b="1" dirty="0"/>
              <a:t> - lat. – </a:t>
            </a:r>
            <a:r>
              <a:rPr lang="cs-CZ" altLang="cs-CZ" b="1" dirty="0" err="1"/>
              <a:t>Gewebe</a:t>
            </a:r>
            <a:r>
              <a:rPr lang="cs-CZ" altLang="cs-CZ" b="1" dirty="0"/>
              <a:t>, </a:t>
            </a:r>
            <a:r>
              <a:rPr lang="cs-CZ" altLang="cs-CZ" b="1" dirty="0" err="1"/>
              <a:t>Geflecht</a:t>
            </a:r>
            <a:r>
              <a:rPr lang="cs-CZ" altLang="cs-CZ" b="1" dirty="0"/>
              <a:t>, </a:t>
            </a:r>
            <a:r>
              <a:rPr lang="cs-CZ" altLang="cs-CZ" b="1" dirty="0" err="1"/>
              <a:t>texere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der Text – </a:t>
            </a:r>
            <a:r>
              <a:rPr lang="cs-CZ" altLang="cs-CZ" b="1" dirty="0" err="1"/>
              <a:t>mehr</a:t>
            </a:r>
            <a:r>
              <a:rPr lang="cs-CZ" altLang="cs-CZ" b="1" dirty="0"/>
              <a:t> </a:t>
            </a:r>
            <a:r>
              <a:rPr lang="cs-CZ" altLang="cs-CZ" b="1" dirty="0" err="1"/>
              <a:t>als</a:t>
            </a:r>
            <a:r>
              <a:rPr lang="cs-CZ" altLang="cs-CZ" b="1" dirty="0"/>
              <a:t> </a:t>
            </a:r>
            <a:r>
              <a:rPr lang="cs-CZ" altLang="cs-CZ" b="1" dirty="0" err="1"/>
              <a:t>Satz</a:t>
            </a:r>
            <a:r>
              <a:rPr lang="cs-CZ" altLang="cs-CZ" b="1" dirty="0"/>
              <a:t> </a:t>
            </a:r>
            <a:r>
              <a:rPr lang="de-DE" altLang="cs-CZ" b="1" dirty="0"/>
              <a:t>(</a:t>
            </a:r>
            <a:r>
              <a:rPr lang="cs-CZ" altLang="cs-CZ" b="1" dirty="0" err="1"/>
              <a:t>Chomsky</a:t>
            </a:r>
            <a:r>
              <a:rPr lang="cs-CZ" altLang="cs-CZ" b="1" dirty="0"/>
              <a:t>: GTG</a:t>
            </a:r>
            <a:r>
              <a:rPr lang="de-DE" altLang="cs-CZ" b="1" dirty="0"/>
              <a:t>,</a:t>
            </a:r>
            <a:r>
              <a:rPr lang="cs-CZ" altLang="cs-CZ" b="1" dirty="0"/>
              <a:t>  „</a:t>
            </a:r>
            <a:r>
              <a:rPr lang="cs-CZ" altLang="cs-CZ" b="1" dirty="0" err="1"/>
              <a:t>transphrastische</a:t>
            </a:r>
            <a:r>
              <a:rPr lang="de-DE" altLang="cs-CZ" b="1" dirty="0"/>
              <a:t>“ </a:t>
            </a:r>
            <a:r>
              <a:rPr lang="cs-CZ" altLang="cs-CZ" b="1" dirty="0" err="1"/>
              <a:t>Textauffassungen</a:t>
            </a:r>
            <a:r>
              <a:rPr lang="cs-CZ" altLang="cs-CZ" b="1" dirty="0"/>
              <a:t> 60er </a:t>
            </a:r>
            <a:r>
              <a:rPr lang="cs-CZ" altLang="cs-CZ" b="1" dirty="0" err="1"/>
              <a:t>Jahre</a:t>
            </a:r>
            <a:r>
              <a:rPr lang="de-DE" altLang="cs-CZ" b="1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Text</a:t>
            </a:r>
            <a:r>
              <a:rPr lang="de-DE" altLang="cs-CZ" b="1" dirty="0"/>
              <a:t> </a:t>
            </a:r>
            <a:r>
              <a:rPr lang="cs-CZ" altLang="cs-CZ" b="1" dirty="0" err="1"/>
              <a:t>als</a:t>
            </a:r>
            <a:r>
              <a:rPr lang="cs-CZ" altLang="cs-CZ" b="1" dirty="0"/>
              <a:t> </a:t>
            </a:r>
            <a:r>
              <a:rPr lang="cs-CZ" altLang="cs-CZ" b="1" dirty="0" err="1"/>
              <a:t>Satzfolge</a:t>
            </a:r>
            <a:r>
              <a:rPr lang="de-DE" altLang="cs-CZ" b="1" dirty="0"/>
              <a:t> (Oberflächenstruktur)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Tiefenstruktur</a:t>
            </a:r>
            <a:r>
              <a:rPr lang="cs-CZ" altLang="cs-CZ" b="1" dirty="0"/>
              <a:t> (</a:t>
            </a:r>
            <a:r>
              <a:rPr lang="cs-CZ" altLang="cs-CZ" b="1" dirty="0" err="1"/>
              <a:t>semantisch</a:t>
            </a:r>
            <a:r>
              <a:rPr lang="cs-CZ" altLang="cs-CZ" b="1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Text </a:t>
            </a:r>
            <a:r>
              <a:rPr lang="cs-CZ" altLang="cs-CZ" b="1" dirty="0" err="1"/>
              <a:t>als</a:t>
            </a:r>
            <a:r>
              <a:rPr lang="cs-CZ" altLang="cs-CZ" b="1" dirty="0"/>
              <a:t> </a:t>
            </a:r>
            <a:r>
              <a:rPr lang="cs-CZ" altLang="cs-CZ" b="1" dirty="0" err="1"/>
              <a:t>Sprachliches</a:t>
            </a:r>
            <a:r>
              <a:rPr lang="cs-CZ" altLang="cs-CZ" b="1" dirty="0"/>
              <a:t> </a:t>
            </a:r>
            <a:r>
              <a:rPr lang="cs-CZ" altLang="cs-CZ" b="1" dirty="0" err="1"/>
              <a:t>Handeln</a:t>
            </a:r>
            <a:r>
              <a:rPr lang="de-DE" altLang="cs-CZ" b="1" dirty="0"/>
              <a:t> (70.er Jahre)</a:t>
            </a:r>
            <a:r>
              <a:rPr lang="cs-CZ" altLang="cs-CZ" b="1" dirty="0"/>
              <a:t> </a:t>
            </a:r>
            <a:r>
              <a:rPr lang="cs-CZ" altLang="cs-CZ" b="1" dirty="0" err="1"/>
              <a:t>Sprachhandlungen</a:t>
            </a:r>
            <a:r>
              <a:rPr lang="cs-CZ" altLang="cs-CZ" b="1" dirty="0"/>
              <a:t>: FESTSTELLEN, AUFFORDERN,                                 </a:t>
            </a:r>
            <a:endParaRPr lang="de-DE" altLang="cs-CZ" b="1" dirty="0"/>
          </a:p>
          <a:p>
            <a:pPr>
              <a:lnSpc>
                <a:spcPct val="80000"/>
              </a:lnSpc>
              <a:buNone/>
            </a:pPr>
            <a:r>
              <a:rPr lang="de-DE" altLang="cs-CZ" b="1" dirty="0"/>
              <a:t>                                     </a:t>
            </a:r>
            <a:r>
              <a:rPr lang="cs-CZ" altLang="cs-CZ" b="1" dirty="0"/>
              <a:t>BEWERTEN, </a:t>
            </a:r>
            <a:endParaRPr lang="de-DE" altLang="cs-CZ" b="1" dirty="0"/>
          </a:p>
          <a:p>
            <a:pPr>
              <a:lnSpc>
                <a:spcPct val="80000"/>
              </a:lnSpc>
              <a:buNone/>
            </a:pPr>
            <a:r>
              <a:rPr lang="de-DE" altLang="cs-CZ" b="1" dirty="0"/>
              <a:t>                                     </a:t>
            </a:r>
            <a:r>
              <a:rPr lang="cs-CZ" altLang="cs-CZ" b="1" dirty="0"/>
              <a:t>WARNEN,</a:t>
            </a:r>
            <a:r>
              <a:rPr lang="de-DE" altLang="cs-CZ" b="1" dirty="0"/>
              <a:t> </a:t>
            </a:r>
            <a:r>
              <a:rPr lang="cs-CZ" altLang="cs-CZ" b="1" dirty="0"/>
              <a:t>W</a:t>
            </a:r>
            <a:r>
              <a:rPr lang="de-DE" altLang="cs-CZ" b="1" dirty="0"/>
              <a:t>Ü</a:t>
            </a:r>
            <a:r>
              <a:rPr lang="cs-CZ" altLang="cs-CZ" b="1" dirty="0"/>
              <a:t>NSCHEN</a:t>
            </a:r>
            <a:r>
              <a:rPr lang="de-DE" altLang="cs-CZ" b="1" dirty="0"/>
              <a:t>…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67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086D9E-3C08-4317-B30D-C8DD517E8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211213"/>
          </a:xfrm>
        </p:spPr>
        <p:txBody>
          <a:bodyPr>
            <a:normAutofit/>
          </a:bodyPr>
          <a:lstStyle/>
          <a:p>
            <a:r>
              <a:rPr lang="cs-CZ" altLang="cs-CZ" sz="2700" b="1" dirty="0" err="1"/>
              <a:t>Kriterien</a:t>
            </a:r>
            <a:r>
              <a:rPr lang="cs-CZ" altLang="cs-CZ" sz="2700" b="1" dirty="0"/>
              <a:t> der </a:t>
            </a:r>
            <a:r>
              <a:rPr lang="cs-CZ" altLang="cs-CZ" sz="2700" b="1" dirty="0" err="1"/>
              <a:t>Textualitä</a:t>
            </a:r>
            <a:r>
              <a:rPr lang="de-DE" altLang="cs-CZ" sz="2700" b="1" dirty="0"/>
              <a:t>t</a:t>
            </a:r>
            <a:r>
              <a:rPr lang="cs-CZ" altLang="cs-CZ" sz="2700" dirty="0"/>
              <a:t> </a:t>
            </a:r>
            <a:br>
              <a:rPr lang="de-DE" altLang="cs-CZ" sz="5400" dirty="0"/>
            </a:br>
            <a:r>
              <a:rPr lang="de-DE" altLang="cs-CZ" sz="1800" dirty="0"/>
              <a:t>(de Bea</a:t>
            </a:r>
            <a:r>
              <a:rPr lang="cs-CZ" altLang="cs-CZ" sz="1800" dirty="0"/>
              <a:t>u</a:t>
            </a:r>
            <a:r>
              <a:rPr lang="de-DE" altLang="cs-CZ" sz="1800" dirty="0" err="1"/>
              <a:t>grande</a:t>
            </a:r>
            <a:r>
              <a:rPr lang="de-DE" altLang="cs-CZ" sz="1800" dirty="0"/>
              <a:t>, Dressler</a:t>
            </a:r>
            <a:r>
              <a:rPr lang="cs-CZ" altLang="cs-CZ" sz="1800" dirty="0"/>
              <a:t>: </a:t>
            </a:r>
            <a:r>
              <a:rPr lang="cs-CZ" altLang="cs-CZ" sz="1800" dirty="0" err="1"/>
              <a:t>Einf</a:t>
            </a:r>
            <a:r>
              <a:rPr lang="de-DE" altLang="cs-CZ" sz="1800" dirty="0" err="1"/>
              <a:t>ührung</a:t>
            </a:r>
            <a:r>
              <a:rPr lang="de-DE" altLang="cs-CZ" sz="1800" dirty="0"/>
              <a:t> in die Textlinguistik 1981)</a:t>
            </a:r>
            <a:r>
              <a:rPr lang="cs-CZ" altLang="cs-CZ" sz="1800" dirty="0"/>
              <a:t> </a:t>
            </a:r>
            <a:endParaRPr lang="cs-CZ" sz="1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58136E-F476-4FF5-8721-3B5D605F2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Kohäsion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grammatische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Formen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Textoberfläche</a:t>
            </a:r>
            <a:r>
              <a:rPr lang="cs-CZ" altLang="cs-CZ" sz="2000" b="1" dirty="0"/>
              <a:t> (</a:t>
            </a:r>
            <a:r>
              <a:rPr lang="cs-CZ" altLang="cs-CZ" sz="2000" b="1" dirty="0" err="1">
                <a:solidFill>
                  <a:srgbClr val="00B0F0"/>
                </a:solidFill>
              </a:rPr>
              <a:t>Pronominalisierung</a:t>
            </a:r>
            <a:r>
              <a:rPr lang="cs-CZ" altLang="cs-CZ" sz="2000" b="1" dirty="0"/>
              <a:t>,</a:t>
            </a:r>
            <a:r>
              <a:rPr lang="de-DE" altLang="cs-CZ" sz="2000" b="1" dirty="0"/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Proadverbialisierung</a:t>
            </a:r>
            <a:r>
              <a:rPr lang="cs-CZ" altLang="cs-CZ" sz="2000" b="1" dirty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cs-CZ" sz="2000" b="1" i="1" dirty="0"/>
              <a:t>    </a:t>
            </a:r>
            <a:r>
              <a:rPr lang="cs-CZ" altLang="cs-CZ" sz="2000" b="1" i="1" dirty="0"/>
              <a:t>Peter..... </a:t>
            </a:r>
            <a:r>
              <a:rPr lang="cs-CZ" altLang="cs-CZ" sz="2000" b="1" i="1" dirty="0" err="1"/>
              <a:t>er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Berlin</a:t>
            </a:r>
            <a:r>
              <a:rPr lang="cs-CZ" altLang="cs-CZ" sz="2000" b="1" i="1" dirty="0"/>
              <a:t> .... dort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Kohärenz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semantische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Relationen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Oberflächen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un</a:t>
            </a:r>
            <a:r>
              <a:rPr lang="de-DE" altLang="cs-CZ" sz="2000" b="1" dirty="0"/>
              <a:t>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Tiefenstruktur</a:t>
            </a:r>
            <a:r>
              <a:rPr lang="cs-CZ" altLang="cs-CZ" sz="2000" b="1" dirty="0"/>
              <a:t> – lex.-</a:t>
            </a:r>
            <a:r>
              <a:rPr lang="cs-CZ" altLang="cs-CZ" sz="2000" b="1" dirty="0" err="1"/>
              <a:t>semantische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r>
              <a:rPr lang="cs-CZ" altLang="cs-CZ" sz="2000" b="1" dirty="0"/>
              <a:t>:  </a:t>
            </a:r>
            <a:r>
              <a:rPr lang="cs-CZ" altLang="cs-CZ" sz="2000" b="1" dirty="0" err="1">
                <a:solidFill>
                  <a:srgbClr val="FF0000"/>
                </a:solidFill>
              </a:rPr>
              <a:t>Sy</a:t>
            </a:r>
            <a:r>
              <a:rPr lang="de-DE" altLang="cs-CZ" sz="2000" b="1" dirty="0">
                <a:solidFill>
                  <a:srgbClr val="FF0000"/>
                </a:solidFill>
              </a:rPr>
              <a:t>n</a:t>
            </a:r>
            <a:r>
              <a:rPr lang="cs-CZ" altLang="cs-CZ" sz="2000" b="1" dirty="0" err="1">
                <a:solidFill>
                  <a:srgbClr val="FF0000"/>
                </a:solidFill>
              </a:rPr>
              <a:t>onymie</a:t>
            </a:r>
            <a:r>
              <a:rPr lang="de-DE" altLang="cs-CZ" sz="2000" b="1" dirty="0"/>
              <a:t>: </a:t>
            </a:r>
            <a:r>
              <a:rPr lang="cs-CZ" altLang="cs-CZ" sz="2000" b="1" i="1" dirty="0" err="1"/>
              <a:t>ein</a:t>
            </a:r>
            <a:r>
              <a:rPr lang="cs-CZ" altLang="cs-CZ" sz="2000" b="1" i="1" dirty="0"/>
              <a:t> Mann – der </a:t>
            </a:r>
            <a:r>
              <a:rPr lang="cs-CZ" altLang="cs-CZ" sz="2000" b="1" i="1" dirty="0" err="1"/>
              <a:t>Kerl</a:t>
            </a:r>
            <a:r>
              <a:rPr lang="cs-CZ" altLang="cs-CZ" sz="2000" b="1" dirty="0"/>
              <a:t>, </a:t>
            </a:r>
            <a:r>
              <a:rPr lang="cs-CZ" altLang="cs-CZ" sz="2000" b="1" dirty="0">
                <a:solidFill>
                  <a:srgbClr val="FF0000"/>
                </a:solidFill>
              </a:rPr>
              <a:t>Hyperonym-Hyponymie</a:t>
            </a:r>
            <a:r>
              <a:rPr lang="cs-CZ" altLang="cs-CZ" sz="2000" b="1" dirty="0"/>
              <a:t>:</a:t>
            </a:r>
            <a:r>
              <a:rPr lang="cs-CZ" altLang="cs-CZ" sz="2000" b="1" i="1" dirty="0"/>
              <a:t> der </a:t>
            </a:r>
            <a:r>
              <a:rPr lang="cs-CZ" altLang="cs-CZ" sz="2000" b="1" i="1" dirty="0" err="1"/>
              <a:t>Mensch</a:t>
            </a:r>
            <a:r>
              <a:rPr lang="cs-CZ" altLang="cs-CZ" sz="2000" b="1" i="1" dirty="0"/>
              <a:t> – </a:t>
            </a:r>
            <a:r>
              <a:rPr lang="cs-CZ" altLang="cs-CZ" sz="2000" b="1" i="1" dirty="0" err="1"/>
              <a:t>ein</a:t>
            </a:r>
            <a:r>
              <a:rPr lang="cs-CZ" altLang="cs-CZ" sz="2000" b="1" i="1" dirty="0"/>
              <a:t> Mann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solidFill>
                  <a:srgbClr val="FF0000"/>
                </a:solidFill>
              </a:rPr>
              <a:t>implizite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de-DE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Wiederaufnahme</a:t>
            </a:r>
            <a:r>
              <a:rPr lang="cs-CZ" altLang="cs-CZ" sz="2000" b="1" dirty="0"/>
              <a:t>: </a:t>
            </a:r>
            <a:r>
              <a:rPr lang="cs-CZ" altLang="cs-CZ" sz="2000" b="1" i="1" dirty="0"/>
              <a:t>Prag - </a:t>
            </a:r>
            <a:r>
              <a:rPr lang="cs-CZ" altLang="cs-CZ" sz="2000" b="1" i="1" dirty="0" err="1"/>
              <a:t>Hradschin</a:t>
            </a:r>
            <a:r>
              <a:rPr lang="cs-CZ" altLang="cs-CZ" sz="2000" b="1" dirty="0"/>
              <a:t>): </a:t>
            </a:r>
            <a:r>
              <a:rPr lang="cs-CZ" altLang="cs-CZ" sz="2000" b="1" dirty="0" err="1"/>
              <a:t>Weltwissen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Erfahrungen</a:t>
            </a:r>
            <a:endParaRPr lang="de-DE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 dirty="0" err="1"/>
              <a:t>Sie</a:t>
            </a:r>
            <a:r>
              <a:rPr lang="cs-CZ" altLang="cs-CZ" sz="2000" b="1" i="1" dirty="0"/>
              <a:t> kam </a:t>
            </a:r>
            <a:r>
              <a:rPr lang="cs-CZ" altLang="cs-CZ" sz="2000" b="1" i="1" dirty="0" err="1"/>
              <a:t>nicht</a:t>
            </a:r>
            <a:r>
              <a:rPr lang="cs-CZ" altLang="cs-CZ" sz="2000" b="1" i="1" dirty="0"/>
              <a:t>  </a:t>
            </a:r>
            <a:r>
              <a:rPr lang="cs-CZ" altLang="cs-CZ" sz="2000" b="1" i="1" dirty="0" err="1"/>
              <a:t>zur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Pr</a:t>
            </a:r>
            <a:r>
              <a:rPr lang="de-DE" altLang="cs-CZ" sz="2000" b="1" i="1" dirty="0"/>
              <a:t>ü</a:t>
            </a:r>
            <a:r>
              <a:rPr lang="cs-CZ" altLang="cs-CZ" sz="2000" b="1" i="1" dirty="0" err="1"/>
              <a:t>fung</a:t>
            </a:r>
            <a:r>
              <a:rPr lang="cs-CZ" altLang="cs-CZ" sz="2000" b="1" i="1" dirty="0"/>
              <a:t>, </a:t>
            </a:r>
            <a:r>
              <a:rPr lang="cs-CZ" altLang="cs-CZ" sz="2000" b="1" i="1" u="sng" dirty="0" err="1"/>
              <a:t>weil</a:t>
            </a:r>
            <a:r>
              <a:rPr lang="cs-CZ" altLang="cs-CZ" sz="2000" b="1" i="1" u="sng" dirty="0"/>
              <a:t> </a:t>
            </a:r>
            <a:r>
              <a:rPr lang="cs-CZ" altLang="cs-CZ" sz="2000" b="1" i="1" dirty="0" err="1"/>
              <a:t>sie</a:t>
            </a:r>
            <a:r>
              <a:rPr lang="cs-CZ" altLang="cs-CZ" sz="2000" b="1" i="1" dirty="0"/>
              <a:t> in </a:t>
            </a:r>
            <a:r>
              <a:rPr lang="cs-CZ" altLang="cs-CZ" sz="2000" b="1" i="1" dirty="0" err="1"/>
              <a:t>einen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schweren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Verkehrsunfall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auf</a:t>
            </a:r>
            <a:r>
              <a:rPr lang="cs-CZ" altLang="cs-CZ" sz="2000" b="1" i="1" dirty="0"/>
              <a:t> der Autobahn </a:t>
            </a:r>
            <a:r>
              <a:rPr lang="cs-CZ" altLang="cs-CZ" sz="2000" b="1" i="1" dirty="0" err="1"/>
              <a:t>geraten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war</a:t>
            </a:r>
            <a:r>
              <a:rPr lang="cs-CZ" altLang="cs-CZ" sz="2000" b="1" dirty="0"/>
              <a:t>. </a:t>
            </a:r>
            <a:endParaRPr lang="de-DE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</a:t>
            </a:r>
            <a:r>
              <a:rPr lang="cs-CZ" altLang="cs-CZ" sz="2000" b="1" dirty="0" err="1"/>
              <a:t>kausal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346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3AD644-9AF7-4432-B47D-94881725B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Kriterien der Textualität - pragmatisch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AABDE1-013A-4267-BEE8-E05A3D969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Intentionalität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Absicht</a:t>
            </a:r>
            <a:r>
              <a:rPr lang="cs-CZ" altLang="cs-CZ" sz="2000" b="1" dirty="0"/>
              <a:t> des </a:t>
            </a:r>
            <a:r>
              <a:rPr lang="cs-CZ" altLang="cs-CZ" sz="2000" b="1" dirty="0" err="1"/>
              <a:t>Textproduzenten</a:t>
            </a:r>
            <a:r>
              <a:rPr lang="cs-CZ" altLang="cs-CZ" sz="2000" b="1" dirty="0"/>
              <a:t> 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Akzeptabilität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Textrezipient</a:t>
            </a:r>
            <a:r>
              <a:rPr lang="cs-CZ" altLang="cs-CZ" sz="2000" b="1" dirty="0"/>
              <a:t> - f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hig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sein</a:t>
            </a:r>
            <a:r>
              <a:rPr lang="cs-CZ" altLang="cs-CZ" sz="2000" b="1" dirty="0"/>
              <a:t>, den Text </a:t>
            </a:r>
            <a:r>
              <a:rPr lang="cs-CZ" altLang="cs-CZ" sz="2000" b="1" dirty="0" err="1"/>
              <a:t>zu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verstehen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Informativität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 - „</a:t>
            </a:r>
            <a:r>
              <a:rPr lang="cs-CZ" altLang="cs-CZ" sz="2000" b="1" dirty="0" err="1"/>
              <a:t>Verständlichkeit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Angemessenheit</a:t>
            </a:r>
            <a:r>
              <a:rPr lang="cs-CZ" altLang="cs-CZ" sz="2000" b="1" dirty="0"/>
              <a:t>„- </a:t>
            </a:r>
            <a:r>
              <a:rPr lang="cs-CZ" altLang="cs-CZ" sz="2000" b="1" dirty="0" err="1"/>
              <a:t>Kommunikationsziel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Situationalität</a:t>
            </a:r>
            <a:r>
              <a:rPr lang="cs-CZ" altLang="cs-CZ" sz="2000" b="1" dirty="0">
                <a:solidFill>
                  <a:srgbClr val="FF0000"/>
                </a:solidFill>
              </a:rPr>
              <a:t>  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Situation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Sprachkode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Kanal</a:t>
            </a:r>
            <a:r>
              <a:rPr lang="cs-CZ" altLang="cs-CZ" sz="2000" b="1" dirty="0"/>
              <a:t> (Medium):</a:t>
            </a:r>
            <a:r>
              <a:rPr lang="de-DE" altLang="cs-CZ" sz="2000" b="1" dirty="0"/>
              <a:t> </a:t>
            </a:r>
            <a:r>
              <a:rPr lang="cs-CZ" altLang="cs-CZ" sz="2000" b="1" dirty="0" err="1"/>
              <a:t>Schallwellen</a:t>
            </a:r>
            <a:r>
              <a:rPr lang="cs-CZ" altLang="cs-CZ" sz="2000" b="1" dirty="0"/>
              <a:t>, Telefon, Handy, MM, </a:t>
            </a:r>
            <a:r>
              <a:rPr lang="cs-CZ" altLang="cs-CZ" sz="2000" b="1" dirty="0" err="1"/>
              <a:t>Druck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Intertextualität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Beziehungen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zw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einzelnen</a:t>
            </a:r>
            <a:r>
              <a:rPr lang="cs-CZ" altLang="cs-CZ" sz="2000" b="1" dirty="0"/>
              <a:t>  </a:t>
            </a:r>
            <a:r>
              <a:rPr lang="cs-CZ" altLang="cs-CZ" sz="2000" b="1" dirty="0" err="1"/>
              <a:t>Texten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Beziehungen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zw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Textsorten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Belletristik</a:t>
            </a:r>
            <a:r>
              <a:rPr lang="cs-CZ" altLang="cs-CZ" sz="2000" b="1" dirty="0"/>
              <a:t>: Roman - Bez</a:t>
            </a:r>
            <a:r>
              <a:rPr lang="de-DE" altLang="cs-CZ" sz="2000" b="1" dirty="0"/>
              <a:t>ü</a:t>
            </a:r>
            <a:r>
              <a:rPr lang="cs-CZ" altLang="cs-CZ" sz="2000" b="1" dirty="0" err="1"/>
              <a:t>ge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Briefe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Gedichte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Fachaufsatz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Lieder</a:t>
            </a:r>
            <a:r>
              <a:rPr lang="cs-CZ" altLang="cs-CZ" sz="2000" b="1" dirty="0"/>
              <a:t>....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Kulturalität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Textsorten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Textmuster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Todesanzeige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Kondolation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Leserbrief</a:t>
            </a:r>
            <a:r>
              <a:rPr lang="cs-CZ" altLang="cs-CZ" sz="2000" b="1" dirty="0"/>
              <a:t>,</a:t>
            </a:r>
            <a:r>
              <a:rPr lang="de-DE" altLang="cs-CZ" sz="2000" b="1" dirty="0"/>
              <a:t> </a:t>
            </a:r>
            <a:r>
              <a:rPr lang="cs-CZ" altLang="cs-CZ" sz="2000" b="1" dirty="0"/>
              <a:t>SMS, e-mail.... </a:t>
            </a:r>
            <a:r>
              <a:rPr lang="cs-CZ" altLang="cs-CZ" sz="2000" b="1" i="1" dirty="0" err="1"/>
              <a:t>einen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Antrag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stellen</a:t>
            </a:r>
            <a:endParaRPr lang="cs-CZ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50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1A0E0C-94F3-4686-8D0E-D8A652C8E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b="1" dirty="0">
                <a:solidFill>
                  <a:srgbClr val="FF0000"/>
                </a:solidFill>
              </a:rPr>
              <a:t>1.</a:t>
            </a:r>
            <a:r>
              <a:rPr lang="cs-CZ" altLang="cs-CZ" b="1" dirty="0" err="1">
                <a:solidFill>
                  <a:srgbClr val="FF0000"/>
                </a:solidFill>
              </a:rPr>
              <a:t>Kommunikationsbereich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Alltag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und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seine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Textsorten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7B486E-9923-4431-915A-7A8BEB615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FontTx/>
              <a:buNone/>
            </a:pPr>
            <a:r>
              <a:rPr lang="cs-CZ" altLang="cs-CZ" sz="4300" b="1" dirty="0" err="1"/>
              <a:t>Charakteristische</a:t>
            </a:r>
            <a:r>
              <a:rPr lang="cs-CZ" altLang="cs-CZ" sz="4300" b="1" dirty="0"/>
              <a:t> </a:t>
            </a:r>
            <a:r>
              <a:rPr lang="cs-CZ" altLang="cs-CZ" sz="4300" b="1" dirty="0" err="1"/>
              <a:t>textuelle</a:t>
            </a:r>
            <a:r>
              <a:rPr lang="cs-CZ" altLang="cs-CZ" sz="4300" b="1" dirty="0"/>
              <a:t> </a:t>
            </a:r>
            <a:r>
              <a:rPr lang="cs-CZ" altLang="cs-CZ" sz="4300" b="1" dirty="0" err="1"/>
              <a:t>Merkmale</a:t>
            </a:r>
            <a:r>
              <a:rPr lang="cs-CZ" altLang="cs-CZ" sz="4300" b="1" dirty="0"/>
              <a:t>: </a:t>
            </a:r>
            <a:endParaRPr lang="de-DE" altLang="cs-CZ" sz="4300" b="1" dirty="0"/>
          </a:p>
          <a:p>
            <a:r>
              <a:rPr lang="cs-CZ" altLang="cs-CZ" sz="4300" b="1" dirty="0" err="1"/>
              <a:t>Spontaneität</a:t>
            </a:r>
            <a:endParaRPr lang="cs-CZ" altLang="cs-CZ" sz="4300" b="1" dirty="0"/>
          </a:p>
          <a:p>
            <a:r>
              <a:rPr lang="cs-CZ" altLang="cs-CZ" sz="4300" b="1" dirty="0" err="1"/>
              <a:t>Situationalität</a:t>
            </a:r>
            <a:r>
              <a:rPr lang="cs-CZ" altLang="cs-CZ" sz="4300" b="1" dirty="0"/>
              <a:t> </a:t>
            </a:r>
          </a:p>
          <a:p>
            <a:r>
              <a:rPr lang="cs-CZ" altLang="cs-CZ" sz="4300" b="1" dirty="0" err="1"/>
              <a:t>Intertextualität</a:t>
            </a:r>
            <a:r>
              <a:rPr lang="cs-CZ" altLang="cs-CZ" sz="4300" b="1" dirty="0"/>
              <a:t> (</a:t>
            </a:r>
            <a:r>
              <a:rPr lang="cs-CZ" altLang="cs-CZ" sz="4300" b="1" dirty="0" err="1"/>
              <a:t>Medien</a:t>
            </a:r>
            <a:r>
              <a:rPr lang="cs-CZ" altLang="cs-CZ" sz="4300" b="1" dirty="0"/>
              <a:t>,  </a:t>
            </a:r>
            <a:r>
              <a:rPr lang="cs-CZ" altLang="cs-CZ" sz="4300" b="1" dirty="0" err="1"/>
              <a:t>Belletristik</a:t>
            </a:r>
            <a:r>
              <a:rPr lang="cs-CZ" altLang="cs-CZ" sz="4300" b="1" dirty="0"/>
              <a:t>)</a:t>
            </a:r>
            <a:endParaRPr lang="de-DE" altLang="cs-CZ" sz="4300" b="1" dirty="0"/>
          </a:p>
          <a:p>
            <a:r>
              <a:rPr lang="cs-CZ" altLang="cs-CZ" sz="4300" b="1" dirty="0" err="1"/>
              <a:t>Situationen</a:t>
            </a:r>
            <a:r>
              <a:rPr lang="cs-CZ" altLang="cs-CZ" sz="4300" b="1" dirty="0"/>
              <a:t>: </a:t>
            </a:r>
            <a:r>
              <a:rPr lang="cs-CZ" altLang="cs-CZ" sz="4300" b="1" dirty="0" err="1"/>
              <a:t>Familie</a:t>
            </a:r>
            <a:r>
              <a:rPr lang="cs-CZ" altLang="cs-CZ" sz="4300" b="1" dirty="0"/>
              <a:t>, </a:t>
            </a:r>
            <a:r>
              <a:rPr lang="cs-CZ" altLang="cs-CZ" sz="4300" b="1" dirty="0" err="1"/>
              <a:t>Freundeskreis</a:t>
            </a:r>
            <a:r>
              <a:rPr lang="cs-CZ" altLang="cs-CZ" sz="4300" b="1" dirty="0"/>
              <a:t>, </a:t>
            </a:r>
            <a:r>
              <a:rPr lang="cs-CZ" altLang="cs-CZ" sz="4300" b="1" dirty="0" err="1"/>
              <a:t>Arbeitsplatz</a:t>
            </a:r>
            <a:r>
              <a:rPr lang="cs-CZ" altLang="cs-CZ" sz="4300" b="1" dirty="0"/>
              <a:t>, „</a:t>
            </a:r>
            <a:r>
              <a:rPr lang="cs-CZ" altLang="cs-CZ" sz="4300" b="1" dirty="0" err="1"/>
              <a:t>lockere</a:t>
            </a:r>
            <a:r>
              <a:rPr lang="cs-CZ" altLang="cs-CZ" sz="4300" b="1" dirty="0"/>
              <a:t>„ </a:t>
            </a:r>
          </a:p>
          <a:p>
            <a:pPr>
              <a:buFontTx/>
              <a:buNone/>
            </a:pPr>
            <a:r>
              <a:rPr lang="cs-CZ" altLang="cs-CZ" sz="4300" b="1" dirty="0"/>
              <a:t>              </a:t>
            </a:r>
            <a:r>
              <a:rPr lang="cs-CZ" altLang="cs-CZ" sz="4300" b="1" dirty="0" err="1"/>
              <a:t>öffentliche</a:t>
            </a:r>
            <a:r>
              <a:rPr lang="cs-CZ" altLang="cs-CZ" sz="4300" b="1" dirty="0"/>
              <a:t> </a:t>
            </a:r>
            <a:r>
              <a:rPr lang="cs-CZ" altLang="cs-CZ" sz="4300" b="1" dirty="0" err="1"/>
              <a:t>Situationen</a:t>
            </a:r>
            <a:r>
              <a:rPr lang="cs-CZ" altLang="cs-CZ" sz="4300" b="1" dirty="0"/>
              <a:t>: </a:t>
            </a:r>
            <a:r>
              <a:rPr lang="cs-CZ" altLang="cs-CZ" sz="4300" b="1" dirty="0" err="1"/>
              <a:t>Einkauf</a:t>
            </a:r>
            <a:r>
              <a:rPr lang="cs-CZ" altLang="cs-CZ" sz="4300" b="1" dirty="0"/>
              <a:t>,  </a:t>
            </a:r>
            <a:r>
              <a:rPr lang="cs-CZ" altLang="cs-CZ" sz="4300" b="1" dirty="0" err="1"/>
              <a:t>Dienstleistungen</a:t>
            </a:r>
            <a:r>
              <a:rPr lang="cs-CZ" altLang="cs-CZ" sz="4300" b="1" dirty="0"/>
              <a:t>,             </a:t>
            </a:r>
          </a:p>
          <a:p>
            <a:pPr>
              <a:buFontTx/>
              <a:buNone/>
            </a:pPr>
            <a:r>
              <a:rPr lang="cs-CZ" altLang="cs-CZ" sz="4300" b="1" dirty="0"/>
              <a:t>             „</a:t>
            </a:r>
            <a:r>
              <a:rPr lang="cs-CZ" altLang="cs-CZ" sz="4300" b="1" dirty="0" err="1"/>
              <a:t>gesellige</a:t>
            </a:r>
            <a:r>
              <a:rPr lang="cs-CZ" altLang="cs-CZ" sz="4300" b="1" dirty="0"/>
              <a:t>"  </a:t>
            </a:r>
            <a:r>
              <a:rPr lang="cs-CZ" altLang="cs-CZ" sz="4300" b="1" dirty="0" err="1"/>
              <a:t>Veranstaltungen</a:t>
            </a:r>
            <a:r>
              <a:rPr lang="cs-CZ" altLang="cs-CZ" sz="4300" b="1" dirty="0"/>
              <a:t>, </a:t>
            </a:r>
            <a:r>
              <a:rPr lang="cs-CZ" altLang="cs-CZ" sz="4300" b="1" dirty="0" err="1"/>
              <a:t>auch</a:t>
            </a:r>
            <a:r>
              <a:rPr lang="cs-CZ" altLang="cs-CZ" sz="4300" b="1" dirty="0"/>
              <a:t> in den </a:t>
            </a:r>
            <a:r>
              <a:rPr lang="cs-CZ" altLang="cs-CZ" sz="4300" b="1" dirty="0" err="1"/>
              <a:t>elektronischen</a:t>
            </a:r>
            <a:r>
              <a:rPr lang="cs-CZ" altLang="cs-CZ" sz="4300" b="1" dirty="0"/>
              <a:t> </a:t>
            </a:r>
          </a:p>
          <a:p>
            <a:pPr>
              <a:buFontTx/>
              <a:buNone/>
            </a:pPr>
            <a:r>
              <a:rPr lang="cs-CZ" altLang="cs-CZ" sz="4300" b="1" dirty="0"/>
              <a:t>              </a:t>
            </a:r>
            <a:r>
              <a:rPr lang="cs-CZ" altLang="cs-CZ" sz="4300" b="1" dirty="0" err="1"/>
              <a:t>Medien</a:t>
            </a:r>
            <a:r>
              <a:rPr lang="cs-CZ" altLang="cs-CZ" sz="4300" b="1" dirty="0"/>
              <a:t>  (</a:t>
            </a:r>
            <a:r>
              <a:rPr lang="cs-CZ" altLang="cs-CZ" sz="4300" b="1" dirty="0" err="1"/>
              <a:t>talkshows</a:t>
            </a:r>
            <a:r>
              <a:rPr lang="cs-CZ" altLang="cs-CZ" sz="4300" b="1" dirty="0"/>
              <a:t>, </a:t>
            </a:r>
            <a:r>
              <a:rPr lang="cs-CZ" altLang="cs-CZ" sz="4300" b="1" dirty="0" err="1"/>
              <a:t>Interviews</a:t>
            </a:r>
            <a:r>
              <a:rPr lang="cs-CZ" altLang="cs-CZ" sz="4300" b="1" dirty="0"/>
              <a:t>, </a:t>
            </a:r>
            <a:r>
              <a:rPr lang="cs-CZ" altLang="cs-CZ" sz="4300" b="1" dirty="0" err="1"/>
              <a:t>Debatten</a:t>
            </a:r>
            <a:r>
              <a:rPr lang="cs-CZ" altLang="cs-CZ" sz="4300" b="1" dirty="0"/>
              <a:t>), </a:t>
            </a:r>
            <a:r>
              <a:rPr lang="cs-CZ" altLang="cs-CZ" sz="4300" b="1" dirty="0" err="1"/>
              <a:t>literarische</a:t>
            </a:r>
            <a:r>
              <a:rPr lang="cs-CZ" altLang="cs-CZ" sz="4300" b="1" dirty="0"/>
              <a:t> </a:t>
            </a:r>
            <a:r>
              <a:rPr lang="en-US" altLang="cs-CZ" sz="4300" b="1" dirty="0"/>
              <a:t> </a:t>
            </a:r>
            <a:r>
              <a:rPr lang="cs-CZ" altLang="cs-CZ" sz="4300" b="1" dirty="0" err="1"/>
              <a:t>Dialoge</a:t>
            </a:r>
            <a:r>
              <a:rPr lang="cs-CZ" altLang="cs-CZ" sz="4300" b="1" dirty="0"/>
              <a:t> </a:t>
            </a:r>
          </a:p>
          <a:p>
            <a:pPr>
              <a:buFontTx/>
              <a:buNone/>
            </a:pPr>
            <a:r>
              <a:rPr lang="cs-CZ" altLang="cs-CZ" sz="4300" b="1" dirty="0"/>
              <a:t>             (Epik,  Dramatik), </a:t>
            </a:r>
            <a:r>
              <a:rPr lang="en-US" altLang="cs-CZ" sz="4300" b="1" dirty="0"/>
              <a:t>Internet: E</a:t>
            </a:r>
            <a:r>
              <a:rPr lang="cs-CZ" altLang="cs-CZ" sz="4300" b="1" dirty="0"/>
              <a:t>-mail, blog, chat</a:t>
            </a:r>
          </a:p>
          <a:p>
            <a:pPr>
              <a:buFontTx/>
              <a:buNone/>
            </a:pPr>
            <a:r>
              <a:rPr lang="cs-CZ" altLang="cs-CZ" sz="4300" b="1" dirty="0" err="1"/>
              <a:t>Charakteristische</a:t>
            </a:r>
            <a:r>
              <a:rPr lang="cs-CZ" altLang="cs-CZ" sz="4300" b="1" dirty="0"/>
              <a:t> </a:t>
            </a:r>
            <a:r>
              <a:rPr lang="cs-CZ" altLang="cs-CZ" sz="4300" b="1" dirty="0" err="1"/>
              <a:t>stilistische</a:t>
            </a:r>
            <a:r>
              <a:rPr lang="cs-CZ" altLang="cs-CZ" sz="4300" b="1" dirty="0"/>
              <a:t> </a:t>
            </a:r>
            <a:r>
              <a:rPr lang="cs-CZ" altLang="cs-CZ" sz="4300" b="1" dirty="0" err="1"/>
              <a:t>Merkmale</a:t>
            </a:r>
            <a:r>
              <a:rPr lang="cs-CZ" altLang="cs-CZ" sz="4300" b="1" dirty="0"/>
              <a:t>: (</a:t>
            </a:r>
            <a:r>
              <a:rPr lang="cs-CZ" altLang="cs-CZ" sz="4300" b="1" dirty="0" err="1"/>
              <a:t>Stilzüge</a:t>
            </a:r>
            <a:r>
              <a:rPr lang="cs-CZ" altLang="cs-CZ" sz="4300" b="1" dirty="0"/>
              <a:t>)</a:t>
            </a:r>
            <a:r>
              <a:rPr lang="de-DE" altLang="cs-CZ" sz="4300" b="1" dirty="0"/>
              <a:t>: </a:t>
            </a:r>
            <a:r>
              <a:rPr lang="cs-CZ" altLang="cs-CZ" sz="4300" b="1" dirty="0" err="1"/>
              <a:t>Ungezwungenheit</a:t>
            </a:r>
            <a:r>
              <a:rPr lang="cs-CZ" altLang="cs-CZ" sz="4300" b="1" dirty="0"/>
              <a:t> </a:t>
            </a:r>
          </a:p>
          <a:p>
            <a:r>
              <a:rPr lang="cs-CZ" altLang="cs-CZ" sz="4300" b="1" dirty="0" err="1"/>
              <a:t>Lockerheit</a:t>
            </a:r>
            <a:endParaRPr lang="cs-CZ" altLang="cs-CZ" sz="4300" b="1" dirty="0"/>
          </a:p>
          <a:p>
            <a:r>
              <a:rPr lang="cs-CZ" altLang="cs-CZ" sz="4300" b="1" dirty="0" err="1"/>
              <a:t>Emotionalität</a:t>
            </a:r>
            <a:r>
              <a:rPr lang="cs-CZ" altLang="cs-CZ" sz="4300" b="1" dirty="0"/>
              <a:t> </a:t>
            </a:r>
          </a:p>
          <a:p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3053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5C7A36-0A3F-47AB-8869-BFA3C6093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Textsorten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F1BE88-8146-4C02-A3BB-741A3A3C2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b="1" dirty="0" err="1"/>
              <a:t>Gespräch</a:t>
            </a:r>
            <a:r>
              <a:rPr lang="cs-CZ" altLang="cs-CZ" b="1" dirty="0"/>
              <a:t> (Dialog), </a:t>
            </a:r>
            <a:r>
              <a:rPr lang="cs-CZ" altLang="cs-CZ" b="1" dirty="0" err="1"/>
              <a:t>auch</a:t>
            </a:r>
            <a:r>
              <a:rPr lang="cs-CZ" altLang="cs-CZ" b="1" dirty="0"/>
              <a:t> </a:t>
            </a:r>
            <a:r>
              <a:rPr lang="cs-CZ" altLang="cs-CZ" b="1" dirty="0" err="1"/>
              <a:t>privater</a:t>
            </a:r>
            <a:r>
              <a:rPr lang="cs-CZ" altLang="cs-CZ" b="1" dirty="0"/>
              <a:t> </a:t>
            </a:r>
            <a:r>
              <a:rPr lang="cs-CZ" altLang="cs-CZ" b="1" dirty="0" err="1"/>
              <a:t>Brief</a:t>
            </a:r>
            <a:r>
              <a:rPr lang="cs-CZ" altLang="cs-CZ" b="1" dirty="0"/>
              <a:t>, </a:t>
            </a:r>
            <a:r>
              <a:rPr lang="cs-CZ" altLang="cs-CZ" b="1" dirty="0" err="1"/>
              <a:t>Tagebuch</a:t>
            </a:r>
            <a:r>
              <a:rPr lang="cs-CZ" altLang="cs-CZ" b="1" dirty="0"/>
              <a:t>, </a:t>
            </a:r>
            <a:r>
              <a:rPr lang="de-DE" altLang="cs-CZ" b="1" dirty="0"/>
              <a:t>E</a:t>
            </a:r>
            <a:r>
              <a:rPr lang="cs-CZ" altLang="cs-CZ" b="1" dirty="0"/>
              <a:t>-mail, </a:t>
            </a:r>
            <a:r>
              <a:rPr lang="de-DE" altLang="cs-CZ" b="1" dirty="0"/>
              <a:t>B</a:t>
            </a:r>
            <a:r>
              <a:rPr lang="cs-CZ" altLang="cs-CZ" b="1" dirty="0"/>
              <a:t>log</a:t>
            </a:r>
            <a:r>
              <a:rPr lang="de-DE" altLang="cs-CZ" b="1" dirty="0"/>
              <a:t>, </a:t>
            </a:r>
            <a:r>
              <a:rPr lang="cs-CZ" altLang="cs-CZ" b="1" dirty="0"/>
              <a:t> </a:t>
            </a:r>
            <a:r>
              <a:rPr lang="cs-CZ" altLang="cs-CZ" b="1" dirty="0" err="1"/>
              <a:t>Diskussionsforen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Internet</a:t>
            </a:r>
            <a:r>
              <a:rPr lang="de-DE" altLang="cs-CZ" b="1" dirty="0"/>
              <a:t>: </a:t>
            </a:r>
            <a:r>
              <a:rPr lang="de-DE" altLang="cs-CZ" b="1" dirty="0" err="1"/>
              <a:t>chat</a:t>
            </a:r>
            <a:r>
              <a:rPr lang="de-DE" altLang="cs-CZ" b="1" dirty="0"/>
              <a:t>, </a:t>
            </a:r>
            <a:r>
              <a:rPr lang="de-DE" altLang="cs-CZ" b="1" dirty="0" err="1"/>
              <a:t>twitter</a:t>
            </a:r>
            <a:r>
              <a:rPr lang="de-DE" altLang="cs-CZ" b="1" dirty="0"/>
              <a:t>, Facebook, Instagram…</a:t>
            </a:r>
            <a:r>
              <a:rPr lang="cs-CZ" altLang="cs-CZ" b="1" dirty="0"/>
              <a:t> </a:t>
            </a:r>
          </a:p>
          <a:p>
            <a:r>
              <a:rPr lang="cs-CZ" altLang="cs-CZ" b="1" dirty="0" err="1"/>
              <a:t>Kommunikationsform</a:t>
            </a:r>
            <a:r>
              <a:rPr lang="cs-CZ" altLang="cs-CZ" b="1" dirty="0"/>
              <a:t> (Medium): </a:t>
            </a:r>
            <a:r>
              <a:rPr lang="cs-CZ" altLang="cs-CZ" b="1" dirty="0" err="1"/>
              <a:t>meistens</a:t>
            </a:r>
            <a:r>
              <a:rPr lang="cs-CZ" altLang="cs-CZ" b="1" dirty="0"/>
              <a:t> </a:t>
            </a:r>
            <a:r>
              <a:rPr lang="cs-CZ" altLang="cs-CZ" b="1" dirty="0" err="1"/>
              <a:t>mündlich</a:t>
            </a:r>
            <a:r>
              <a:rPr lang="cs-CZ" altLang="cs-CZ" b="1" dirty="0"/>
              <a:t> (Face-to-Face-</a:t>
            </a:r>
            <a:r>
              <a:rPr lang="cs-CZ" altLang="cs-CZ" b="1" dirty="0" err="1"/>
              <a:t>Gespräch</a:t>
            </a:r>
            <a:r>
              <a:rPr lang="cs-CZ" altLang="cs-CZ" b="1" dirty="0"/>
              <a:t>, </a:t>
            </a:r>
            <a:r>
              <a:rPr lang="cs-CZ" altLang="cs-CZ" b="1" dirty="0" err="1"/>
              <a:t>Telefongespräch</a:t>
            </a:r>
            <a:r>
              <a:rPr lang="cs-CZ" altLang="cs-CZ" b="1" dirty="0"/>
              <a:t>, Handy,  </a:t>
            </a:r>
            <a:r>
              <a:rPr lang="cs-CZ" altLang="cs-CZ" b="1" dirty="0" err="1"/>
              <a:t>auch</a:t>
            </a:r>
            <a:r>
              <a:rPr lang="cs-CZ" altLang="cs-CZ" b="1" dirty="0"/>
              <a:t> </a:t>
            </a:r>
            <a:r>
              <a:rPr lang="cs-CZ" altLang="cs-CZ" b="1" dirty="0" err="1"/>
              <a:t>schriftlich</a:t>
            </a:r>
            <a:r>
              <a:rPr lang="cs-CZ" altLang="cs-CZ" b="1" dirty="0"/>
              <a:t>: </a:t>
            </a:r>
            <a:r>
              <a:rPr lang="cs-CZ" altLang="cs-CZ" b="1" dirty="0" err="1"/>
              <a:t>Brieform</a:t>
            </a:r>
            <a:r>
              <a:rPr lang="cs-CZ" altLang="cs-CZ" b="1" dirty="0"/>
              <a:t>, e-mail, SMS, </a:t>
            </a:r>
            <a:r>
              <a:rPr lang="cs-CZ" altLang="cs-CZ" b="1" dirty="0" err="1"/>
              <a:t>Tagebucheintragungen</a:t>
            </a:r>
            <a:r>
              <a:rPr lang="cs-CZ" altLang="cs-CZ" b="1" dirty="0"/>
              <a:t>, Online-</a:t>
            </a:r>
            <a:r>
              <a:rPr lang="cs-CZ" altLang="cs-CZ" b="1" dirty="0" err="1"/>
              <a:t>Tagebücher</a:t>
            </a:r>
            <a:r>
              <a:rPr lang="cs-CZ" altLang="cs-CZ" b="1" dirty="0"/>
              <a:t> – </a:t>
            </a:r>
            <a:r>
              <a:rPr lang="cs-CZ" altLang="cs-CZ" b="1" dirty="0" err="1"/>
              <a:t>Blogs</a:t>
            </a:r>
            <a:endParaRPr lang="cs-CZ" altLang="cs-CZ" b="1" dirty="0"/>
          </a:p>
          <a:p>
            <a:r>
              <a:rPr lang="cs-CZ" altLang="cs-CZ" b="1" dirty="0" err="1"/>
              <a:t>Funktion</a:t>
            </a:r>
            <a:r>
              <a:rPr lang="cs-CZ" altLang="cs-CZ" b="1" dirty="0"/>
              <a:t>:  </a:t>
            </a:r>
            <a:r>
              <a:rPr lang="cs-CZ" altLang="cs-CZ" b="1" dirty="0" err="1"/>
              <a:t>Informieren</a:t>
            </a:r>
            <a:r>
              <a:rPr lang="cs-CZ" altLang="cs-CZ" b="1" dirty="0"/>
              <a:t>, </a:t>
            </a:r>
            <a:r>
              <a:rPr lang="cs-CZ" altLang="cs-CZ" b="1" dirty="0" err="1"/>
              <a:t>Appellieren</a:t>
            </a:r>
            <a:r>
              <a:rPr lang="cs-CZ" altLang="cs-CZ" b="1" dirty="0"/>
              <a:t>, </a:t>
            </a:r>
            <a:r>
              <a:rPr lang="cs-CZ" altLang="cs-CZ" b="1" dirty="0" err="1"/>
              <a:t>Kontaktherstellung</a:t>
            </a:r>
            <a:endParaRPr lang="cs-CZ" altLang="cs-CZ" b="1" dirty="0"/>
          </a:p>
          <a:p>
            <a:r>
              <a:rPr lang="cs-CZ" altLang="cs-CZ" b="1" dirty="0" err="1"/>
              <a:t>Komposition</a:t>
            </a:r>
            <a:r>
              <a:rPr lang="cs-CZ" altLang="cs-CZ" b="1" dirty="0"/>
              <a:t>: Dialog: </a:t>
            </a:r>
            <a:r>
              <a:rPr lang="cs-CZ" altLang="cs-CZ" b="1" dirty="0" err="1"/>
              <a:t>Frage-Antwort-Sequenzen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642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EF539F-39E6-4668-B037-479ADC5F7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671169"/>
            <a:ext cx="9603275" cy="1049235"/>
          </a:xfrm>
        </p:spPr>
        <p:txBody>
          <a:bodyPr>
            <a:noAutofit/>
          </a:bodyPr>
          <a:lstStyle/>
          <a:p>
            <a:r>
              <a:rPr lang="cs-CZ" altLang="cs-CZ" sz="2400" b="1" dirty="0" err="1"/>
              <a:t>Sprachlich-stilistische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Mittel</a:t>
            </a:r>
            <a:r>
              <a:rPr lang="cs-CZ" altLang="cs-CZ" sz="2400" b="1" dirty="0"/>
              <a:t>: </a:t>
            </a:r>
            <a:r>
              <a:rPr lang="cs-CZ" altLang="cs-CZ" sz="2400" b="1" dirty="0" err="1"/>
              <a:t>Ungezwungenheit</a:t>
            </a:r>
            <a:r>
              <a:rPr lang="de-DE" altLang="cs-CZ" sz="2400" b="1" dirty="0"/>
              <a:t>, </a:t>
            </a:r>
            <a:r>
              <a:rPr lang="cs-CZ" altLang="cs-CZ" sz="2400" b="1" dirty="0" err="1"/>
              <a:t>Lockerheit</a:t>
            </a:r>
            <a:r>
              <a:rPr lang="de-DE" altLang="cs-CZ" sz="2400" b="1" dirty="0"/>
              <a:t>, Emotionalität</a:t>
            </a:r>
            <a:r>
              <a:rPr lang="cs-CZ" altLang="cs-CZ" sz="2400" b="1" dirty="0"/>
              <a:t>:</a:t>
            </a:r>
            <a:endParaRPr lang="cs-CZ" sz="24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F86906-B88D-4D1E-BDDA-AB7074635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lexikalische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Stilmittel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r>
              <a:rPr lang="cs-CZ" altLang="cs-CZ" sz="2000" b="1" dirty="0" err="1"/>
              <a:t>Umg</a:t>
            </a:r>
            <a:r>
              <a:rPr lang="cs-CZ" altLang="cs-CZ" sz="2000" b="1" dirty="0"/>
              <a:t>., </a:t>
            </a:r>
            <a:r>
              <a:rPr lang="cs-CZ" altLang="cs-CZ" sz="2000" b="1" dirty="0" err="1"/>
              <a:t>saloppe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derbe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vulgäre</a:t>
            </a:r>
            <a:r>
              <a:rPr lang="cs-CZ" altLang="cs-CZ" sz="2000" b="1" dirty="0"/>
              <a:t> W</a:t>
            </a:r>
            <a:r>
              <a:rPr lang="de-DE" altLang="cs-CZ" sz="2000" b="1" dirty="0" err="1"/>
              <a:t>örter</a:t>
            </a:r>
            <a:r>
              <a:rPr lang="cs-CZ" altLang="cs-CZ" sz="2000" b="1" dirty="0"/>
              <a:t>&amp;</a:t>
            </a:r>
            <a:r>
              <a:rPr lang="cs-CZ" altLang="cs-CZ" sz="2000" b="1" dirty="0" err="1"/>
              <a:t>Wendungen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ich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hab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die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Nase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voll</a:t>
            </a:r>
            <a:endParaRPr lang="cs-CZ" altLang="cs-CZ" sz="2000" b="1" i="1" dirty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</a:t>
            </a:r>
            <a:r>
              <a:rPr lang="cs-CZ" altLang="cs-CZ" sz="2000" b="1" dirty="0" err="1"/>
              <a:t>Dialektismen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Modewörter</a:t>
            </a:r>
            <a:r>
              <a:rPr lang="cs-CZ" altLang="cs-CZ" sz="2000" b="1" dirty="0"/>
              <a:t>: </a:t>
            </a:r>
            <a:r>
              <a:rPr lang="cs-CZ" altLang="cs-CZ" sz="2000" b="1" i="1" dirty="0">
                <a:solidFill>
                  <a:srgbClr val="00B0F0"/>
                </a:solidFill>
              </a:rPr>
              <a:t>super, cool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</a:t>
            </a:r>
            <a:r>
              <a:rPr lang="cs-CZ" altLang="cs-CZ" sz="2000" b="1" dirty="0" err="1"/>
              <a:t>Jugendsprache</a:t>
            </a:r>
            <a:r>
              <a:rPr lang="cs-CZ" altLang="cs-CZ" sz="2000" b="1" dirty="0"/>
              <a:t>,  Slang (</a:t>
            </a:r>
            <a:r>
              <a:rPr lang="cs-CZ" altLang="cs-CZ" sz="2000" b="1" dirty="0" err="1"/>
              <a:t>Professionalismen</a:t>
            </a:r>
            <a:r>
              <a:rPr lang="cs-CZ" altLang="cs-CZ" sz="2000" b="1" dirty="0"/>
              <a:t>):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exen</a:t>
            </a:r>
            <a:endParaRPr lang="cs-CZ" altLang="cs-CZ" sz="2000" b="1" i="1" dirty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</a:t>
            </a:r>
            <a:r>
              <a:rPr lang="cs-CZ" altLang="cs-CZ" sz="2000" b="1" dirty="0" err="1"/>
              <a:t>Stilfärbungen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scherzhaft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spöttisch</a:t>
            </a:r>
            <a:r>
              <a:rPr lang="cs-CZ" altLang="cs-CZ" sz="2000" b="1" dirty="0"/>
              <a:t>,  </a:t>
            </a:r>
            <a:r>
              <a:rPr lang="cs-CZ" altLang="cs-CZ" sz="2000" b="1" dirty="0" err="1"/>
              <a:t>hyberbolisch</a:t>
            </a:r>
            <a:r>
              <a:rPr lang="cs-CZ" altLang="cs-CZ" sz="2000" b="1" dirty="0"/>
              <a:t>, Ironie, </a:t>
            </a:r>
            <a:r>
              <a:rPr lang="cs-CZ" altLang="cs-CZ" sz="2000" b="1" dirty="0" err="1"/>
              <a:t>vertraulich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famili</a:t>
            </a:r>
            <a:r>
              <a:rPr lang="de-DE" altLang="cs-CZ" sz="2000" b="1" dirty="0" err="1"/>
              <a:t>är</a:t>
            </a:r>
            <a:r>
              <a:rPr lang="de-DE" altLang="cs-CZ" sz="2000" b="1" dirty="0"/>
              <a:t>)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</a:t>
            </a:r>
            <a:r>
              <a:rPr lang="cs-CZ" altLang="cs-CZ" sz="2000" b="1" dirty="0" err="1"/>
              <a:t>Phraseologismen</a:t>
            </a:r>
            <a:r>
              <a:rPr lang="cs-CZ" altLang="cs-CZ" sz="2000" b="1" dirty="0"/>
              <a:t>: Idiome, </a:t>
            </a:r>
            <a:r>
              <a:rPr lang="cs-CZ" altLang="cs-CZ" sz="2000" b="1" dirty="0" err="1"/>
              <a:t>Vergleiche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Sprichwörter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  </a:t>
            </a:r>
            <a:r>
              <a:rPr lang="cs-CZ" altLang="cs-CZ" sz="2000" b="1" dirty="0" err="1">
                <a:solidFill>
                  <a:srgbClr val="FF0000"/>
                </a:solidFill>
              </a:rPr>
              <a:t>syntaktisch-morphol</a:t>
            </a:r>
            <a:r>
              <a:rPr lang="cs-CZ" altLang="cs-CZ" sz="2000" b="1" dirty="0">
                <a:solidFill>
                  <a:srgbClr val="FF0000"/>
                </a:solidFill>
              </a:rPr>
              <a:t>.: </a:t>
            </a:r>
            <a:r>
              <a:rPr lang="cs-CZ" altLang="cs-CZ" sz="2000" b="1" dirty="0" err="1"/>
              <a:t>Ellipse</a:t>
            </a:r>
            <a:r>
              <a:rPr lang="cs-CZ" altLang="cs-CZ" sz="2000" b="1" dirty="0"/>
              <a:t>,  </a:t>
            </a:r>
            <a:r>
              <a:rPr lang="cs-CZ" altLang="cs-CZ" sz="2000" b="1" dirty="0" err="1"/>
              <a:t>Satzabbrüche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Parenthesen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Anakoluth</a:t>
            </a:r>
            <a:r>
              <a:rPr lang="cs-CZ" altLang="cs-CZ" sz="2000" b="1" dirty="0"/>
              <a:t>, Katachrese, </a:t>
            </a:r>
            <a:r>
              <a:rPr lang="cs-CZ" altLang="cs-CZ" sz="2000" b="1" dirty="0" err="1"/>
              <a:t>Nachtrag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</a:t>
            </a:r>
            <a:r>
              <a:rPr lang="cs-CZ" altLang="cs-CZ" sz="2000" b="1" dirty="0" err="1"/>
              <a:t>Partikeln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Interjektionen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</a:t>
            </a:r>
            <a:r>
              <a:rPr lang="cs-CZ" altLang="cs-CZ" sz="2000" b="1" dirty="0" err="1"/>
              <a:t>analytische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Verbformen</a:t>
            </a:r>
            <a:r>
              <a:rPr lang="cs-CZ" altLang="cs-CZ" sz="2000" b="1" dirty="0"/>
              <a:t>: Perfekt,  </a:t>
            </a:r>
            <a:r>
              <a:rPr lang="cs-CZ" altLang="cs-CZ" sz="2000" b="1" dirty="0" err="1"/>
              <a:t>Konditional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würde</a:t>
            </a:r>
            <a:r>
              <a:rPr lang="cs-CZ" altLang="cs-CZ" sz="2000" b="1" dirty="0"/>
              <a:t> + </a:t>
            </a:r>
            <a:r>
              <a:rPr lang="cs-CZ" altLang="cs-CZ" sz="2000" b="1" dirty="0" err="1"/>
              <a:t>Inf</a:t>
            </a:r>
            <a:r>
              <a:rPr lang="cs-CZ" altLang="cs-CZ" sz="2000" b="1" dirty="0"/>
              <a:t>.)</a:t>
            </a:r>
            <a:r>
              <a:rPr lang="de-DE" altLang="cs-CZ" sz="2000" b="1" dirty="0"/>
              <a:t> 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de-DE" altLang="cs-CZ" sz="2000" b="1" dirty="0"/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phonetische</a:t>
            </a:r>
            <a:r>
              <a:rPr lang="cs-CZ" altLang="cs-CZ" sz="2000" b="1" dirty="0">
                <a:solidFill>
                  <a:srgbClr val="FF0000"/>
                </a:solidFill>
              </a:rPr>
              <a:t>  </a:t>
            </a:r>
            <a:r>
              <a:rPr lang="cs-CZ" altLang="cs-CZ" sz="2000" b="1" dirty="0" err="1">
                <a:solidFill>
                  <a:srgbClr val="FF0000"/>
                </a:solidFill>
              </a:rPr>
              <a:t>Stilmittel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Intonation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Ellisionen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Assimilationen</a:t>
            </a:r>
            <a:r>
              <a:rPr lang="cs-CZ" altLang="cs-CZ" sz="2000" b="1" dirty="0"/>
              <a:t>,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  </a:t>
            </a:r>
            <a:r>
              <a:rPr lang="cs-CZ" altLang="cs-CZ" sz="2000" b="1" dirty="0" err="1"/>
              <a:t>Apokope</a:t>
            </a:r>
            <a:r>
              <a:rPr lang="cs-CZ" altLang="cs-CZ" sz="2000" b="1" dirty="0"/>
              <a:t> (</a:t>
            </a:r>
            <a:r>
              <a:rPr lang="cs-CZ" altLang="cs-CZ" sz="2000" b="1" i="1" dirty="0" err="1"/>
              <a:t>is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ich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streif</a:t>
            </a:r>
            <a:r>
              <a:rPr lang="cs-CZ" altLang="cs-CZ" sz="2000" b="1" dirty="0"/>
              <a:t>), </a:t>
            </a:r>
            <a:r>
              <a:rPr lang="cs-CZ" altLang="cs-CZ" sz="2000" b="1" dirty="0" err="1"/>
              <a:t>Synkope</a:t>
            </a:r>
            <a:r>
              <a:rPr lang="cs-CZ" altLang="cs-CZ" sz="2000" b="1" dirty="0"/>
              <a:t> (</a:t>
            </a:r>
            <a:r>
              <a:rPr lang="cs-CZ" altLang="cs-CZ" sz="2000" b="1" i="1" dirty="0"/>
              <a:t>ham</a:t>
            </a:r>
            <a:r>
              <a:rPr lang="cs-CZ" altLang="cs-CZ" sz="2000" b="1" dirty="0"/>
              <a:t> </a:t>
            </a:r>
            <a:r>
              <a:rPr lang="cs-CZ" altLang="cs-CZ" sz="2000" b="1" i="1" dirty="0" err="1"/>
              <a:t>wir</a:t>
            </a:r>
            <a:r>
              <a:rPr lang="cs-CZ" altLang="cs-CZ" sz="2000" b="1" i="1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591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EFD422-57D1-4B06-81FE-1A5DD9DDC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 err="1"/>
              <a:t>Fernsehsendung</a:t>
            </a:r>
            <a:r>
              <a:rPr lang="cs-CZ" altLang="cs-CZ" sz="3200" b="1" dirty="0"/>
              <a:t>: </a:t>
            </a:r>
            <a:r>
              <a:rPr lang="cs-CZ" altLang="cs-CZ" sz="3200" b="1" dirty="0" err="1"/>
              <a:t>Kochen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mit</a:t>
            </a:r>
            <a:r>
              <a:rPr lang="cs-CZ" altLang="cs-CZ" sz="3200" b="1" dirty="0"/>
              <a:t>…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5105C7-A743-4326-8033-7DCCB2EF5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altLang="cs-CZ" sz="2000" b="1" dirty="0" err="1"/>
              <a:t>Textsorte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Funktion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Ziel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Kochrezept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informieren</a:t>
            </a:r>
            <a:r>
              <a:rPr lang="cs-CZ" altLang="cs-CZ" sz="2000" b="1" dirty="0"/>
              <a:t>,  </a:t>
            </a:r>
            <a:r>
              <a:rPr lang="cs-CZ" altLang="cs-CZ" sz="2000" b="1" dirty="0" err="1"/>
              <a:t>Unterhaltung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, </a:t>
            </a:r>
            <a:r>
              <a:rPr lang="cs-CZ" altLang="cs-CZ" sz="2000" b="1" dirty="0" err="1"/>
              <a:t>Werbung</a:t>
            </a:r>
            <a:endParaRPr lang="cs-CZ" altLang="cs-CZ" sz="2000" dirty="0"/>
          </a:p>
          <a:p>
            <a:r>
              <a:rPr lang="de-DE" altLang="cs-CZ" sz="2000" b="1" dirty="0"/>
              <a:t>Transkription und </a:t>
            </a:r>
            <a:r>
              <a:rPr lang="cs-CZ" altLang="cs-CZ" sz="2000" b="1" dirty="0" err="1"/>
              <a:t>sprachstilistische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Realisierung</a:t>
            </a:r>
            <a:r>
              <a:rPr lang="cs-CZ" altLang="cs-CZ" sz="2000" b="1" dirty="0"/>
              <a:t>: </a:t>
            </a:r>
            <a:endParaRPr lang="cs-CZ" altLang="cs-CZ" sz="2000" dirty="0"/>
          </a:p>
          <a:p>
            <a:r>
              <a:rPr lang="cs-CZ" altLang="cs-CZ" sz="2000" b="1" i="1" dirty="0" err="1"/>
              <a:t>Kursive</a:t>
            </a:r>
            <a:r>
              <a:rPr lang="cs-CZ" altLang="cs-CZ" sz="2000" b="1" i="1" dirty="0"/>
              <a:t>: </a:t>
            </a:r>
            <a:r>
              <a:rPr lang="cs-CZ" altLang="cs-CZ" sz="2000" b="1" i="1" dirty="0" err="1"/>
              <a:t>Simultansprechen</a:t>
            </a:r>
            <a:endParaRPr lang="cs-CZ" altLang="cs-CZ" sz="2000" dirty="0"/>
          </a:p>
          <a:p>
            <a:r>
              <a:rPr lang="cs-CZ" altLang="cs-CZ" sz="2000" b="1" dirty="0" err="1"/>
              <a:t>Wiederholungen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Verz</a:t>
            </a:r>
            <a:r>
              <a:rPr lang="de-DE" altLang="cs-CZ" sz="2000" b="1" dirty="0"/>
              <a:t>ö</a:t>
            </a:r>
            <a:r>
              <a:rPr lang="cs-CZ" altLang="cs-CZ" sz="2000" b="1" dirty="0" err="1"/>
              <a:t>gerung</a:t>
            </a:r>
            <a:endParaRPr lang="cs-CZ" altLang="cs-CZ" sz="2000" b="1" dirty="0"/>
          </a:p>
          <a:p>
            <a:r>
              <a:rPr lang="cs-CZ" altLang="cs-CZ" sz="2000" b="1" dirty="0"/>
              <a:t>Aposiopese </a:t>
            </a:r>
          </a:p>
          <a:p>
            <a:r>
              <a:rPr lang="cs-CZ" altLang="cs-CZ" sz="2000" b="1" dirty="0" err="1"/>
              <a:t>Umg</a:t>
            </a:r>
            <a:r>
              <a:rPr lang="cs-CZ" altLang="cs-CZ" sz="2000" b="1" dirty="0"/>
              <a:t>. - </a:t>
            </a:r>
            <a:r>
              <a:rPr lang="cs-CZ" altLang="cs-CZ" sz="2000" b="1" dirty="0" err="1"/>
              <a:t>Synkope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Apokope</a:t>
            </a:r>
            <a:endParaRPr lang="cs-CZ" altLang="cs-CZ" sz="2000" b="1" dirty="0"/>
          </a:p>
          <a:p>
            <a:r>
              <a:rPr lang="cs-CZ" altLang="cs-CZ" sz="2000" b="1" dirty="0"/>
              <a:t>FETT - </a:t>
            </a:r>
            <a:r>
              <a:rPr lang="cs-CZ" altLang="cs-CZ" sz="2000" b="1" dirty="0" err="1"/>
              <a:t>Hervorhebung</a:t>
            </a:r>
            <a:r>
              <a:rPr lang="cs-CZ" altLang="cs-CZ" sz="2000" b="1" dirty="0"/>
              <a:t> durch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Intonation</a:t>
            </a:r>
            <a:endParaRPr lang="cs-CZ" altLang="cs-CZ" sz="2000" b="1" dirty="0"/>
          </a:p>
          <a:p>
            <a:r>
              <a:rPr lang="cs-CZ" altLang="cs-CZ" sz="2000" b="1" dirty="0" err="1"/>
              <a:t>Zustimmungsignale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Interjektionen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Ausrufe</a:t>
            </a:r>
            <a:endParaRPr lang="cs-CZ" altLang="cs-CZ" sz="2000" b="1" dirty="0"/>
          </a:p>
          <a:p>
            <a:r>
              <a:rPr lang="cs-CZ" altLang="cs-CZ" sz="2000" b="1" dirty="0" err="1"/>
              <a:t>umg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Formeln</a:t>
            </a:r>
            <a:r>
              <a:rPr lang="cs-CZ" altLang="cs-CZ" sz="2000" b="1" dirty="0"/>
              <a:t> : </a:t>
            </a:r>
            <a:r>
              <a:rPr lang="cs-CZ" altLang="cs-CZ" sz="2000" b="1" i="1" dirty="0"/>
              <a:t>um </a:t>
            </a:r>
            <a:r>
              <a:rPr lang="cs-CZ" altLang="cs-CZ" sz="2000" b="1" i="1" dirty="0" err="1"/>
              <a:t>Gottes</a:t>
            </a:r>
            <a:r>
              <a:rPr lang="cs-CZ" altLang="cs-CZ" sz="2000" b="1" i="1" dirty="0"/>
              <a:t> WILLN! </a:t>
            </a:r>
            <a:r>
              <a:rPr lang="cs-CZ" altLang="cs-CZ" sz="2000" b="1" i="1" dirty="0" err="1"/>
              <a:t>wegschmeissen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Is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ja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doll</a:t>
            </a:r>
            <a:r>
              <a:rPr lang="cs-CZ" altLang="cs-CZ" sz="2000" b="1" i="1" dirty="0"/>
              <a:t>!</a:t>
            </a:r>
            <a:endParaRPr lang="cs-CZ" altLang="cs-CZ" sz="2000" b="1" dirty="0"/>
          </a:p>
          <a:p>
            <a:r>
              <a:rPr lang="cs-CZ" altLang="cs-CZ" sz="2000" b="1" dirty="0"/>
              <a:t>"</a:t>
            </a:r>
            <a:r>
              <a:rPr lang="cs-CZ" altLang="cs-CZ" sz="2000" b="1" dirty="0" err="1"/>
              <a:t>Kochslang</a:t>
            </a:r>
            <a:r>
              <a:rPr lang="cs-CZ" altLang="cs-CZ" sz="2000" b="1" dirty="0"/>
              <a:t>" - KROSS</a:t>
            </a:r>
          </a:p>
          <a:p>
            <a:r>
              <a:rPr lang="cs-CZ" altLang="cs-CZ" sz="2000" b="1" dirty="0" err="1"/>
              <a:t>Pausen</a:t>
            </a:r>
            <a:r>
              <a:rPr lang="cs-CZ" altLang="cs-CZ" sz="2000" b="1" dirty="0"/>
              <a:t>, R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uspern</a:t>
            </a:r>
            <a:endParaRPr lang="cs-CZ" altLang="cs-CZ" sz="2000" b="1" dirty="0"/>
          </a:p>
          <a:p>
            <a:r>
              <a:rPr lang="cs-CZ" altLang="cs-CZ" sz="2000" b="1" dirty="0" err="1"/>
              <a:t>Anakoluthe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satzwidrige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Konstruktion</a:t>
            </a:r>
            <a:r>
              <a:rPr lang="de-DE" altLang="cs-CZ" sz="2000" b="1" dirty="0"/>
              <a:t>, </a:t>
            </a:r>
            <a:r>
              <a:rPr lang="cs-CZ" altLang="cs-CZ" sz="2000" b="1" dirty="0" err="1"/>
              <a:t>Ellipse</a:t>
            </a:r>
            <a:r>
              <a:rPr lang="de-DE" altLang="cs-CZ" sz="2000" b="1" dirty="0"/>
              <a:t>n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1429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2D0BA-1763-40B8-AA25-6A4EC37F0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2. </a:t>
            </a:r>
            <a:r>
              <a:rPr lang="cs-CZ" b="1" dirty="0" err="1">
                <a:solidFill>
                  <a:srgbClr val="FF0000"/>
                </a:solidFill>
              </a:rPr>
              <a:t>Kommunikationsbereich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Fachkommunikation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und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Textsorten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A7FCDA-AD5F-46CB-90F0-07AF4601C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 b="1" dirty="0" err="1"/>
              <a:t>Funktionen</a:t>
            </a:r>
            <a:r>
              <a:rPr lang="cs-CZ" altLang="cs-CZ" sz="1800" b="1" dirty="0"/>
              <a:t>:  </a:t>
            </a:r>
          </a:p>
          <a:p>
            <a:pPr eaLnBrk="1" hangingPunct="1"/>
            <a:r>
              <a:rPr lang="cs-CZ" altLang="cs-CZ" sz="1800" b="1" dirty="0" err="1"/>
              <a:t>informativ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Vermittlung</a:t>
            </a:r>
            <a:r>
              <a:rPr lang="cs-CZ" altLang="cs-CZ" sz="1800" b="1" dirty="0"/>
              <a:t> von </a:t>
            </a:r>
            <a:r>
              <a:rPr lang="cs-CZ" altLang="cs-CZ" sz="1800" b="1" dirty="0" err="1"/>
              <a:t>Informationen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aus</a:t>
            </a:r>
            <a:r>
              <a:rPr lang="cs-CZ" altLang="cs-CZ" sz="1800" b="1" dirty="0"/>
              <a:t> der </a:t>
            </a:r>
            <a:r>
              <a:rPr lang="cs-CZ" altLang="cs-CZ" sz="1800" b="1" dirty="0" err="1"/>
              <a:t>Wissenschaft</a:t>
            </a:r>
            <a:r>
              <a:rPr lang="cs-CZ" altLang="cs-CZ" sz="1800" b="1" dirty="0"/>
              <a:t>,  </a:t>
            </a:r>
            <a:r>
              <a:rPr lang="cs-CZ" altLang="cs-CZ" sz="1800" b="1" dirty="0" err="1"/>
              <a:t>Forschung</a:t>
            </a:r>
            <a:r>
              <a:rPr lang="cs-CZ" altLang="cs-CZ" sz="1800" b="1" dirty="0"/>
              <a:t>, Technik, </a:t>
            </a:r>
            <a:r>
              <a:rPr lang="cs-CZ" altLang="cs-CZ" sz="1800" b="1" dirty="0" err="1"/>
              <a:t>aus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verschiedenen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Fachbereichen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Ökonomie</a:t>
            </a:r>
            <a:r>
              <a:rPr lang="cs-CZ" altLang="cs-CZ" sz="1800" b="1" dirty="0"/>
              <a:t>,  </a:t>
            </a:r>
            <a:r>
              <a:rPr lang="cs-CZ" altLang="cs-CZ" sz="1800" b="1" dirty="0" err="1"/>
              <a:t>Jurisprudenz</a:t>
            </a:r>
            <a:r>
              <a:rPr lang="cs-CZ" altLang="cs-CZ" sz="1800" b="1" dirty="0"/>
              <a:t>) </a:t>
            </a:r>
          </a:p>
          <a:p>
            <a:pPr eaLnBrk="1" hangingPunct="1"/>
            <a:r>
              <a:rPr lang="cs-CZ" altLang="cs-CZ" sz="1800" b="1" dirty="0" err="1"/>
              <a:t>appellativ</a:t>
            </a:r>
            <a:endParaRPr lang="de-DE" altLang="cs-CZ" sz="1800" b="1" dirty="0"/>
          </a:p>
          <a:p>
            <a:pPr eaLnBrk="1" hangingPunct="1"/>
            <a:r>
              <a:rPr lang="cs-CZ" altLang="cs-CZ" sz="1800" b="1" dirty="0" err="1"/>
              <a:t>Stilverfahren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Explikation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Erörtern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Erklären</a:t>
            </a:r>
            <a:r>
              <a:rPr lang="cs-CZ" altLang="cs-CZ" sz="1800" b="1" dirty="0"/>
              <a:t>), </a:t>
            </a:r>
            <a:r>
              <a:rPr lang="cs-CZ" altLang="cs-CZ" sz="1800" b="1" dirty="0" err="1"/>
              <a:t>Argumentieren</a:t>
            </a:r>
            <a:r>
              <a:rPr lang="cs-CZ" altLang="cs-CZ" sz="1800" b="1" dirty="0"/>
              <a:t>, </a:t>
            </a:r>
            <a:r>
              <a:rPr lang="de-DE" altLang="cs-CZ" sz="1800" b="1" dirty="0"/>
              <a:t>Deskription</a:t>
            </a:r>
            <a:r>
              <a:rPr lang="cs-CZ" altLang="cs-CZ" sz="1800" b="1" dirty="0"/>
              <a:t>(</a:t>
            </a:r>
            <a:r>
              <a:rPr lang="cs-CZ" altLang="cs-CZ" sz="1800" b="1" dirty="0" err="1"/>
              <a:t>Beschreiben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Berichten</a:t>
            </a:r>
            <a:r>
              <a:rPr lang="cs-CZ" altLang="cs-CZ" sz="1800" b="1" dirty="0"/>
              <a:t>)</a:t>
            </a:r>
          </a:p>
          <a:p>
            <a:pPr eaLnBrk="1" hangingPunct="1"/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04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DA07A-E436-47B8-ADD8-6AAE72948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Richtungen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Textsorten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0724FD-8837-45E0-85A8-513EC3B54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000" b="1" dirty="0" err="1">
                <a:solidFill>
                  <a:srgbClr val="00B0F0"/>
                </a:solidFill>
              </a:rPr>
              <a:t>wissenschaftlicher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Stil</a:t>
            </a:r>
            <a:r>
              <a:rPr lang="cs-CZ" altLang="cs-CZ" b="1" dirty="0"/>
              <a:t>: </a:t>
            </a:r>
            <a:r>
              <a:rPr lang="cs-CZ" altLang="cs-CZ" sz="2000" b="1" dirty="0" err="1"/>
              <a:t>Natur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sowie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Geisteswissenschaften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Medizin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Physik</a:t>
            </a:r>
            <a:r>
              <a:rPr lang="cs-CZ" altLang="cs-CZ" sz="2000" b="1" dirty="0"/>
              <a:t>, Chemie, Biologie…; Psychologie, </a:t>
            </a:r>
            <a:r>
              <a:rPr lang="cs-CZ" altLang="cs-CZ" sz="2000" b="1" dirty="0" err="1"/>
              <a:t>Soziologie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Philologie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Geschichte</a:t>
            </a:r>
            <a:r>
              <a:rPr lang="cs-CZ" altLang="cs-CZ" sz="2000" b="1" dirty="0"/>
              <a:t>…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err="1"/>
              <a:t>schriftlich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theoretische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Fachaufsätze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wiss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Studien</a:t>
            </a:r>
            <a:r>
              <a:rPr lang="cs-CZ" altLang="cs-CZ" sz="2000" b="1" dirty="0"/>
              <a:t> in </a:t>
            </a:r>
            <a:r>
              <a:rPr lang="cs-CZ" altLang="cs-CZ" sz="2000" b="1" dirty="0" err="1"/>
              <a:t>Fachpublikationen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Fachzeitschriften</a:t>
            </a:r>
            <a:r>
              <a:rPr lang="cs-CZ" altLang="cs-CZ" sz="2000" b="1" dirty="0"/>
              <a:t>),  </a:t>
            </a:r>
            <a:r>
              <a:rPr lang="cs-CZ" altLang="cs-CZ" sz="2000" b="1" dirty="0" err="1"/>
              <a:t>Diplomarbeit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Dissertation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Habilschrift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wiss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Monographie</a:t>
            </a:r>
            <a:r>
              <a:rPr lang="cs-CZ" altLang="cs-CZ" b="1" dirty="0"/>
              <a:t>…</a:t>
            </a:r>
            <a:endParaRPr lang="cs-CZ" altLang="cs-CZ" sz="2000" b="1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err="1"/>
              <a:t>mündlich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Fachreferate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wissenschaftlichen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Konferenzen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Tagungen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Kongressen</a:t>
            </a:r>
            <a:r>
              <a:rPr lang="cs-CZ" altLang="cs-CZ" sz="2000" b="1" dirty="0"/>
              <a:t>…(</a:t>
            </a:r>
            <a:r>
              <a:rPr lang="cs-CZ" altLang="cs-CZ" sz="2000" b="1" dirty="0" err="1"/>
              <a:t>schriftlich</a:t>
            </a:r>
            <a:r>
              <a:rPr lang="cs-CZ" altLang="cs-CZ" sz="2000" b="1" dirty="0"/>
              <a:t> in </a:t>
            </a:r>
            <a:r>
              <a:rPr lang="cs-CZ" altLang="cs-CZ" sz="2000" b="1" dirty="0" err="1"/>
              <a:t>Sammelb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nden</a:t>
            </a:r>
            <a:r>
              <a:rPr lang="cs-CZ" altLang="cs-CZ" sz="2000" b="1" dirty="0"/>
              <a:t>),  </a:t>
            </a:r>
            <a:r>
              <a:rPr lang="cs-CZ" altLang="cs-CZ" sz="2000" b="1" dirty="0" err="1"/>
              <a:t>Diskussionsbeiträge</a:t>
            </a:r>
            <a:endParaRPr lang="cs-CZ" altLang="cs-CZ" sz="2000" b="1" dirty="0"/>
          </a:p>
          <a:p>
            <a:pPr eaLnBrk="1" hangingPunct="1"/>
            <a:r>
              <a:rPr lang="cs-CZ" altLang="cs-CZ" sz="2000" b="1" dirty="0" err="1">
                <a:solidFill>
                  <a:srgbClr val="00B0F0"/>
                </a:solidFill>
              </a:rPr>
              <a:t>praktischer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Fachstil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Wirtschaft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Justiz</a:t>
            </a:r>
            <a:r>
              <a:rPr lang="cs-CZ" altLang="cs-CZ" sz="2000" b="1" dirty="0"/>
              <a:t>, Technik… </a:t>
            </a:r>
          </a:p>
          <a:p>
            <a:pPr eaLnBrk="1" hangingPunct="1"/>
            <a:r>
              <a:rPr lang="cs-CZ" altLang="cs-CZ" sz="2000" b="1" dirty="0" err="1">
                <a:solidFill>
                  <a:srgbClr val="00B0F0"/>
                </a:solidFill>
              </a:rPr>
              <a:t>populärwissenschaftlicher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Stil</a:t>
            </a:r>
            <a:r>
              <a:rPr lang="cs-CZ" altLang="cs-CZ" sz="2000" b="1" dirty="0"/>
              <a:t>: </a:t>
            </a:r>
            <a:r>
              <a:rPr lang="de-DE" altLang="cs-CZ" sz="2000" b="1" dirty="0"/>
              <a:t> Le</a:t>
            </a:r>
            <a:r>
              <a:rPr lang="cs-CZ" altLang="cs-CZ" sz="2000" b="1" dirty="0" err="1"/>
              <a:t>hrbücher</a:t>
            </a:r>
            <a:r>
              <a:rPr lang="cs-CZ" altLang="cs-CZ" sz="2000" b="1" dirty="0"/>
              <a:t>,  </a:t>
            </a:r>
            <a:r>
              <a:rPr lang="cs-CZ" altLang="cs-CZ" sz="2000" b="1" dirty="0" err="1"/>
              <a:t>wiss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Rezensionen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publizistische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Artikel</a:t>
            </a:r>
            <a:endParaRPr lang="cs-CZ" altLang="cs-CZ" sz="2000" b="1" dirty="0"/>
          </a:p>
          <a:p>
            <a:pPr eaLnBrk="1" hangingPunct="1"/>
            <a:r>
              <a:rPr lang="cs-CZ" altLang="cs-CZ" sz="2000" b="1" dirty="0" err="1">
                <a:solidFill>
                  <a:srgbClr val="00B0F0"/>
                </a:solidFill>
              </a:rPr>
              <a:t>essayistischer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Stil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populärwissenschaftliche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Aufsätze</a:t>
            </a:r>
            <a:r>
              <a:rPr lang="cs-CZ" altLang="cs-CZ" sz="2000" b="1" dirty="0"/>
              <a:t> in </a:t>
            </a:r>
            <a:r>
              <a:rPr lang="cs-CZ" altLang="cs-CZ" sz="2000" b="1" dirty="0" err="1"/>
              <a:t>Medien</a:t>
            </a:r>
            <a:r>
              <a:rPr lang="cs-CZ" altLang="cs-CZ" sz="2000" b="1" dirty="0"/>
              <a:t>, Interview </a:t>
            </a:r>
            <a:r>
              <a:rPr lang="cs-CZ" altLang="cs-CZ" sz="2000" b="1" dirty="0" err="1"/>
              <a:t>mit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Experten</a:t>
            </a:r>
            <a:r>
              <a:rPr lang="cs-CZ" altLang="cs-CZ" sz="2000" b="1" dirty="0"/>
              <a:t>...</a:t>
            </a:r>
            <a:r>
              <a:rPr lang="cs-CZ" altLang="cs-CZ" b="1" dirty="0"/>
              <a:t> - </a:t>
            </a:r>
            <a:r>
              <a:rPr lang="cs-CZ" altLang="cs-CZ" sz="2000" b="1" dirty="0" err="1"/>
              <a:t>belletristische</a:t>
            </a:r>
            <a:r>
              <a:rPr lang="cs-CZ" altLang="cs-CZ" sz="2000" b="1" dirty="0"/>
              <a:t> Z</a:t>
            </a:r>
            <a:r>
              <a:rPr lang="de-DE" altLang="cs-CZ" sz="2000" b="1" dirty="0"/>
              <a:t>ü</a:t>
            </a:r>
            <a:r>
              <a:rPr lang="cs-CZ" altLang="cs-CZ" sz="2000" b="1" dirty="0" err="1"/>
              <a:t>ge</a:t>
            </a:r>
            <a:r>
              <a:rPr lang="cs-CZ" altLang="cs-CZ" sz="2000" b="1" dirty="0"/>
              <a:t> (lit.-k</a:t>
            </a:r>
            <a:r>
              <a:rPr lang="de-DE" altLang="cs-CZ" sz="2000" b="1" dirty="0"/>
              <a:t>ü</a:t>
            </a:r>
            <a:r>
              <a:rPr lang="cs-CZ" altLang="cs-CZ" sz="2000" b="1" dirty="0" err="1"/>
              <a:t>nstlerische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Metapher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rhetorische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Frage</a:t>
            </a:r>
            <a:r>
              <a:rPr lang="cs-CZ" altLang="cs-CZ" sz="2000" b="1" dirty="0"/>
              <a:t>...)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b="1" dirty="0"/>
          </a:p>
          <a:p>
            <a:pPr eaLnBrk="1" hangingPunct="1">
              <a:lnSpc>
                <a:spcPct val="90000"/>
              </a:lnSpc>
            </a:pP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8877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124373-F786-4B95-83A2-7DD409B4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Textuelle</a:t>
            </a:r>
            <a:r>
              <a:rPr lang="cs-CZ" altLang="cs-CZ" b="1" dirty="0"/>
              <a:t> </a:t>
            </a:r>
            <a:r>
              <a:rPr lang="cs-CZ" altLang="cs-CZ" b="1" dirty="0" err="1"/>
              <a:t>Hauptmerkmale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Stilelemente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2331A0-0B93-43E3-9DF1-556A978CE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4800" b="1" dirty="0" err="1">
                <a:solidFill>
                  <a:srgbClr val="00B050"/>
                </a:solidFill>
              </a:rPr>
              <a:t>öffentlicher</a:t>
            </a:r>
            <a:r>
              <a:rPr lang="cs-CZ" altLang="cs-CZ" sz="4800" b="1" dirty="0">
                <a:solidFill>
                  <a:srgbClr val="00B050"/>
                </a:solidFill>
              </a:rPr>
              <a:t> Charakter </a:t>
            </a:r>
            <a:r>
              <a:rPr lang="cs-CZ" altLang="cs-CZ" sz="4800" b="1" dirty="0"/>
              <a:t>– </a:t>
            </a:r>
            <a:r>
              <a:rPr lang="cs-CZ" altLang="cs-CZ" sz="4800" b="1" dirty="0" err="1"/>
              <a:t>neutraler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Stil</a:t>
            </a:r>
            <a:r>
              <a:rPr lang="cs-CZ" altLang="cs-CZ" sz="4800" b="1" dirty="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4800" b="1" dirty="0"/>
              <a:t>Standard- (</a:t>
            </a:r>
            <a:r>
              <a:rPr lang="cs-CZ" altLang="cs-CZ" sz="4800" b="1" dirty="0" err="1"/>
              <a:t>Schrift</a:t>
            </a:r>
            <a:r>
              <a:rPr lang="cs-CZ" altLang="cs-CZ" sz="4800" b="1" dirty="0"/>
              <a:t>)</a:t>
            </a:r>
            <a:r>
              <a:rPr lang="cs-CZ" altLang="cs-CZ" sz="4800" b="1" dirty="0" err="1"/>
              <a:t>sprache</a:t>
            </a:r>
            <a:r>
              <a:rPr lang="cs-CZ" altLang="cs-CZ" sz="4800" b="1" dirty="0"/>
              <a:t>, ohne </a:t>
            </a:r>
            <a:r>
              <a:rPr lang="cs-CZ" altLang="cs-CZ" sz="4800" b="1" dirty="0" err="1"/>
              <a:t>umg</a:t>
            </a:r>
            <a:r>
              <a:rPr lang="cs-CZ" altLang="cs-CZ" sz="4800" b="1" dirty="0"/>
              <a:t>. </a:t>
            </a:r>
            <a:r>
              <a:rPr lang="cs-CZ" altLang="cs-CZ" sz="4800" b="1" dirty="0" err="1"/>
              <a:t>Stilelemente</a:t>
            </a:r>
            <a:r>
              <a:rPr lang="cs-CZ" altLang="cs-CZ" sz="4800" b="1" dirty="0"/>
              <a:t>,  </a:t>
            </a:r>
            <a:r>
              <a:rPr lang="de-DE" altLang="cs-CZ" sz="4800" b="1" dirty="0"/>
              <a:t>ohne</a:t>
            </a:r>
            <a:r>
              <a:rPr lang="cs-CZ" altLang="cs-CZ" sz="4800" b="1" dirty="0"/>
              <a:t>  </a:t>
            </a:r>
            <a:r>
              <a:rPr lang="cs-CZ" altLang="cs-CZ" sz="4800" b="1" dirty="0" err="1"/>
              <a:t>Emotionalität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und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Expressivität</a:t>
            </a:r>
            <a:r>
              <a:rPr lang="cs-CZ" altLang="cs-CZ" sz="4800" b="1" dirty="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4800" b="1" dirty="0"/>
              <a:t>(</a:t>
            </a:r>
            <a:r>
              <a:rPr lang="cs-CZ" altLang="cs-CZ" sz="4800" b="1" dirty="0" err="1"/>
              <a:t>keine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Vertraulichkeit</a:t>
            </a:r>
            <a:r>
              <a:rPr lang="cs-CZ" altLang="cs-CZ" sz="4800" b="1" dirty="0"/>
              <a:t>, </a:t>
            </a:r>
            <a:r>
              <a:rPr lang="cs-CZ" altLang="cs-CZ" sz="4800" b="1" dirty="0" err="1"/>
              <a:t>keine</a:t>
            </a:r>
            <a:r>
              <a:rPr lang="cs-CZ" altLang="cs-CZ" sz="4800" b="1" dirty="0"/>
              <a:t> Hyperbolik)</a:t>
            </a:r>
          </a:p>
          <a:p>
            <a:pPr>
              <a:lnSpc>
                <a:spcPct val="80000"/>
              </a:lnSpc>
            </a:pPr>
            <a:r>
              <a:rPr lang="cs-CZ" altLang="cs-CZ" sz="4800" b="1" dirty="0" err="1">
                <a:solidFill>
                  <a:srgbClr val="00B050"/>
                </a:solidFill>
              </a:rPr>
              <a:t>Klarheit</a:t>
            </a:r>
            <a:r>
              <a:rPr lang="cs-CZ" altLang="cs-CZ" sz="4800" b="1" dirty="0">
                <a:solidFill>
                  <a:srgbClr val="00B050"/>
                </a:solidFill>
              </a:rPr>
              <a:t>, Logik, </a:t>
            </a:r>
            <a:r>
              <a:rPr lang="cs-CZ" altLang="cs-CZ" sz="4800" b="1" dirty="0" err="1">
                <a:solidFill>
                  <a:srgbClr val="00B050"/>
                </a:solidFill>
              </a:rPr>
              <a:t>Genauigkeit</a:t>
            </a:r>
            <a:r>
              <a:rPr lang="cs-CZ" altLang="cs-CZ" sz="4800" b="1" dirty="0">
                <a:solidFill>
                  <a:srgbClr val="00B050"/>
                </a:solidFill>
              </a:rPr>
              <a:t> </a:t>
            </a:r>
            <a:r>
              <a:rPr lang="cs-CZ" altLang="cs-CZ" sz="4800" b="1" dirty="0"/>
              <a:t>– </a:t>
            </a:r>
            <a:r>
              <a:rPr lang="cs-CZ" altLang="cs-CZ" sz="4800" b="1" dirty="0" err="1"/>
              <a:t>logische</a:t>
            </a:r>
            <a:r>
              <a:rPr lang="cs-CZ" altLang="cs-CZ" sz="4800" b="1" dirty="0"/>
              <a:t> </a:t>
            </a:r>
            <a:r>
              <a:rPr lang="de-DE" altLang="cs-CZ" sz="4800" b="1" dirty="0"/>
              <a:t> </a:t>
            </a:r>
            <a:r>
              <a:rPr lang="cs-CZ" altLang="cs-CZ" sz="4800" b="1" dirty="0" err="1"/>
              <a:t>Gedankenführung</a:t>
            </a:r>
            <a:r>
              <a:rPr lang="de-DE" altLang="cs-CZ" sz="4800" b="1" dirty="0"/>
              <a:t> –</a:t>
            </a:r>
          </a:p>
          <a:p>
            <a:pPr>
              <a:lnSpc>
                <a:spcPct val="80000"/>
              </a:lnSpc>
            </a:pPr>
            <a:r>
              <a:rPr lang="de-DE" altLang="cs-CZ" sz="4800" b="1" dirty="0">
                <a:solidFill>
                  <a:srgbClr val="00B050"/>
                </a:solidFill>
              </a:rPr>
              <a:t>Syntax</a:t>
            </a:r>
            <a:r>
              <a:rPr lang="de-DE" altLang="cs-CZ" sz="4800" b="1" dirty="0"/>
              <a:t>: </a:t>
            </a:r>
            <a:r>
              <a:rPr lang="cs-CZ" altLang="cs-CZ" sz="4800" b="1" dirty="0" err="1"/>
              <a:t>lückenloser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Satzbau</a:t>
            </a:r>
            <a:r>
              <a:rPr lang="cs-CZ" altLang="cs-CZ" sz="4800" b="1" dirty="0"/>
              <a:t>, </a:t>
            </a:r>
            <a:r>
              <a:rPr lang="cs-CZ" altLang="cs-CZ" sz="4800" b="1" dirty="0" err="1"/>
              <a:t>Thema-Rhema-Gliederung</a:t>
            </a:r>
            <a:r>
              <a:rPr lang="cs-CZ" altLang="cs-CZ" sz="4800" b="1" dirty="0"/>
              <a:t>, </a:t>
            </a:r>
            <a:endParaRPr lang="de-DE" altLang="cs-CZ" sz="4800" b="1" dirty="0"/>
          </a:p>
          <a:p>
            <a:pPr>
              <a:lnSpc>
                <a:spcPct val="80000"/>
              </a:lnSpc>
              <a:buNone/>
            </a:pPr>
            <a:r>
              <a:rPr lang="de-DE" altLang="cs-CZ" sz="4800" b="1" dirty="0"/>
              <a:t>      </a:t>
            </a:r>
            <a:r>
              <a:rPr lang="cs-CZ" altLang="cs-CZ" sz="4800" b="1" dirty="0" err="1"/>
              <a:t>Kausalität</a:t>
            </a:r>
            <a:r>
              <a:rPr lang="cs-CZ" altLang="cs-CZ" sz="4800" b="1" dirty="0"/>
              <a:t> - </a:t>
            </a:r>
            <a:r>
              <a:rPr lang="cs-CZ" altLang="cs-CZ" sz="4800" b="1" dirty="0" err="1"/>
              <a:t>weil</a:t>
            </a:r>
            <a:r>
              <a:rPr lang="cs-CZ" altLang="cs-CZ" sz="4800" b="1" dirty="0"/>
              <a:t>, da, </a:t>
            </a:r>
            <a:r>
              <a:rPr lang="cs-CZ" altLang="cs-CZ" sz="4800" b="1" dirty="0" err="1"/>
              <a:t>denn</a:t>
            </a:r>
            <a:r>
              <a:rPr lang="cs-CZ" altLang="cs-CZ" sz="4800" b="1" dirty="0"/>
              <a:t>, </a:t>
            </a:r>
            <a:r>
              <a:rPr lang="cs-CZ" altLang="cs-CZ" sz="4800" b="1" dirty="0" err="1"/>
              <a:t>Finalität</a:t>
            </a:r>
            <a:r>
              <a:rPr lang="cs-CZ" altLang="cs-CZ" sz="4800" b="1" dirty="0"/>
              <a:t> - </a:t>
            </a:r>
            <a:r>
              <a:rPr lang="cs-CZ" altLang="cs-CZ" sz="4800" b="1" dirty="0" err="1"/>
              <a:t>damit</a:t>
            </a:r>
            <a:r>
              <a:rPr lang="cs-CZ" altLang="cs-CZ" sz="4800" b="1" dirty="0"/>
              <a:t>, IK um ...</a:t>
            </a:r>
            <a:r>
              <a:rPr lang="cs-CZ" altLang="cs-CZ" sz="4800" b="1" dirty="0" err="1"/>
              <a:t>zu</a:t>
            </a:r>
            <a:r>
              <a:rPr lang="cs-CZ" altLang="cs-CZ" sz="4800" b="1" dirty="0"/>
              <a:t>)</a:t>
            </a:r>
          </a:p>
          <a:p>
            <a:pPr>
              <a:lnSpc>
                <a:spcPct val="80000"/>
              </a:lnSpc>
            </a:pPr>
            <a:r>
              <a:rPr lang="de-DE" altLang="cs-CZ" sz="4800" b="1" dirty="0">
                <a:solidFill>
                  <a:srgbClr val="00B050"/>
                </a:solidFill>
              </a:rPr>
              <a:t>Lexik: </a:t>
            </a:r>
            <a:r>
              <a:rPr lang="cs-CZ" altLang="cs-CZ" sz="4800" b="1" dirty="0" err="1"/>
              <a:t>Fachbegriffe</a:t>
            </a:r>
            <a:r>
              <a:rPr lang="cs-CZ" altLang="cs-CZ" sz="4800" b="1" dirty="0"/>
              <a:t> (</a:t>
            </a:r>
            <a:r>
              <a:rPr lang="cs-CZ" altLang="cs-CZ" sz="4800" b="1" dirty="0" err="1"/>
              <a:t>Termini</a:t>
            </a:r>
            <a:r>
              <a:rPr lang="cs-CZ" altLang="cs-CZ" sz="4800" b="1" dirty="0"/>
              <a:t> - </a:t>
            </a:r>
            <a:r>
              <a:rPr lang="cs-CZ" altLang="cs-CZ" sz="4800" b="1" dirty="0" err="1"/>
              <a:t>Definition</a:t>
            </a:r>
            <a:r>
              <a:rPr lang="cs-CZ" altLang="cs-CZ" sz="4800" b="1" dirty="0"/>
              <a:t>)</a:t>
            </a:r>
            <a:r>
              <a:rPr lang="de-DE" altLang="cs-CZ" sz="4800" b="1" dirty="0"/>
              <a:t>: z.B.</a:t>
            </a:r>
            <a:r>
              <a:rPr lang="cs-CZ" altLang="cs-CZ" sz="4800" b="1" dirty="0"/>
              <a:t> </a:t>
            </a:r>
            <a:r>
              <a:rPr lang="cs-CZ" altLang="cs-CZ" sz="4800" b="1" dirty="0" err="1"/>
              <a:t>Linguistik</a:t>
            </a:r>
            <a:r>
              <a:rPr lang="cs-CZ" altLang="cs-CZ" sz="4800" b="1" dirty="0"/>
              <a:t> - </a:t>
            </a:r>
            <a:r>
              <a:rPr lang="cs-CZ" altLang="cs-CZ" sz="4800" b="1" i="1" dirty="0" err="1"/>
              <a:t>die</a:t>
            </a:r>
            <a:r>
              <a:rPr lang="cs-CZ" altLang="cs-CZ" sz="4800" b="1" i="1" dirty="0"/>
              <a:t> </a:t>
            </a:r>
            <a:r>
              <a:rPr lang="cs-CZ" altLang="cs-CZ" sz="4800" b="1" i="1" dirty="0" err="1"/>
              <a:t>Flexion</a:t>
            </a:r>
            <a:r>
              <a:rPr lang="cs-CZ" altLang="cs-CZ" sz="4800" b="1" i="1" dirty="0"/>
              <a:t> </a:t>
            </a:r>
            <a:r>
              <a:rPr lang="cs-CZ" altLang="cs-CZ" sz="4800" b="1" dirty="0"/>
              <a:t>-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4800" b="1" dirty="0"/>
              <a:t>              </a:t>
            </a:r>
            <a:r>
              <a:rPr lang="cs-CZ" altLang="cs-CZ" sz="4800" b="1" dirty="0" err="1"/>
              <a:t>Fremdw</a:t>
            </a:r>
            <a:r>
              <a:rPr lang="de-DE" altLang="cs-CZ" sz="4800" b="1" dirty="0"/>
              <a:t>ö</a:t>
            </a:r>
            <a:r>
              <a:rPr lang="cs-CZ" altLang="cs-CZ" sz="4800" b="1" dirty="0" err="1"/>
              <a:t>rter</a:t>
            </a:r>
            <a:r>
              <a:rPr lang="cs-CZ" altLang="cs-CZ" sz="4800" b="1" dirty="0"/>
              <a:t>, </a:t>
            </a:r>
            <a:r>
              <a:rPr lang="cs-CZ" altLang="cs-CZ" sz="4800" b="1" dirty="0" err="1"/>
              <a:t>Internationalismen</a:t>
            </a:r>
            <a:r>
              <a:rPr lang="cs-CZ" altLang="cs-CZ" sz="4800" b="1" dirty="0"/>
              <a:t> - </a:t>
            </a:r>
            <a:r>
              <a:rPr lang="cs-CZ" altLang="cs-CZ" sz="4800" b="1" dirty="0" err="1"/>
              <a:t>altgr</a:t>
            </a:r>
            <a:r>
              <a:rPr lang="cs-CZ" altLang="cs-CZ" sz="4800" b="1" dirty="0"/>
              <a:t>., lat., </a:t>
            </a:r>
            <a:r>
              <a:rPr lang="cs-CZ" altLang="cs-CZ" sz="4800" b="1" dirty="0" err="1"/>
              <a:t>eng</a:t>
            </a:r>
            <a:r>
              <a:rPr lang="de-DE" altLang="cs-CZ" sz="4800" b="1" dirty="0"/>
              <a:t>l</a:t>
            </a:r>
            <a:r>
              <a:rPr lang="cs-CZ" altLang="cs-CZ" sz="4800" b="1" dirty="0"/>
              <a:t>., </a:t>
            </a:r>
            <a:r>
              <a:rPr lang="cs-CZ" altLang="cs-CZ" sz="4800" b="1" dirty="0" err="1"/>
              <a:t>ital</a:t>
            </a:r>
            <a:r>
              <a:rPr lang="cs-CZ" altLang="cs-CZ" sz="4800" b="1" dirty="0"/>
              <a:t>. (</a:t>
            </a:r>
            <a:r>
              <a:rPr lang="cs-CZ" altLang="cs-CZ" sz="4800" b="1" dirty="0" err="1"/>
              <a:t>Musikwiss</a:t>
            </a:r>
            <a:r>
              <a:rPr lang="cs-CZ" altLang="cs-CZ" sz="4800" b="1" dirty="0"/>
              <a:t>.), </a:t>
            </a:r>
            <a:r>
              <a:rPr lang="cs-CZ" altLang="cs-CZ" sz="4800" b="1" dirty="0" err="1"/>
              <a:t>frz</a:t>
            </a:r>
            <a:endParaRPr lang="cs-CZ" altLang="cs-CZ" sz="4800" b="1" dirty="0"/>
          </a:p>
          <a:p>
            <a:r>
              <a:rPr lang="cs-CZ" sz="4800" b="1" dirty="0" err="1">
                <a:solidFill>
                  <a:srgbClr val="FF0000"/>
                </a:solidFill>
              </a:rPr>
              <a:t>Fachwortschatz</a:t>
            </a:r>
            <a:r>
              <a:rPr lang="cs-CZ" sz="4800" dirty="0">
                <a:solidFill>
                  <a:srgbClr val="FF0000"/>
                </a:solidFill>
              </a:rPr>
              <a:t>:</a:t>
            </a:r>
            <a:r>
              <a:rPr lang="cs-CZ" sz="4800" b="1" dirty="0">
                <a:solidFill>
                  <a:srgbClr val="FF0000"/>
                </a:solidFill>
              </a:rPr>
              <a:t> </a:t>
            </a:r>
            <a:r>
              <a:rPr lang="cs-CZ" sz="4800" b="1" dirty="0" err="1"/>
              <a:t>das</a:t>
            </a:r>
            <a:r>
              <a:rPr lang="cs-CZ" sz="4800" b="1" dirty="0"/>
              <a:t> </a:t>
            </a:r>
            <a:r>
              <a:rPr lang="cs-CZ" sz="4800" b="1" dirty="0" err="1"/>
              <a:t>eigenständige</a:t>
            </a:r>
            <a:r>
              <a:rPr lang="cs-CZ" sz="4800" b="1" dirty="0"/>
              <a:t> </a:t>
            </a:r>
            <a:r>
              <a:rPr lang="cs-CZ" sz="4800" b="1" dirty="0" err="1"/>
              <a:t>Merkmal</a:t>
            </a:r>
            <a:r>
              <a:rPr lang="cs-CZ" sz="4800" b="1" dirty="0"/>
              <a:t> der </a:t>
            </a:r>
            <a:r>
              <a:rPr lang="cs-CZ" sz="4800" b="1" dirty="0" err="1"/>
              <a:t>Fachsprachen</a:t>
            </a:r>
            <a:r>
              <a:rPr lang="cs-CZ" sz="4800" b="1" dirty="0"/>
              <a:t>: in der Terminologie </a:t>
            </a:r>
            <a:r>
              <a:rPr lang="cs-CZ" sz="4800" b="1" dirty="0" err="1"/>
              <a:t>wird</a:t>
            </a:r>
            <a:r>
              <a:rPr lang="cs-CZ" sz="4800" b="1" dirty="0"/>
              <a:t> </a:t>
            </a:r>
            <a:r>
              <a:rPr lang="cs-CZ" sz="4800" b="1" dirty="0" err="1"/>
              <a:t>das</a:t>
            </a:r>
            <a:r>
              <a:rPr lang="cs-CZ" sz="4800" b="1" dirty="0"/>
              <a:t> </a:t>
            </a:r>
            <a:r>
              <a:rPr lang="cs-CZ" sz="4800" b="1" dirty="0" err="1"/>
              <a:t>Wissen</a:t>
            </a:r>
            <a:r>
              <a:rPr lang="cs-CZ" sz="4800" b="1" dirty="0"/>
              <a:t> des </a:t>
            </a:r>
            <a:r>
              <a:rPr lang="cs-CZ" sz="4800" b="1" dirty="0" err="1"/>
              <a:t>jewe</a:t>
            </a:r>
            <a:r>
              <a:rPr lang="en-US" sz="4800" b="1" dirty="0" err="1"/>
              <a:t>i</a:t>
            </a:r>
            <a:r>
              <a:rPr lang="cs-CZ" sz="4800" b="1" dirty="0" err="1"/>
              <a:t>ligen</a:t>
            </a:r>
            <a:r>
              <a:rPr lang="cs-CZ" sz="4800" b="1" dirty="0"/>
              <a:t> </a:t>
            </a:r>
            <a:r>
              <a:rPr lang="cs-CZ" sz="4800" b="1" dirty="0" err="1"/>
              <a:t>Fachgebietes</a:t>
            </a:r>
            <a:r>
              <a:rPr lang="cs-CZ" sz="4800" b="1" dirty="0"/>
              <a:t> </a:t>
            </a:r>
            <a:r>
              <a:rPr lang="cs-CZ" sz="4800" b="1" dirty="0" err="1"/>
              <a:t>repräsentiert</a:t>
            </a:r>
            <a:r>
              <a:rPr lang="cs-CZ" sz="4800" b="1" dirty="0"/>
              <a:t>:  </a:t>
            </a:r>
            <a:r>
              <a:rPr lang="cs-CZ" sz="4800" b="1" dirty="0" err="1"/>
              <a:t>Medizin</a:t>
            </a:r>
            <a:r>
              <a:rPr lang="cs-CZ" sz="4800" b="1" dirty="0"/>
              <a:t>: </a:t>
            </a:r>
            <a:r>
              <a:rPr lang="cs-CZ" sz="4800" b="1" dirty="0" err="1"/>
              <a:t>Körperorgane</a:t>
            </a:r>
            <a:r>
              <a:rPr lang="cs-CZ" sz="4800" b="1" dirty="0"/>
              <a:t>: </a:t>
            </a:r>
            <a:r>
              <a:rPr lang="cs-CZ" sz="4800" b="1" i="1" dirty="0">
                <a:solidFill>
                  <a:srgbClr val="00B0F0"/>
                </a:solidFill>
              </a:rPr>
              <a:t>Herz, </a:t>
            </a:r>
            <a:r>
              <a:rPr lang="cs-CZ" sz="4800" b="1" i="1" dirty="0" err="1">
                <a:solidFill>
                  <a:srgbClr val="00B0F0"/>
                </a:solidFill>
              </a:rPr>
              <a:t>Thorax</a:t>
            </a:r>
            <a:r>
              <a:rPr lang="cs-CZ" sz="4800" b="1" i="1" dirty="0">
                <a:solidFill>
                  <a:srgbClr val="00B0F0"/>
                </a:solidFill>
              </a:rPr>
              <a:t>, </a:t>
            </a:r>
            <a:r>
              <a:rPr lang="cs-CZ" sz="4800" b="1" i="1" dirty="0" err="1">
                <a:solidFill>
                  <a:srgbClr val="00B0F0"/>
                </a:solidFill>
              </a:rPr>
              <a:t>Magen</a:t>
            </a:r>
            <a:r>
              <a:rPr lang="cs-CZ" sz="4800" b="1" i="1" dirty="0">
                <a:solidFill>
                  <a:srgbClr val="00B0F0"/>
                </a:solidFill>
              </a:rPr>
              <a:t>-</a:t>
            </a:r>
            <a:r>
              <a:rPr lang="cs-CZ" sz="4800" b="1" i="1" dirty="0" err="1">
                <a:solidFill>
                  <a:srgbClr val="00B0F0"/>
                </a:solidFill>
              </a:rPr>
              <a:t>Darm</a:t>
            </a:r>
            <a:r>
              <a:rPr lang="cs-CZ" sz="4800" b="1" i="1" dirty="0">
                <a:solidFill>
                  <a:srgbClr val="00B0F0"/>
                </a:solidFill>
              </a:rPr>
              <a:t>-Trakt</a:t>
            </a:r>
            <a:r>
              <a:rPr lang="cs-CZ" sz="4800" b="1" i="1" dirty="0"/>
              <a:t>; </a:t>
            </a:r>
            <a:r>
              <a:rPr lang="cs-CZ" sz="4800" b="1" dirty="0" err="1"/>
              <a:t>Krankheiten</a:t>
            </a:r>
            <a:r>
              <a:rPr lang="cs-CZ" sz="4800" b="1" dirty="0"/>
              <a:t> </a:t>
            </a:r>
            <a:r>
              <a:rPr lang="cs-CZ" sz="4800" b="1" dirty="0" err="1"/>
              <a:t>und</a:t>
            </a:r>
            <a:r>
              <a:rPr lang="cs-CZ" sz="4800" b="1" dirty="0"/>
              <a:t> Syndrome: </a:t>
            </a:r>
            <a:r>
              <a:rPr lang="cs-CZ" sz="4800" b="1" i="1" dirty="0" err="1">
                <a:solidFill>
                  <a:srgbClr val="00B0F0"/>
                </a:solidFill>
              </a:rPr>
              <a:t>Schlaganfall</a:t>
            </a:r>
            <a:r>
              <a:rPr lang="cs-CZ" sz="4800" b="1" i="1" dirty="0">
                <a:solidFill>
                  <a:srgbClr val="00B0F0"/>
                </a:solidFill>
              </a:rPr>
              <a:t>, </a:t>
            </a:r>
            <a:r>
              <a:rPr lang="cs-CZ" sz="4800" b="1" i="1" dirty="0" err="1">
                <a:solidFill>
                  <a:srgbClr val="00B0F0"/>
                </a:solidFill>
              </a:rPr>
              <a:t>Herzinfarkt</a:t>
            </a:r>
            <a:r>
              <a:rPr lang="cs-CZ" sz="4800" b="1" i="1" dirty="0">
                <a:solidFill>
                  <a:srgbClr val="00B0F0"/>
                </a:solidFill>
              </a:rPr>
              <a:t>, AIDS </a:t>
            </a:r>
            <a:r>
              <a:rPr lang="cs-CZ" sz="4800" b="1" dirty="0" err="1"/>
              <a:t>sowie</a:t>
            </a:r>
            <a:r>
              <a:rPr lang="cs-CZ" sz="4800" b="1" dirty="0"/>
              <a:t> </a:t>
            </a:r>
            <a:r>
              <a:rPr lang="cs-CZ" sz="4800" b="1" dirty="0" err="1"/>
              <a:t>ihr</a:t>
            </a:r>
            <a:r>
              <a:rPr lang="cs-CZ" sz="4800" b="1" dirty="0"/>
              <a:t> Charakter, </a:t>
            </a:r>
            <a:r>
              <a:rPr lang="cs-CZ" sz="4800" b="1" dirty="0" err="1"/>
              <a:t>Dauer</a:t>
            </a:r>
            <a:r>
              <a:rPr lang="cs-CZ" sz="4800" b="1" dirty="0"/>
              <a:t>, </a:t>
            </a:r>
            <a:r>
              <a:rPr lang="cs-CZ" sz="4800" b="1" dirty="0" err="1"/>
              <a:t>ihre</a:t>
            </a:r>
            <a:r>
              <a:rPr lang="cs-CZ" sz="4800" b="1" dirty="0"/>
              <a:t> Symptome </a:t>
            </a:r>
            <a:r>
              <a:rPr lang="cs-CZ" sz="4800" b="1" dirty="0" err="1"/>
              <a:t>und</a:t>
            </a:r>
            <a:r>
              <a:rPr lang="cs-CZ" sz="4800" b="1" dirty="0"/>
              <a:t> </a:t>
            </a:r>
            <a:r>
              <a:rPr lang="cs-CZ" sz="4800" b="1" dirty="0" err="1"/>
              <a:t>Befunde</a:t>
            </a:r>
            <a:r>
              <a:rPr lang="cs-CZ" sz="4800" b="1" dirty="0"/>
              <a:t>: </a:t>
            </a:r>
            <a:r>
              <a:rPr lang="cs-CZ" sz="4800" b="1" i="1" dirty="0">
                <a:solidFill>
                  <a:srgbClr val="00B0F0"/>
                </a:solidFill>
              </a:rPr>
              <a:t>akut, </a:t>
            </a:r>
            <a:r>
              <a:rPr lang="cs-CZ" sz="4800" b="1" i="1" dirty="0" err="1">
                <a:solidFill>
                  <a:srgbClr val="00B0F0"/>
                </a:solidFill>
              </a:rPr>
              <a:t>Schmerz</a:t>
            </a:r>
            <a:r>
              <a:rPr lang="cs-CZ" sz="4800" b="1" i="1" dirty="0"/>
              <a:t>; </a:t>
            </a:r>
            <a:r>
              <a:rPr lang="cs-CZ" sz="4800" b="1" dirty="0" err="1"/>
              <a:t>Untersuchungsverfahren</a:t>
            </a:r>
            <a:r>
              <a:rPr lang="cs-CZ" sz="4800" b="1" dirty="0"/>
              <a:t> </a:t>
            </a:r>
            <a:r>
              <a:rPr lang="cs-CZ" sz="4800" b="1" dirty="0" err="1"/>
              <a:t>und</a:t>
            </a:r>
            <a:r>
              <a:rPr lang="cs-CZ" sz="4800" b="1" dirty="0"/>
              <a:t> </a:t>
            </a:r>
            <a:r>
              <a:rPr lang="cs-CZ" sz="4800" b="1" dirty="0" err="1"/>
              <a:t>Opetrationstechniken</a:t>
            </a:r>
            <a:r>
              <a:rPr lang="cs-CZ" sz="4800" b="1" dirty="0"/>
              <a:t>: </a:t>
            </a:r>
            <a:r>
              <a:rPr lang="cs-CZ" sz="4800" b="1" i="1" dirty="0" err="1">
                <a:solidFill>
                  <a:srgbClr val="00B0F0"/>
                </a:solidFill>
              </a:rPr>
              <a:t>Computertomographie</a:t>
            </a:r>
            <a:r>
              <a:rPr lang="cs-CZ" sz="4800" b="1" i="1" dirty="0">
                <a:solidFill>
                  <a:srgbClr val="00B0F0"/>
                </a:solidFill>
              </a:rPr>
              <a:t>, Biopsie</a:t>
            </a:r>
            <a:r>
              <a:rPr lang="cs-CZ" sz="4800" b="1" i="1" dirty="0"/>
              <a:t>; </a:t>
            </a:r>
            <a:r>
              <a:rPr lang="cs-CZ" sz="4800" b="1" dirty="0" err="1"/>
              <a:t>Bezeichnungen</a:t>
            </a:r>
            <a:r>
              <a:rPr lang="cs-CZ" sz="4800" b="1" dirty="0"/>
              <a:t> von </a:t>
            </a:r>
            <a:r>
              <a:rPr lang="cs-CZ" sz="4800" b="1" dirty="0" err="1"/>
              <a:t>Patienten</a:t>
            </a:r>
            <a:r>
              <a:rPr lang="cs-CZ" sz="4800" b="1" dirty="0"/>
              <a:t>: </a:t>
            </a:r>
            <a:r>
              <a:rPr lang="cs-CZ" sz="4800" b="1" i="1" dirty="0" err="1">
                <a:solidFill>
                  <a:srgbClr val="00B0F0"/>
                </a:solidFill>
              </a:rPr>
              <a:t>Diabetiker</a:t>
            </a:r>
            <a:r>
              <a:rPr lang="cs-CZ" sz="4800" b="1" i="1" dirty="0"/>
              <a:t>. </a:t>
            </a:r>
          </a:p>
          <a:p>
            <a:r>
              <a:rPr lang="cs-CZ" sz="4800" b="1" dirty="0" err="1"/>
              <a:t>starke</a:t>
            </a:r>
            <a:r>
              <a:rPr lang="cs-CZ" sz="4800" b="1" dirty="0"/>
              <a:t> Dynamik: </a:t>
            </a:r>
            <a:r>
              <a:rPr lang="cs-CZ" sz="4800" b="1" dirty="0" err="1"/>
              <a:t>Metaphorisierungen</a:t>
            </a:r>
            <a:r>
              <a:rPr lang="cs-CZ" sz="4800" b="1" dirty="0"/>
              <a:t>:</a:t>
            </a:r>
            <a:r>
              <a:rPr lang="cs-CZ" sz="4800" b="1" dirty="0">
                <a:solidFill>
                  <a:srgbClr val="00B0F0"/>
                </a:solidFill>
              </a:rPr>
              <a:t> </a:t>
            </a:r>
            <a:r>
              <a:rPr lang="cs-CZ" sz="4800" b="1" i="1" dirty="0" err="1">
                <a:solidFill>
                  <a:srgbClr val="00B0F0"/>
                </a:solidFill>
              </a:rPr>
              <a:t>Computervirus</a:t>
            </a:r>
            <a:r>
              <a:rPr lang="cs-CZ" sz="4800" b="1" i="1" dirty="0">
                <a:solidFill>
                  <a:srgbClr val="00B0F0"/>
                </a:solidFill>
              </a:rPr>
              <a:t>, </a:t>
            </a:r>
            <a:r>
              <a:rPr lang="cs-CZ" sz="4800" b="1" i="1" dirty="0" err="1">
                <a:solidFill>
                  <a:srgbClr val="00B0F0"/>
                </a:solidFill>
              </a:rPr>
              <a:t>springende</a:t>
            </a:r>
            <a:r>
              <a:rPr lang="cs-CZ" sz="4800" b="1" i="1" dirty="0">
                <a:solidFill>
                  <a:srgbClr val="00B0F0"/>
                </a:solidFill>
              </a:rPr>
              <a:t> Gene, </a:t>
            </a:r>
            <a:r>
              <a:rPr lang="cs-CZ" sz="4800" b="1" i="1" dirty="0" err="1">
                <a:solidFill>
                  <a:srgbClr val="00B0F0"/>
                </a:solidFill>
              </a:rPr>
              <a:t>genetischer</a:t>
            </a:r>
            <a:r>
              <a:rPr lang="cs-CZ" sz="4800" b="1" i="1" dirty="0">
                <a:solidFill>
                  <a:srgbClr val="00B0F0"/>
                </a:solidFill>
              </a:rPr>
              <a:t> </a:t>
            </a:r>
            <a:r>
              <a:rPr lang="cs-CZ" sz="4800" b="1" i="1" dirty="0" err="1">
                <a:solidFill>
                  <a:srgbClr val="00B0F0"/>
                </a:solidFill>
              </a:rPr>
              <a:t>Fingerabdruck</a:t>
            </a:r>
            <a:r>
              <a:rPr lang="cs-CZ" sz="4800" b="1" i="1" dirty="0">
                <a:solidFill>
                  <a:srgbClr val="00B0F0"/>
                </a:solidFill>
              </a:rPr>
              <a:t> </a:t>
            </a:r>
            <a:endParaRPr lang="de-DE" sz="4800" b="1" i="1" dirty="0">
              <a:solidFill>
                <a:srgbClr val="00B0F0"/>
              </a:solidFill>
            </a:endParaRPr>
          </a:p>
          <a:p>
            <a:r>
              <a:rPr lang="cs-CZ" sz="4800" b="1" dirty="0" err="1"/>
              <a:t>Allgemeiner</a:t>
            </a:r>
            <a:r>
              <a:rPr lang="cs-CZ" sz="4800" b="1" dirty="0"/>
              <a:t> </a:t>
            </a:r>
            <a:r>
              <a:rPr lang="cs-CZ" sz="4800" b="1" dirty="0" err="1"/>
              <a:t>Fachwortschatz</a:t>
            </a:r>
            <a:r>
              <a:rPr lang="cs-CZ" sz="4800" b="1" dirty="0"/>
              <a:t>: </a:t>
            </a:r>
            <a:r>
              <a:rPr lang="cs-CZ" sz="4800" b="1" i="1" dirty="0" err="1">
                <a:solidFill>
                  <a:srgbClr val="00B0F0"/>
                </a:solidFill>
              </a:rPr>
              <a:t>Syst</a:t>
            </a:r>
            <a:r>
              <a:rPr lang="de-DE" sz="4800" b="1" i="1" dirty="0">
                <a:solidFill>
                  <a:srgbClr val="00B0F0"/>
                </a:solidFill>
              </a:rPr>
              <a:t>e</a:t>
            </a:r>
            <a:r>
              <a:rPr lang="cs-CZ" sz="4800" b="1" i="1" dirty="0">
                <a:solidFill>
                  <a:srgbClr val="00B0F0"/>
                </a:solidFill>
              </a:rPr>
              <a:t>m, Experiment, </a:t>
            </a:r>
            <a:r>
              <a:rPr lang="cs-CZ" sz="4800" b="1" i="1" dirty="0" err="1">
                <a:solidFill>
                  <a:srgbClr val="00B0F0"/>
                </a:solidFill>
              </a:rPr>
              <a:t>Funktion</a:t>
            </a:r>
            <a:endParaRPr lang="cs-CZ" sz="4800" b="1" dirty="0">
              <a:solidFill>
                <a:srgbClr val="00B0F0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endParaRPr 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                                  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12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F60A88-4606-43D4-B35B-D0BF1B272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/>
              <a:t>Text</a:t>
            </a:r>
            <a:r>
              <a:rPr lang="de-DE" altLang="cs-CZ" sz="3200" b="1" dirty="0"/>
              <a:t>(</a:t>
            </a:r>
            <a:r>
              <a:rPr lang="cs-CZ" altLang="cs-CZ" sz="3200" b="1" dirty="0" err="1"/>
              <a:t>sorten</a:t>
            </a:r>
            <a:r>
              <a:rPr lang="de-DE" altLang="cs-CZ" sz="3200" b="1" dirty="0"/>
              <a:t>)</a:t>
            </a:r>
            <a:r>
              <a:rPr lang="cs-CZ" altLang="cs-CZ" sz="3200" b="1" dirty="0" err="1"/>
              <a:t>stilistik</a:t>
            </a:r>
            <a:br>
              <a:rPr lang="cs-CZ" altLang="cs-CZ" sz="3200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16C0FD-8405-44AD-BAF0-F37F041F9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 err="1"/>
              <a:t>Ausgangspunkt</a:t>
            </a:r>
            <a:r>
              <a:rPr lang="cs-CZ" altLang="cs-CZ" b="1" dirty="0"/>
              <a:t> 1: </a:t>
            </a:r>
            <a:r>
              <a:rPr lang="de-DE" altLang="cs-CZ" b="1" dirty="0"/>
              <a:t>Funktionalstilistik und </a:t>
            </a:r>
            <a:r>
              <a:rPr lang="cs-CZ" altLang="cs-CZ" b="1" dirty="0" err="1"/>
              <a:t>Textlinguistik</a:t>
            </a:r>
            <a:r>
              <a:rPr lang="de-DE" altLang="cs-CZ" b="1" dirty="0"/>
              <a:t>: Kriterien der Textualität</a:t>
            </a:r>
          </a:p>
          <a:p>
            <a:pPr eaLnBrk="1" hangingPunct="1"/>
            <a:r>
              <a:rPr lang="de-DE" altLang="cs-CZ" b="1" dirty="0"/>
              <a:t>Ausgangspunkt 2: Kommunikationsbereiche und ihre Textsorten</a:t>
            </a:r>
          </a:p>
          <a:p>
            <a:pPr eaLnBrk="1" hangingPunct="1"/>
            <a:r>
              <a:rPr lang="de-DE" altLang="cs-CZ" b="1" dirty="0"/>
              <a:t>Methoden der stilistischen Textanalyse   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72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2198EB-671E-40CF-BE02-8D3E6CBF8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Textuelle</a:t>
            </a:r>
            <a:r>
              <a:rPr lang="cs-CZ" altLang="cs-CZ" b="1" dirty="0"/>
              <a:t> </a:t>
            </a:r>
            <a:r>
              <a:rPr lang="cs-CZ" altLang="cs-CZ" b="1" dirty="0" err="1"/>
              <a:t>Hauptmerkmale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Stilelemente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BAAF9F-786D-40A7-AC1C-AD9512120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/>
            <a:r>
              <a:rPr lang="cs-CZ" sz="2000" b="1" dirty="0" err="1">
                <a:solidFill>
                  <a:srgbClr val="FF0000"/>
                </a:solidFill>
              </a:rPr>
              <a:t>Sachlichkeit</a:t>
            </a:r>
            <a:r>
              <a:rPr lang="cs-CZ" sz="2000" b="1" dirty="0">
                <a:solidFill>
                  <a:srgbClr val="FF0000"/>
                </a:solidFill>
              </a:rPr>
              <a:t>, </a:t>
            </a:r>
            <a:r>
              <a:rPr lang="cs-CZ" sz="2000" b="1" dirty="0" err="1">
                <a:solidFill>
                  <a:srgbClr val="FF0000"/>
                </a:solidFill>
              </a:rPr>
              <a:t>Begrifflichkeit</a:t>
            </a:r>
            <a:r>
              <a:rPr lang="cs-CZ" sz="2000" b="1" dirty="0">
                <a:solidFill>
                  <a:srgbClr val="FF0000"/>
                </a:solidFill>
              </a:rPr>
              <a:t>, </a:t>
            </a:r>
            <a:r>
              <a:rPr lang="cs-CZ" sz="2000" b="1" dirty="0" err="1">
                <a:solidFill>
                  <a:srgbClr val="FF0000"/>
                </a:solidFill>
              </a:rPr>
              <a:t>Fachlichkeit</a:t>
            </a:r>
            <a:r>
              <a:rPr lang="de-DE" sz="2000" b="1" dirty="0">
                <a:solidFill>
                  <a:srgbClr val="FF0000"/>
                </a:solidFill>
              </a:rPr>
              <a:t>: </a:t>
            </a:r>
            <a:r>
              <a:rPr lang="cs-CZ" sz="2000" b="1" dirty="0"/>
              <a:t>Fach- </a:t>
            </a:r>
            <a:r>
              <a:rPr lang="cs-CZ" sz="2000" b="1" dirty="0" err="1"/>
              <a:t>und</a:t>
            </a:r>
            <a:r>
              <a:rPr lang="cs-CZ" sz="2000" b="1" dirty="0"/>
              <a:t> </a:t>
            </a:r>
            <a:r>
              <a:rPr lang="cs-CZ" sz="2000" b="1" dirty="0" err="1"/>
              <a:t>Fremdwörter</a:t>
            </a:r>
            <a:r>
              <a:rPr lang="cs-CZ" sz="2000" b="1" dirty="0"/>
              <a:t>, </a:t>
            </a:r>
            <a:r>
              <a:rPr lang="cs-CZ" sz="2000" b="1" dirty="0" err="1"/>
              <a:t>semantische</a:t>
            </a:r>
            <a:r>
              <a:rPr lang="cs-CZ" sz="2000" b="1" dirty="0"/>
              <a:t> </a:t>
            </a:r>
            <a:r>
              <a:rPr lang="cs-CZ" sz="2000" b="1" dirty="0" err="1"/>
              <a:t>Eindeutigkeit</a:t>
            </a:r>
            <a:r>
              <a:rPr lang="de-DE" sz="2000" b="1" dirty="0"/>
              <a:t> </a:t>
            </a:r>
            <a:r>
              <a:rPr lang="cs-CZ" sz="2000" b="1" dirty="0"/>
              <a:t>(</a:t>
            </a:r>
            <a:r>
              <a:rPr lang="cs-CZ" sz="2000" b="1" dirty="0" err="1"/>
              <a:t>Konnotationen</a:t>
            </a:r>
            <a:r>
              <a:rPr lang="cs-CZ" sz="2000" b="1" dirty="0"/>
              <a:t>, </a:t>
            </a:r>
            <a:r>
              <a:rPr lang="cs-CZ" sz="2000" b="1" dirty="0" err="1"/>
              <a:t>Expressivität</a:t>
            </a:r>
            <a:r>
              <a:rPr lang="cs-CZ" sz="2000" b="1" dirty="0"/>
              <a:t> </a:t>
            </a:r>
            <a:r>
              <a:rPr lang="de-DE" sz="2000" b="1" dirty="0"/>
              <a:t> </a:t>
            </a:r>
            <a:r>
              <a:rPr lang="cs-CZ" sz="2000" b="1" dirty="0" err="1"/>
              <a:t>eingeschränkt</a:t>
            </a:r>
            <a:r>
              <a:rPr lang="cs-CZ" sz="2000" b="1" dirty="0"/>
              <a:t>)</a:t>
            </a:r>
            <a:r>
              <a:rPr lang="de-DE" sz="2000" b="1" dirty="0"/>
              <a:t>, z.B. </a:t>
            </a:r>
            <a:r>
              <a:rPr lang="cs-CZ" sz="2000" b="1" i="1" dirty="0"/>
              <a:t>"</a:t>
            </a:r>
            <a:r>
              <a:rPr lang="cs-CZ" sz="2000" b="1" i="1" dirty="0" err="1"/>
              <a:t>Revolution</a:t>
            </a:r>
            <a:r>
              <a:rPr lang="cs-CZ" sz="2000" b="1" i="1" dirty="0"/>
              <a:t>" </a:t>
            </a:r>
            <a:r>
              <a:rPr lang="cs-CZ" sz="2000" b="1" dirty="0"/>
              <a:t>- </a:t>
            </a:r>
            <a:r>
              <a:rPr lang="cs-CZ" sz="2000" b="1" dirty="0" err="1"/>
              <a:t>neg</a:t>
            </a:r>
            <a:r>
              <a:rPr lang="cs-CZ" sz="2000" b="1" dirty="0"/>
              <a:t>., </a:t>
            </a:r>
            <a:r>
              <a:rPr lang="cs-CZ" sz="2000" b="1" dirty="0" err="1"/>
              <a:t>pos</a:t>
            </a:r>
            <a:r>
              <a:rPr lang="cs-CZ" sz="2000" b="1" dirty="0"/>
              <a:t>. </a:t>
            </a:r>
            <a:r>
              <a:rPr lang="cs-CZ" sz="2000" b="1" dirty="0" err="1"/>
              <a:t>Konnotationen</a:t>
            </a:r>
            <a:r>
              <a:rPr lang="de-DE" sz="2000" b="1" dirty="0"/>
              <a:t> – genau definiert</a:t>
            </a:r>
            <a:r>
              <a:rPr lang="cs-CZ" sz="2000" b="1" dirty="0"/>
              <a:t> </a:t>
            </a:r>
            <a:endParaRPr lang="de-DE" sz="2000" b="1" dirty="0"/>
          </a:p>
          <a:p>
            <a:pPr eaLnBrk="1" hangingPunct="1"/>
            <a:r>
              <a:rPr lang="cs-CZ" sz="2000" b="1" dirty="0" err="1">
                <a:solidFill>
                  <a:srgbClr val="FF0000"/>
                </a:solidFill>
              </a:rPr>
              <a:t>unpersönliche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Ausdrucksweise</a:t>
            </a:r>
            <a:r>
              <a:rPr lang="cs-CZ" sz="2000" b="1" dirty="0">
                <a:solidFill>
                  <a:srgbClr val="FF0000"/>
                </a:solidFill>
              </a:rPr>
              <a:t>, </a:t>
            </a:r>
            <a:r>
              <a:rPr lang="cs-CZ" sz="2000" b="1" dirty="0" err="1">
                <a:solidFill>
                  <a:srgbClr val="FF0000"/>
                </a:solidFill>
              </a:rPr>
              <a:t>Objektivität</a:t>
            </a:r>
            <a:r>
              <a:rPr lang="cs-CZ" sz="2000" b="1" dirty="0">
                <a:solidFill>
                  <a:srgbClr val="FF0000"/>
                </a:solidFill>
              </a:rPr>
              <a:t>:</a:t>
            </a:r>
            <a:r>
              <a:rPr lang="de-DE" sz="2000" b="1" dirty="0">
                <a:solidFill>
                  <a:srgbClr val="FF0000"/>
                </a:solidFill>
              </a:rPr>
              <a:t> </a:t>
            </a:r>
            <a:r>
              <a:rPr lang="cs-CZ" sz="2000" b="1" i="1" dirty="0"/>
              <a:t>man, es </a:t>
            </a:r>
            <a:r>
              <a:rPr lang="cs-CZ" sz="2000" b="1" i="1" dirty="0" err="1"/>
              <a:t>ist</a:t>
            </a:r>
            <a:r>
              <a:rPr lang="cs-CZ" sz="2000" b="1" i="1" dirty="0"/>
              <a:t> </a:t>
            </a:r>
            <a:r>
              <a:rPr lang="cs-CZ" sz="2000" b="1" i="1" dirty="0" err="1"/>
              <a:t>anzunehmen</a:t>
            </a:r>
            <a:r>
              <a:rPr lang="cs-CZ" sz="2000" b="1" i="1" dirty="0"/>
              <a:t>, nach</a:t>
            </a:r>
            <a:r>
              <a:rPr lang="de-DE" sz="2000" b="1" dirty="0"/>
              <a:t> </a:t>
            </a:r>
            <a:r>
              <a:rPr lang="cs-CZ" sz="2000" b="1" i="1" dirty="0" err="1"/>
              <a:t>Meinung</a:t>
            </a:r>
            <a:r>
              <a:rPr lang="cs-CZ" sz="2000" b="1" i="1" dirty="0"/>
              <a:t> des </a:t>
            </a:r>
            <a:r>
              <a:rPr lang="cs-CZ" sz="2000" b="1" i="1" dirty="0" err="1"/>
              <a:t>Verfassers</a:t>
            </a:r>
            <a:r>
              <a:rPr lang="cs-CZ" sz="2000" b="1" i="1" dirty="0"/>
              <a:t>, </a:t>
            </a:r>
            <a:r>
              <a:rPr lang="cs-CZ" sz="2000" b="1" i="1" dirty="0" err="1"/>
              <a:t>meines</a:t>
            </a:r>
            <a:r>
              <a:rPr lang="cs-CZ" sz="2000" b="1" i="1" dirty="0"/>
              <a:t>/</a:t>
            </a:r>
            <a:r>
              <a:rPr lang="cs-CZ" sz="2000" b="1" i="1" dirty="0" err="1"/>
              <a:t>unseres</a:t>
            </a:r>
            <a:r>
              <a:rPr lang="cs-CZ" sz="2000" b="1" i="1" dirty="0"/>
              <a:t> </a:t>
            </a:r>
            <a:r>
              <a:rPr lang="cs-CZ" sz="2000" b="1" i="1" dirty="0" err="1"/>
              <a:t>Erachtens</a:t>
            </a:r>
            <a:r>
              <a:rPr lang="cs-CZ" sz="2000" b="1" i="1" dirty="0"/>
              <a:t>, </a:t>
            </a:r>
            <a:r>
              <a:rPr lang="cs-CZ" sz="2000" b="1" i="1" dirty="0" err="1"/>
              <a:t>ich-Form</a:t>
            </a:r>
            <a:r>
              <a:rPr lang="cs-CZ" sz="2000" b="1" i="1" dirty="0"/>
              <a:t> - </a:t>
            </a:r>
            <a:r>
              <a:rPr lang="cs-CZ" sz="2000" b="1" dirty="0" err="1"/>
              <a:t>moderne</a:t>
            </a:r>
            <a:r>
              <a:rPr lang="cs-CZ" sz="2000" b="1" dirty="0"/>
              <a:t> </a:t>
            </a:r>
            <a:r>
              <a:rPr lang="de-DE" sz="2000" b="1" dirty="0"/>
              <a:t> </a:t>
            </a:r>
            <a:r>
              <a:rPr lang="cs-CZ" sz="2000" b="1" dirty="0" err="1"/>
              <a:t>Tendenz</a:t>
            </a:r>
            <a:r>
              <a:rPr lang="cs-CZ" sz="2000" b="1" dirty="0"/>
              <a:t>) </a:t>
            </a:r>
          </a:p>
          <a:p>
            <a:pPr eaLnBrk="1" hangingPunct="1"/>
            <a:r>
              <a:rPr lang="cs-CZ" sz="2000" b="1" dirty="0"/>
              <a:t> </a:t>
            </a:r>
            <a:r>
              <a:rPr lang="cs-CZ" sz="2000" b="1" dirty="0" err="1">
                <a:solidFill>
                  <a:srgbClr val="FF0000"/>
                </a:solidFill>
              </a:rPr>
              <a:t>Nominalstil</a:t>
            </a:r>
            <a:r>
              <a:rPr lang="cs-CZ" sz="2000" b="1" dirty="0">
                <a:solidFill>
                  <a:srgbClr val="FF0000"/>
                </a:solidFill>
              </a:rPr>
              <a:t>: </a:t>
            </a:r>
            <a:r>
              <a:rPr lang="cs-CZ" sz="2000" b="1" dirty="0" err="1"/>
              <a:t>Nomina</a:t>
            </a:r>
            <a:r>
              <a:rPr lang="cs-CZ" sz="2000" b="1" dirty="0"/>
              <a:t>, Adjektiv-Substantiv, FVG - </a:t>
            </a:r>
            <a:r>
              <a:rPr lang="cs-CZ" sz="2000" b="1" i="1" dirty="0" err="1"/>
              <a:t>zur</a:t>
            </a:r>
            <a:r>
              <a:rPr lang="cs-CZ" sz="2000" b="1" i="1" dirty="0"/>
              <a:t> </a:t>
            </a:r>
            <a:r>
              <a:rPr lang="cs-CZ" sz="2000" b="1" i="1" dirty="0" err="1"/>
              <a:t>Ausf</a:t>
            </a:r>
            <a:r>
              <a:rPr lang="de-DE" sz="2000" b="1" i="1" dirty="0"/>
              <a:t>ü</a:t>
            </a:r>
            <a:r>
              <a:rPr lang="cs-CZ" sz="2000" b="1" i="1" dirty="0" err="1"/>
              <a:t>hrung</a:t>
            </a:r>
            <a:r>
              <a:rPr lang="cs-CZ" sz="2000" b="1" i="1" dirty="0"/>
              <a:t> </a:t>
            </a:r>
            <a:r>
              <a:rPr lang="cs-CZ" sz="2000" b="1" i="1" dirty="0" err="1"/>
              <a:t>bringen</a:t>
            </a:r>
            <a:r>
              <a:rPr lang="cs-CZ" sz="2000" b="1" dirty="0"/>
              <a:t>,</a:t>
            </a:r>
          </a:p>
          <a:p>
            <a:pPr eaLnBrk="1" hangingPunct="1">
              <a:buFont typeface="Arial" charset="0"/>
              <a:buNone/>
            </a:pPr>
            <a:r>
              <a:rPr lang="cs-CZ" sz="2000" b="1" dirty="0"/>
              <a:t>       </a:t>
            </a:r>
            <a:r>
              <a:rPr lang="cs-CZ" sz="2000" b="1" dirty="0" err="1"/>
              <a:t>Partizipialkonstruktion</a:t>
            </a:r>
            <a:r>
              <a:rPr lang="cs-CZ" sz="2000" b="1" dirty="0"/>
              <a:t> - </a:t>
            </a:r>
            <a:r>
              <a:rPr lang="cs-CZ" sz="2000" b="1" i="1" dirty="0" err="1"/>
              <a:t>das</a:t>
            </a:r>
            <a:r>
              <a:rPr lang="cs-CZ" sz="2000" b="1" i="1" dirty="0"/>
              <a:t> f</a:t>
            </a:r>
            <a:r>
              <a:rPr lang="de-DE" sz="2000" b="1" i="1" dirty="0"/>
              <a:t>ü</a:t>
            </a:r>
            <a:r>
              <a:rPr lang="cs-CZ" sz="2000" b="1" i="1" dirty="0"/>
              <a:t>r den </a:t>
            </a:r>
            <a:r>
              <a:rPr lang="cs-CZ" sz="2000" b="1" i="1" dirty="0" err="1"/>
              <a:t>Versuch</a:t>
            </a:r>
            <a:r>
              <a:rPr lang="cs-CZ" sz="2000" b="1" i="1" dirty="0"/>
              <a:t> </a:t>
            </a:r>
            <a:r>
              <a:rPr lang="cs-CZ" sz="2000" b="1" i="1" dirty="0" err="1"/>
              <a:t>verwendete</a:t>
            </a:r>
            <a:r>
              <a:rPr lang="cs-CZ" sz="2000" b="1" dirty="0"/>
              <a:t> </a:t>
            </a:r>
            <a:r>
              <a:rPr lang="cs-CZ" sz="2000" b="1" i="1" dirty="0" err="1"/>
              <a:t>Tier</a:t>
            </a:r>
            <a:r>
              <a:rPr lang="cs-CZ" sz="2000" b="1" i="1" dirty="0"/>
              <a:t> </a:t>
            </a:r>
            <a:endParaRPr lang="cs-CZ" sz="2000" b="1" dirty="0"/>
          </a:p>
          <a:p>
            <a:pPr eaLnBrk="1" hangingPunct="1">
              <a:buFont typeface="Arial" charset="0"/>
              <a:buNone/>
            </a:pPr>
            <a:r>
              <a:rPr lang="de-DE" sz="2000" b="1" dirty="0"/>
              <a:t>       </a:t>
            </a:r>
            <a:r>
              <a:rPr lang="cs-CZ" sz="2000" b="1" dirty="0" err="1"/>
              <a:t>Attribuierung</a:t>
            </a:r>
            <a:r>
              <a:rPr lang="cs-CZ" sz="2000" b="1" dirty="0"/>
              <a:t>, </a:t>
            </a:r>
            <a:r>
              <a:rPr lang="cs-CZ" sz="2000" b="1" dirty="0" err="1"/>
              <a:t>Attributivketten</a:t>
            </a:r>
            <a:r>
              <a:rPr lang="cs-CZ" sz="2000" b="1" dirty="0"/>
              <a:t> </a:t>
            </a:r>
            <a:r>
              <a:rPr lang="cs-CZ" sz="2000" b="1" dirty="0" err="1"/>
              <a:t>statt</a:t>
            </a:r>
            <a:r>
              <a:rPr lang="cs-CZ" sz="2000" b="1" dirty="0"/>
              <a:t> </a:t>
            </a:r>
            <a:r>
              <a:rPr lang="cs-CZ" sz="2000" b="1" dirty="0" err="1"/>
              <a:t>relative</a:t>
            </a:r>
            <a:r>
              <a:rPr lang="cs-CZ" sz="2000" b="1" dirty="0"/>
              <a:t> </a:t>
            </a:r>
            <a:r>
              <a:rPr lang="cs-CZ" sz="2000" b="1" dirty="0" err="1"/>
              <a:t>Nebens</a:t>
            </a:r>
            <a:r>
              <a:rPr lang="de-DE" sz="2000" b="1" dirty="0"/>
              <a:t>ä</a:t>
            </a:r>
            <a:r>
              <a:rPr lang="cs-CZ" sz="2000" b="1" dirty="0" err="1"/>
              <a:t>tze</a:t>
            </a:r>
            <a:endParaRPr lang="de-DE" sz="2000" b="1" dirty="0"/>
          </a:p>
          <a:p>
            <a:pPr eaLnBrk="1" hangingPunct="1"/>
            <a:r>
              <a:rPr lang="cs-CZ" sz="2000" b="1" dirty="0" err="1"/>
              <a:t>Passivkonstruktionen</a:t>
            </a:r>
            <a:r>
              <a:rPr lang="cs-CZ" sz="2000" b="1" dirty="0"/>
              <a:t> - </a:t>
            </a:r>
            <a:r>
              <a:rPr lang="cs-CZ" sz="2000" b="1" dirty="0" err="1"/>
              <a:t>die</a:t>
            </a:r>
            <a:r>
              <a:rPr lang="cs-CZ" sz="2000" b="1" dirty="0"/>
              <a:t> </a:t>
            </a:r>
            <a:r>
              <a:rPr lang="cs-CZ" sz="2000" b="1" dirty="0" err="1"/>
              <a:t>Handlung</a:t>
            </a:r>
            <a:r>
              <a:rPr lang="cs-CZ" sz="2000" b="1" dirty="0"/>
              <a:t> </a:t>
            </a:r>
            <a:r>
              <a:rPr lang="cs-CZ" sz="2000" b="1" dirty="0" err="1"/>
              <a:t>im</a:t>
            </a:r>
            <a:r>
              <a:rPr lang="cs-CZ" sz="2000" b="1" dirty="0"/>
              <a:t> </a:t>
            </a:r>
            <a:r>
              <a:rPr lang="cs-CZ" sz="2000" b="1" dirty="0" err="1"/>
              <a:t>Vordergrund</a:t>
            </a:r>
            <a:endParaRPr lang="de-DE" sz="2000" b="1" dirty="0"/>
          </a:p>
          <a:p>
            <a:pPr eaLnBrk="1" hangingPunct="1"/>
            <a:r>
              <a:rPr lang="cs-CZ" sz="2000" b="1" dirty="0" err="1">
                <a:solidFill>
                  <a:srgbClr val="FF0000"/>
                </a:solidFill>
              </a:rPr>
              <a:t>Gliederung</a:t>
            </a:r>
            <a:r>
              <a:rPr lang="cs-CZ" sz="2000" b="1" dirty="0">
                <a:solidFill>
                  <a:srgbClr val="FF0000"/>
                </a:solidFill>
              </a:rPr>
              <a:t>: </a:t>
            </a:r>
            <a:r>
              <a:rPr lang="cs-CZ" sz="2000" b="1" dirty="0" err="1"/>
              <a:t>Abs</a:t>
            </a:r>
            <a:r>
              <a:rPr lang="de-DE" sz="2000" b="1" dirty="0"/>
              <a:t>ä</a:t>
            </a:r>
            <a:r>
              <a:rPr lang="cs-CZ" sz="2000" b="1" dirty="0" err="1"/>
              <a:t>tze</a:t>
            </a:r>
            <a:r>
              <a:rPr lang="de-DE" sz="2000" b="1" dirty="0"/>
              <a:t>,</a:t>
            </a:r>
            <a:r>
              <a:rPr lang="cs-CZ" sz="2000" b="1" dirty="0"/>
              <a:t> Infografik</a:t>
            </a:r>
            <a:r>
              <a:rPr lang="de-DE" sz="2000" b="1" dirty="0"/>
              <a:t>: Bilder, Tabellen, Grafen, Diagramme…</a:t>
            </a:r>
          </a:p>
          <a:p>
            <a:pPr eaLnBrk="1" hangingPunct="1"/>
            <a:r>
              <a:rPr lang="de-DE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Unterschiede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zwischen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streng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wissenschaftlichen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und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populärwissenschaftlichen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>
                <a:solidFill>
                  <a:srgbClr val="00B050"/>
                </a:solidFill>
              </a:rPr>
              <a:t>Textsorten</a:t>
            </a:r>
            <a:r>
              <a:rPr lang="cs-CZ" sz="2000" b="1" dirty="0">
                <a:solidFill>
                  <a:srgbClr val="00B050"/>
                </a:solidFill>
              </a:rPr>
              <a:t>!</a:t>
            </a:r>
            <a:endParaRPr lang="cs-CZ" sz="2000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244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AFDE51-A1C9-4121-852E-CEF395A59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Textbeispiele</a:t>
            </a:r>
            <a:r>
              <a:rPr lang="cs-CZ" dirty="0"/>
              <a:t>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513E5C-EE7A-49A3-9ADB-E1790625D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err="1">
                <a:solidFill>
                  <a:srgbClr val="00B050"/>
                </a:solidFill>
              </a:rPr>
              <a:t>Vagheitsreduzierung</a:t>
            </a:r>
            <a:r>
              <a:rPr lang="cs-CZ" sz="1800" b="1" dirty="0">
                <a:solidFill>
                  <a:srgbClr val="00B050"/>
                </a:solidFill>
              </a:rPr>
              <a:t> (1987):</a:t>
            </a:r>
          </a:p>
          <a:p>
            <a:r>
              <a:rPr lang="de-DE" sz="1800" b="1" dirty="0"/>
              <a:t>lange, komplizierte Sätze (NS – kausal, final…)</a:t>
            </a:r>
          </a:p>
          <a:p>
            <a:r>
              <a:rPr lang="de-DE" sz="1800" b="1" dirty="0"/>
              <a:t>IK mit zu</a:t>
            </a:r>
          </a:p>
          <a:p>
            <a:r>
              <a:rPr lang="de-DE" sz="1800" b="1" dirty="0"/>
              <a:t>Unpersönliche Konstruktionen: </a:t>
            </a:r>
            <a:r>
              <a:rPr lang="de-DE" sz="1800" b="1" i="1" dirty="0"/>
              <a:t>sein + zu + Inf.</a:t>
            </a:r>
          </a:p>
          <a:p>
            <a:r>
              <a:rPr lang="de-DE" sz="1800" b="1" dirty="0"/>
              <a:t>Partizipialkonstruktionen</a:t>
            </a:r>
          </a:p>
          <a:p>
            <a:r>
              <a:rPr lang="de-DE" sz="1800" b="1" dirty="0"/>
              <a:t>Parenthese</a:t>
            </a:r>
            <a:r>
              <a:rPr lang="cs-CZ" sz="1800" b="1" dirty="0"/>
              <a:t>:</a:t>
            </a:r>
            <a:r>
              <a:rPr lang="de-DE" sz="1800" b="1" dirty="0"/>
              <a:t> - -</a:t>
            </a:r>
          </a:p>
          <a:p>
            <a:r>
              <a:rPr lang="de-DE" sz="1800" b="1" dirty="0"/>
              <a:t>Termini – Linguistik </a:t>
            </a:r>
            <a:r>
              <a:rPr lang="de-DE" sz="1800" b="1" i="1" dirty="0"/>
              <a:t>(Kommunikation)</a:t>
            </a:r>
            <a:r>
              <a:rPr lang="cs-CZ" sz="1800" b="1" i="1" dirty="0"/>
              <a:t>,</a:t>
            </a:r>
            <a:r>
              <a:rPr lang="de-DE" sz="1800" b="1" i="1" dirty="0"/>
              <a:t> </a:t>
            </a:r>
            <a:r>
              <a:rPr lang="de-DE" sz="1800" b="1" dirty="0"/>
              <a:t>Internationalismen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205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D2F466-D2BA-4189-8D40-6682C7488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Textbeispiele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920514-75FF-4DC2-9AB7-EB0814A8B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00B050"/>
                </a:solidFill>
              </a:rPr>
              <a:t>Sprache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und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Emotion</a:t>
            </a:r>
            <a:r>
              <a:rPr lang="cs-CZ" b="1" dirty="0">
                <a:solidFill>
                  <a:srgbClr val="00B050"/>
                </a:solidFill>
              </a:rPr>
              <a:t> (2007):</a:t>
            </a:r>
          </a:p>
          <a:p>
            <a:r>
              <a:rPr lang="de-DE" b="1" dirty="0"/>
              <a:t>Textgestaltung: Zitate (Motto)</a:t>
            </a:r>
          </a:p>
          <a:p>
            <a:r>
              <a:rPr lang="de-DE" b="1" dirty="0"/>
              <a:t>Persönlicher Stil – </a:t>
            </a:r>
            <a:r>
              <a:rPr lang="de-DE" b="1" i="1" dirty="0">
                <a:solidFill>
                  <a:srgbClr val="00B0F0"/>
                </a:solidFill>
              </a:rPr>
              <a:t>ich als Wissenschaftlerin, meine Analysen </a:t>
            </a:r>
            <a:r>
              <a:rPr lang="de-DE" b="1" i="1" dirty="0"/>
              <a:t>– </a:t>
            </a:r>
            <a:r>
              <a:rPr lang="de-DE" b="1" dirty="0"/>
              <a:t>mehr Emotionalität und Individualität</a:t>
            </a:r>
          </a:p>
          <a:p>
            <a:r>
              <a:rPr lang="de-DE" b="1" dirty="0"/>
              <a:t>trotzdem „wissenschaftlich“: </a:t>
            </a:r>
            <a:r>
              <a:rPr lang="de-DE" b="1" i="1" dirty="0"/>
              <a:t>man muss (an)erkennen</a:t>
            </a:r>
          </a:p>
          <a:p>
            <a:r>
              <a:rPr lang="de-DE" b="1" dirty="0"/>
              <a:t>Termini: </a:t>
            </a:r>
            <a:r>
              <a:rPr lang="de-DE" b="1" i="1" dirty="0"/>
              <a:t>Kognition, Emotion, marginal</a:t>
            </a:r>
          </a:p>
          <a:p>
            <a:r>
              <a:rPr lang="de-DE" b="1" dirty="0"/>
              <a:t>Zitierungsweise: </a:t>
            </a:r>
            <a:r>
              <a:rPr lang="de-DE" b="1" i="1" dirty="0"/>
              <a:t>(hierzu </a:t>
            </a:r>
            <a:r>
              <a:rPr lang="de-DE" b="1" i="1" dirty="0" err="1"/>
              <a:t>Damasio</a:t>
            </a:r>
            <a:r>
              <a:rPr lang="de-DE" b="1" i="1" dirty="0"/>
              <a:t> 1997)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8209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A297A-16BA-40FC-BC21-639C3E6C8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3. </a:t>
            </a:r>
            <a:r>
              <a:rPr lang="cs-CZ" sz="2400" b="1" dirty="0" err="1">
                <a:solidFill>
                  <a:srgbClr val="FF0000"/>
                </a:solidFill>
              </a:rPr>
              <a:t>Kommunikationsbereich</a:t>
            </a:r>
            <a:r>
              <a:rPr lang="cs-CZ" sz="2400" b="1" dirty="0">
                <a:solidFill>
                  <a:srgbClr val="FF0000"/>
                </a:solidFill>
              </a:rPr>
              <a:t> der </a:t>
            </a:r>
            <a:r>
              <a:rPr lang="cs-CZ" sz="2400" b="1" dirty="0" err="1">
                <a:solidFill>
                  <a:srgbClr val="FF0000"/>
                </a:solidFill>
              </a:rPr>
              <a:t>institutionellen</a:t>
            </a:r>
            <a:r>
              <a:rPr lang="cs-CZ" sz="2400" b="1" dirty="0">
                <a:solidFill>
                  <a:srgbClr val="FF0000"/>
                </a:solidFill>
              </a:rPr>
              <a:t> (</a:t>
            </a:r>
            <a:r>
              <a:rPr lang="cs-CZ" sz="2400" b="1" dirty="0" err="1">
                <a:solidFill>
                  <a:srgbClr val="FF0000"/>
                </a:solidFill>
              </a:rPr>
              <a:t>offiziellen</a:t>
            </a:r>
            <a:r>
              <a:rPr lang="cs-CZ" sz="2400" b="1" dirty="0">
                <a:solidFill>
                  <a:srgbClr val="FF0000"/>
                </a:solidFill>
              </a:rPr>
              <a:t>) </a:t>
            </a:r>
            <a:r>
              <a:rPr lang="cs-CZ" sz="2400" b="1" dirty="0" err="1">
                <a:solidFill>
                  <a:srgbClr val="FF0000"/>
                </a:solidFill>
              </a:rPr>
              <a:t>kommunikation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5BC94A-F29B-4B38-A587-CFACD0A13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große</a:t>
            </a:r>
            <a:r>
              <a:rPr lang="cs-CZ" b="1" dirty="0"/>
              <a:t> </a:t>
            </a:r>
            <a:r>
              <a:rPr lang="cs-CZ" b="1" dirty="0" err="1"/>
              <a:t>Heterogenität</a:t>
            </a:r>
            <a:r>
              <a:rPr lang="cs-CZ" b="1" dirty="0"/>
              <a:t> - </a:t>
            </a:r>
            <a:r>
              <a:rPr lang="cs-CZ" b="1" dirty="0" err="1"/>
              <a:t>viele</a:t>
            </a:r>
            <a:r>
              <a:rPr lang="cs-CZ" b="1" dirty="0"/>
              <a:t> TS, </a:t>
            </a:r>
            <a:r>
              <a:rPr lang="cs-CZ" b="1" dirty="0" err="1"/>
              <a:t>verschiedene</a:t>
            </a:r>
            <a:r>
              <a:rPr lang="cs-CZ" b="1" dirty="0"/>
              <a:t> </a:t>
            </a:r>
            <a:r>
              <a:rPr lang="cs-CZ" b="1" dirty="0" err="1"/>
              <a:t>Merkmale</a:t>
            </a:r>
            <a:endParaRPr lang="cs-CZ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viele</a:t>
            </a:r>
            <a:r>
              <a:rPr lang="cs-CZ" b="1" dirty="0"/>
              <a:t> </a:t>
            </a:r>
            <a:r>
              <a:rPr lang="cs-CZ" b="1" dirty="0" err="1"/>
              <a:t>Berührungspunkte</a:t>
            </a:r>
            <a:r>
              <a:rPr lang="cs-CZ" b="1" dirty="0"/>
              <a:t> </a:t>
            </a:r>
            <a:r>
              <a:rPr lang="cs-CZ" b="1" dirty="0" err="1"/>
              <a:t>mit</a:t>
            </a:r>
            <a:r>
              <a:rPr lang="cs-CZ" b="1" dirty="0"/>
              <a:t> dem </a:t>
            </a:r>
            <a:r>
              <a:rPr lang="cs-CZ" b="1" dirty="0" err="1"/>
              <a:t>Fachstil</a:t>
            </a:r>
            <a:endParaRPr lang="cs-CZ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Teilgebiete</a:t>
            </a:r>
            <a:r>
              <a:rPr lang="cs-CZ" b="1" dirty="0"/>
              <a:t>: </a:t>
            </a:r>
          </a:p>
          <a:p>
            <a:pPr eaLnBrk="1" hangingPunct="1"/>
            <a:r>
              <a:rPr lang="cs-CZ" altLang="cs-CZ" b="1" dirty="0">
                <a:solidFill>
                  <a:srgbClr val="FF0000"/>
                </a:solidFill>
              </a:rPr>
              <a:t>1. </a:t>
            </a:r>
            <a:r>
              <a:rPr lang="cs-CZ" altLang="cs-CZ" b="1" dirty="0" err="1">
                <a:solidFill>
                  <a:srgbClr val="FF0000"/>
                </a:solidFill>
              </a:rPr>
              <a:t>Verwaltung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Kommunikation</a:t>
            </a:r>
            <a:r>
              <a:rPr lang="cs-CZ" altLang="cs-CZ" b="1" dirty="0"/>
              <a:t> </a:t>
            </a:r>
            <a:r>
              <a:rPr lang="cs-CZ" altLang="cs-CZ" b="1" dirty="0" err="1"/>
              <a:t>zwischen</a:t>
            </a:r>
            <a:r>
              <a:rPr lang="cs-CZ" altLang="cs-CZ" b="1" dirty="0"/>
              <a:t> </a:t>
            </a:r>
            <a:r>
              <a:rPr lang="cs-CZ" altLang="cs-CZ" b="1" dirty="0" err="1"/>
              <a:t>gesellschaftlichen</a:t>
            </a:r>
            <a:r>
              <a:rPr lang="cs-CZ" altLang="cs-CZ" b="1" dirty="0"/>
              <a:t> </a:t>
            </a:r>
            <a:r>
              <a:rPr lang="cs-CZ" altLang="cs-CZ" b="1" dirty="0" err="1"/>
              <a:t>Institutionen</a:t>
            </a:r>
            <a:r>
              <a:rPr lang="cs-CZ" altLang="cs-CZ" b="1" dirty="0"/>
              <a:t>, </a:t>
            </a:r>
            <a:r>
              <a:rPr lang="cs-CZ" altLang="cs-CZ" b="1" dirty="0" err="1"/>
              <a:t>Behörden</a:t>
            </a:r>
            <a:r>
              <a:rPr lang="cs-CZ" altLang="cs-CZ" b="1" dirty="0"/>
              <a:t>, </a:t>
            </a:r>
            <a:r>
              <a:rPr lang="cs-CZ" altLang="cs-CZ" b="1" dirty="0" err="1"/>
              <a:t>Dienststellen</a:t>
            </a:r>
            <a:r>
              <a:rPr lang="cs-CZ" altLang="cs-CZ" b="1" dirty="0"/>
              <a:t>, </a:t>
            </a:r>
            <a:r>
              <a:rPr lang="cs-CZ" altLang="cs-CZ" b="1" dirty="0" err="1"/>
              <a:t>Organisationen</a:t>
            </a:r>
            <a:r>
              <a:rPr lang="cs-CZ" altLang="cs-CZ" b="1" dirty="0"/>
              <a:t> </a:t>
            </a:r>
            <a:r>
              <a:rPr lang="cs-CZ" altLang="cs-CZ" b="1" dirty="0" err="1"/>
              <a:t>sowie</a:t>
            </a:r>
            <a:r>
              <a:rPr lang="cs-CZ" altLang="cs-CZ" b="1" dirty="0"/>
              <a:t> der  </a:t>
            </a:r>
            <a:r>
              <a:rPr lang="cs-CZ" altLang="cs-CZ" b="1" dirty="0" err="1"/>
              <a:t>Verkehr</a:t>
            </a:r>
            <a:r>
              <a:rPr lang="cs-CZ" altLang="cs-CZ" b="1" dirty="0"/>
              <a:t> der </a:t>
            </a:r>
            <a:r>
              <a:rPr lang="cs-CZ" altLang="cs-CZ" b="1" dirty="0" err="1"/>
              <a:t>Bürger</a:t>
            </a:r>
            <a:r>
              <a:rPr lang="cs-CZ" altLang="cs-CZ" b="1" dirty="0"/>
              <a:t> </a:t>
            </a:r>
            <a:r>
              <a:rPr lang="cs-CZ" altLang="cs-CZ" b="1" dirty="0" err="1"/>
              <a:t>mit</a:t>
            </a:r>
            <a:r>
              <a:rPr lang="cs-CZ" altLang="cs-CZ" b="1" dirty="0"/>
              <a:t> </a:t>
            </a:r>
            <a:r>
              <a:rPr lang="cs-CZ" altLang="cs-CZ" b="1" dirty="0" err="1"/>
              <a:t>solchen</a:t>
            </a:r>
            <a:r>
              <a:rPr lang="cs-CZ" altLang="cs-CZ" b="1" dirty="0"/>
              <a:t> </a:t>
            </a:r>
            <a:r>
              <a:rPr lang="cs-CZ" altLang="cs-CZ" b="1" dirty="0" err="1"/>
              <a:t>Insitutionen</a:t>
            </a:r>
            <a:r>
              <a:rPr lang="cs-CZ" altLang="cs-CZ" b="1" dirty="0"/>
              <a:t> </a:t>
            </a:r>
          </a:p>
          <a:p>
            <a:pPr eaLnBrk="1" hangingPunct="1"/>
            <a:r>
              <a:rPr lang="cs-CZ" altLang="cs-CZ" b="1" dirty="0" err="1"/>
              <a:t>nicht</a:t>
            </a:r>
            <a:r>
              <a:rPr lang="cs-CZ" altLang="cs-CZ" b="1" dirty="0"/>
              <a:t> </a:t>
            </a:r>
            <a:r>
              <a:rPr lang="cs-CZ" altLang="cs-CZ" b="1" dirty="0" err="1"/>
              <a:t>streng</a:t>
            </a:r>
            <a:r>
              <a:rPr lang="cs-CZ" altLang="cs-CZ" b="1" dirty="0"/>
              <a:t> fach- 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berufsspezifisch</a:t>
            </a:r>
            <a:r>
              <a:rPr lang="cs-CZ" altLang="cs-CZ" b="1" dirty="0"/>
              <a:t> –</a:t>
            </a:r>
            <a:r>
              <a:rPr lang="cs-CZ" altLang="cs-CZ" b="1" dirty="0">
                <a:solidFill>
                  <a:srgbClr val="00B0F0"/>
                </a:solidFill>
              </a:rPr>
              <a:t> </a:t>
            </a:r>
            <a:r>
              <a:rPr lang="cs-CZ" altLang="cs-CZ" b="1" dirty="0" err="1">
                <a:solidFill>
                  <a:srgbClr val="00B0F0"/>
                </a:solidFill>
              </a:rPr>
              <a:t>Amtsstil</a:t>
            </a:r>
            <a:r>
              <a:rPr lang="cs-CZ" altLang="cs-CZ" b="1" dirty="0">
                <a:solidFill>
                  <a:srgbClr val="00B0F0"/>
                </a:solidFill>
              </a:rPr>
              <a:t>, </a:t>
            </a:r>
            <a:r>
              <a:rPr lang="cs-CZ" altLang="cs-CZ" b="1" dirty="0" err="1">
                <a:solidFill>
                  <a:srgbClr val="00B0F0"/>
                </a:solidFill>
              </a:rPr>
              <a:t>Stil</a:t>
            </a:r>
            <a:r>
              <a:rPr lang="cs-CZ" altLang="cs-CZ" b="1" dirty="0">
                <a:solidFill>
                  <a:srgbClr val="00B0F0"/>
                </a:solidFill>
              </a:rPr>
              <a:t> des </a:t>
            </a:r>
            <a:r>
              <a:rPr lang="cs-CZ" altLang="cs-CZ" b="1" dirty="0" err="1">
                <a:solidFill>
                  <a:srgbClr val="00B0F0"/>
                </a:solidFill>
              </a:rPr>
              <a:t>Amtsverkehrs</a:t>
            </a:r>
            <a:endParaRPr lang="cs-CZ" altLang="cs-CZ" b="1" dirty="0">
              <a:solidFill>
                <a:srgbClr val="00B0F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091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85046A-96D2-4752-8EB8-6D63A71D7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Teilgebiete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AC0925-41AF-45F0-BD73-4C036EF05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 2. </a:t>
            </a:r>
            <a:r>
              <a:rPr lang="cs-CZ" b="1" dirty="0" err="1">
                <a:solidFill>
                  <a:srgbClr val="FF0000"/>
                </a:solidFill>
              </a:rPr>
              <a:t>Wirtschaft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– </a:t>
            </a:r>
            <a:r>
              <a:rPr lang="cs-CZ" b="1" dirty="0" err="1"/>
              <a:t>Kommunikation</a:t>
            </a:r>
            <a:r>
              <a:rPr lang="cs-CZ" b="1" dirty="0"/>
              <a:t> </a:t>
            </a:r>
            <a:r>
              <a:rPr lang="cs-CZ" b="1" dirty="0" err="1"/>
              <a:t>zwischen</a:t>
            </a:r>
            <a:r>
              <a:rPr lang="cs-CZ" b="1" dirty="0"/>
              <a:t> </a:t>
            </a:r>
            <a:r>
              <a:rPr lang="cs-CZ" b="1" dirty="0" err="1"/>
              <a:t>Firmen</a:t>
            </a:r>
            <a:r>
              <a:rPr lang="cs-CZ" b="1" dirty="0"/>
              <a:t>, </a:t>
            </a:r>
            <a:r>
              <a:rPr lang="cs-CZ" b="1" dirty="0" err="1"/>
              <a:t>Unternehmen</a:t>
            </a:r>
            <a:r>
              <a:rPr lang="cs-CZ" b="1" dirty="0"/>
              <a:t>, </a:t>
            </a:r>
            <a:r>
              <a:rPr lang="cs-CZ" b="1" dirty="0" err="1"/>
              <a:t>Betrieben</a:t>
            </a:r>
            <a:r>
              <a:rPr lang="cs-CZ" b="1" dirty="0"/>
              <a:t>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 err="1"/>
              <a:t>Handelskorrespondenz</a:t>
            </a:r>
            <a:r>
              <a:rPr lang="cs-CZ" b="1" dirty="0"/>
              <a:t>, </a:t>
            </a:r>
            <a:r>
              <a:rPr lang="cs-CZ" b="1" dirty="0" err="1"/>
              <a:t>Wirtschaftsdeutsch</a:t>
            </a:r>
            <a:endParaRPr lang="cs-CZ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Kommunikation</a:t>
            </a:r>
            <a:r>
              <a:rPr lang="cs-CZ" b="1" dirty="0"/>
              <a:t> </a:t>
            </a:r>
            <a:r>
              <a:rPr lang="cs-CZ" b="1" dirty="0" err="1"/>
              <a:t>Arbeitgeber</a:t>
            </a:r>
            <a:r>
              <a:rPr lang="cs-CZ" b="1" dirty="0"/>
              <a:t> – </a:t>
            </a:r>
            <a:r>
              <a:rPr lang="cs-CZ" b="1" dirty="0" err="1"/>
              <a:t>Arbeitnehmer</a:t>
            </a:r>
            <a:endParaRPr lang="cs-CZ" b="1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3.  </a:t>
            </a:r>
            <a:r>
              <a:rPr lang="cs-CZ" b="1" dirty="0" err="1">
                <a:solidFill>
                  <a:srgbClr val="FF0000"/>
                </a:solidFill>
              </a:rPr>
              <a:t>Justiz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– </a:t>
            </a:r>
            <a:r>
              <a:rPr lang="cs-CZ" b="1" dirty="0" err="1"/>
              <a:t>Kommunikation</a:t>
            </a:r>
            <a:r>
              <a:rPr lang="cs-CZ" b="1" dirty="0"/>
              <a:t> </a:t>
            </a:r>
            <a:r>
              <a:rPr lang="cs-CZ" b="1" dirty="0" err="1"/>
              <a:t>im</a:t>
            </a:r>
            <a:r>
              <a:rPr lang="cs-CZ" b="1" dirty="0"/>
              <a:t> </a:t>
            </a:r>
            <a:r>
              <a:rPr lang="cs-CZ" b="1" dirty="0" err="1"/>
              <a:t>Bereich</a:t>
            </a:r>
            <a:r>
              <a:rPr lang="cs-CZ" b="1" dirty="0"/>
              <a:t> des </a:t>
            </a:r>
            <a:r>
              <a:rPr lang="cs-CZ" b="1" dirty="0" err="1"/>
              <a:t>Gerichtswesens</a:t>
            </a:r>
            <a:r>
              <a:rPr lang="cs-CZ" b="1" dirty="0"/>
              <a:t>, </a:t>
            </a:r>
            <a:r>
              <a:rPr lang="cs-CZ" b="1" dirty="0" err="1"/>
              <a:t>Gesetzestexte</a:t>
            </a:r>
            <a:r>
              <a:rPr lang="cs-CZ" b="1" dirty="0"/>
              <a:t>, </a:t>
            </a:r>
            <a:r>
              <a:rPr lang="cs-CZ" b="1" dirty="0" err="1"/>
              <a:t>Rechtssprache</a:t>
            </a:r>
            <a:endParaRPr lang="cs-CZ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Gemeinsamkeiten</a:t>
            </a:r>
            <a:r>
              <a:rPr lang="cs-CZ" b="1" dirty="0"/>
              <a:t> in den </a:t>
            </a:r>
            <a:r>
              <a:rPr lang="cs-CZ" b="1" dirty="0" err="1"/>
              <a:t>Bereichen</a:t>
            </a:r>
            <a:r>
              <a:rPr lang="cs-CZ" b="1" dirty="0"/>
              <a:t> </a:t>
            </a:r>
            <a:r>
              <a:rPr lang="cs-CZ" b="1" dirty="0" err="1"/>
              <a:t>Verwaltung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Justiz</a:t>
            </a:r>
            <a:endParaRPr lang="cs-CZ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err="1"/>
              <a:t>zahlreiche</a:t>
            </a:r>
            <a:r>
              <a:rPr lang="cs-CZ" b="1" dirty="0"/>
              <a:t>  </a:t>
            </a:r>
            <a:r>
              <a:rPr lang="cs-CZ" b="1" dirty="0" err="1"/>
              <a:t>Überschneidungen</a:t>
            </a:r>
            <a:r>
              <a:rPr lang="cs-CZ" b="1" dirty="0"/>
              <a:t> </a:t>
            </a:r>
            <a:r>
              <a:rPr lang="cs-CZ" b="1" dirty="0" err="1"/>
              <a:t>zwischen</a:t>
            </a:r>
            <a:r>
              <a:rPr lang="cs-CZ" b="1" dirty="0"/>
              <a:t> dem „</a:t>
            </a:r>
            <a:r>
              <a:rPr lang="cs-CZ" b="1" dirty="0" err="1"/>
              <a:t>offiziellen</a:t>
            </a:r>
            <a:r>
              <a:rPr lang="cs-CZ" b="1" dirty="0"/>
              <a:t>“ </a:t>
            </a:r>
            <a:r>
              <a:rPr lang="cs-CZ" b="1" dirty="0" err="1"/>
              <a:t>und</a:t>
            </a:r>
            <a:r>
              <a:rPr lang="cs-CZ" b="1" dirty="0"/>
              <a:t> dem </a:t>
            </a:r>
            <a:r>
              <a:rPr lang="cs-CZ" b="1" dirty="0" err="1"/>
              <a:t>Fachstil</a:t>
            </a:r>
            <a:r>
              <a:rPr lang="cs-CZ" b="1" dirty="0"/>
              <a:t>: </a:t>
            </a:r>
            <a:r>
              <a:rPr lang="cs-CZ" b="1" dirty="0" err="1"/>
              <a:t>Fachsprache</a:t>
            </a:r>
            <a:r>
              <a:rPr lang="cs-CZ" b="1" dirty="0"/>
              <a:t> der </a:t>
            </a:r>
            <a:r>
              <a:rPr lang="cs-CZ" b="1" dirty="0" err="1"/>
              <a:t>Verwaltung</a:t>
            </a:r>
            <a:r>
              <a:rPr lang="cs-CZ" b="1" dirty="0"/>
              <a:t>, der Politik, der </a:t>
            </a:r>
            <a:r>
              <a:rPr lang="cs-CZ" b="1" dirty="0" err="1"/>
              <a:t>Börse</a:t>
            </a:r>
            <a:r>
              <a:rPr lang="cs-CZ" b="1" dirty="0"/>
              <a:t>, der </a:t>
            </a:r>
            <a:r>
              <a:rPr lang="cs-CZ" b="1" dirty="0" err="1"/>
              <a:t>Justiz</a:t>
            </a:r>
            <a:r>
              <a:rPr lang="cs-CZ" b="1" dirty="0"/>
              <a:t> </a:t>
            </a:r>
            <a:r>
              <a:rPr lang="cs-CZ" b="1" dirty="0" err="1"/>
              <a:t>sowie</a:t>
            </a:r>
            <a:r>
              <a:rPr lang="cs-CZ" b="1" dirty="0"/>
              <a:t> </a:t>
            </a:r>
            <a:r>
              <a:rPr lang="cs-CZ" b="1" dirty="0" err="1"/>
              <a:t>zwischen</a:t>
            </a:r>
            <a:r>
              <a:rPr lang="cs-CZ" b="1" dirty="0"/>
              <a:t> den </a:t>
            </a:r>
            <a:r>
              <a:rPr lang="cs-CZ" b="1" dirty="0" err="1"/>
              <a:t>Teilgebieten</a:t>
            </a:r>
            <a:r>
              <a:rPr lang="cs-CZ" b="1" dirty="0"/>
              <a:t> </a:t>
            </a:r>
            <a:r>
              <a:rPr lang="cs-CZ" b="1" dirty="0" err="1"/>
              <a:t>Verwaltung</a:t>
            </a:r>
            <a:r>
              <a:rPr lang="cs-CZ" b="1" dirty="0"/>
              <a:t>, </a:t>
            </a:r>
            <a:r>
              <a:rPr lang="cs-CZ" b="1" dirty="0" err="1"/>
              <a:t>Wirtschaft</a:t>
            </a:r>
            <a:r>
              <a:rPr lang="cs-CZ" b="1" dirty="0"/>
              <a:t>, </a:t>
            </a:r>
            <a:r>
              <a:rPr lang="cs-CZ" b="1" dirty="0" err="1"/>
              <a:t>Justiz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325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F1CD3B-71C2-437A-AC44-717C7C80C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Textuelle</a:t>
            </a:r>
            <a:r>
              <a:rPr lang="cs-CZ" b="1" dirty="0"/>
              <a:t> </a:t>
            </a:r>
            <a:r>
              <a:rPr lang="cs-CZ" b="1" dirty="0" err="1"/>
              <a:t>Hauptmerkmale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Stilelemente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453C1E-297B-4D39-A732-085C23404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„</a:t>
            </a:r>
            <a:r>
              <a:rPr lang="cs-CZ" altLang="cs-CZ" sz="2000" b="1" dirty="0" err="1">
                <a:solidFill>
                  <a:srgbClr val="7030A0"/>
                </a:solidFill>
              </a:rPr>
              <a:t>offiziell</a:t>
            </a:r>
            <a:r>
              <a:rPr lang="cs-CZ" altLang="cs-CZ" sz="2000" b="1" dirty="0">
                <a:solidFill>
                  <a:srgbClr val="7030A0"/>
                </a:solidFill>
              </a:rPr>
              <a:t>“: </a:t>
            </a:r>
            <a:r>
              <a:rPr lang="cs-CZ" altLang="cs-CZ" sz="2000" b="1" dirty="0" err="1">
                <a:solidFill>
                  <a:srgbClr val="7030A0"/>
                </a:solidFill>
              </a:rPr>
              <a:t>Nominalstil</a:t>
            </a:r>
            <a:r>
              <a:rPr lang="cs-CZ" altLang="cs-CZ" sz="2000" b="1" dirty="0"/>
              <a:t>: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000" b="1" dirty="0"/>
              <a:t>     „</a:t>
            </a:r>
            <a:r>
              <a:rPr lang="cs-CZ" altLang="cs-CZ" sz="2000" b="1" i="1" dirty="0"/>
              <a:t>Der </a:t>
            </a:r>
            <a:r>
              <a:rPr lang="cs-CZ" altLang="cs-CZ" sz="2000" b="1" i="1" dirty="0" err="1"/>
              <a:t>Mieter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ist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zur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Übergabe</a:t>
            </a:r>
            <a:r>
              <a:rPr lang="cs-CZ" altLang="cs-CZ" sz="2000" b="1" i="1" dirty="0"/>
              <a:t> der </a:t>
            </a:r>
            <a:r>
              <a:rPr lang="cs-CZ" altLang="cs-CZ" sz="2000" b="1" i="1" dirty="0" err="1"/>
              <a:t>Wohnung</a:t>
            </a:r>
            <a:r>
              <a:rPr lang="cs-CZ" altLang="cs-CZ" sz="2000" b="1" i="1" dirty="0"/>
              <a:t>  in </a:t>
            </a:r>
            <a:r>
              <a:rPr lang="cs-CZ" altLang="cs-CZ" sz="2000" b="1" i="1" dirty="0" err="1"/>
              <a:t>einem</a:t>
            </a:r>
            <a:r>
              <a:rPr lang="cs-CZ" altLang="cs-CZ" sz="2000" b="1" i="1" dirty="0"/>
              <a:t> 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000" b="1" i="1" dirty="0"/>
              <a:t>       </a:t>
            </a:r>
            <a:r>
              <a:rPr lang="cs-CZ" altLang="cs-CZ" sz="2000" b="1" i="1" dirty="0" err="1"/>
              <a:t>zum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vertragsgemäßen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Gebrauch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geeigneten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malermäßigen</a:t>
            </a:r>
            <a:r>
              <a:rPr lang="cs-CZ" altLang="cs-CZ" sz="2000" b="1" i="1" dirty="0"/>
              <a:t> 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000" b="1" i="1" dirty="0"/>
              <a:t>       </a:t>
            </a:r>
            <a:r>
              <a:rPr lang="cs-CZ" altLang="cs-CZ" sz="2000" b="1" i="1" dirty="0" err="1"/>
              <a:t>Zustand</a:t>
            </a:r>
            <a:r>
              <a:rPr lang="cs-CZ" altLang="cs-CZ" sz="2000" b="1" dirty="0"/>
              <a:t> </a:t>
            </a:r>
            <a:r>
              <a:rPr lang="cs-CZ" altLang="cs-CZ" sz="2000" b="1" i="1" dirty="0" err="1"/>
              <a:t>verpflichtet</a:t>
            </a:r>
            <a:r>
              <a:rPr lang="cs-CZ" altLang="cs-CZ" sz="2000" b="1" i="1" dirty="0"/>
              <a:t>.“ 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Zivilgesetzbuch</a:t>
            </a:r>
            <a:r>
              <a:rPr lang="cs-CZ" altLang="cs-CZ" sz="2000" b="1" dirty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/>
              <a:t>Substantive</a:t>
            </a:r>
            <a:r>
              <a:rPr lang="cs-CZ" altLang="cs-CZ" sz="2000" b="1" dirty="0"/>
              <a:t>,  </a:t>
            </a:r>
            <a:r>
              <a:rPr lang="cs-CZ" altLang="cs-CZ" sz="2000" b="1" dirty="0" err="1"/>
              <a:t>Adjektive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erweiterte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Atributtivketten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Partizipialkonstruktionen</a:t>
            </a:r>
            <a:r>
              <a:rPr lang="cs-CZ" altLang="cs-CZ" sz="2000" b="1" dirty="0"/>
              <a:t>), </a:t>
            </a:r>
            <a:r>
              <a:rPr lang="cs-CZ" altLang="cs-CZ" sz="2000" b="1" dirty="0" err="1"/>
              <a:t>unpersönliche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Formen</a:t>
            </a:r>
            <a:r>
              <a:rPr lang="cs-CZ" altLang="cs-CZ" sz="2000" b="1" dirty="0"/>
              <a:t> (</a:t>
            </a:r>
            <a:r>
              <a:rPr lang="cs-CZ" altLang="cs-CZ" sz="2000" b="1" i="1" dirty="0" err="1"/>
              <a:t>verpflichtet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sein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sein</a:t>
            </a:r>
            <a:r>
              <a:rPr lang="cs-CZ" altLang="cs-CZ" sz="2000" b="1" i="1" dirty="0"/>
              <a:t> + </a:t>
            </a:r>
            <a:r>
              <a:rPr lang="cs-CZ" altLang="cs-CZ" sz="2000" b="1" i="1" dirty="0" err="1"/>
              <a:t>zu</a:t>
            </a:r>
            <a:r>
              <a:rPr lang="cs-CZ" altLang="cs-CZ" sz="2000" b="1" i="1" dirty="0"/>
              <a:t> + </a:t>
            </a:r>
            <a:r>
              <a:rPr lang="cs-CZ" altLang="cs-CZ" sz="2000" b="1" i="1" dirty="0" err="1"/>
              <a:t>Inf</a:t>
            </a:r>
            <a:r>
              <a:rPr lang="cs-CZ" altLang="cs-CZ" sz="2000" b="1" i="1" dirty="0"/>
              <a:t>.)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00B0F0"/>
                </a:solidFill>
              </a:rPr>
              <a:t>offizieller</a:t>
            </a:r>
            <a:r>
              <a:rPr lang="cs-CZ" altLang="cs-CZ" sz="2000" b="1" dirty="0">
                <a:solidFill>
                  <a:srgbClr val="00B0F0"/>
                </a:solidFill>
              </a:rPr>
              <a:t> (Fach)</a:t>
            </a:r>
            <a:r>
              <a:rPr lang="cs-CZ" altLang="cs-CZ" sz="2000" b="1" dirty="0" err="1">
                <a:solidFill>
                  <a:srgbClr val="00B0F0"/>
                </a:solidFill>
              </a:rPr>
              <a:t>wortschatz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/>
              <a:t>(„</a:t>
            </a:r>
            <a:r>
              <a:rPr lang="cs-CZ" altLang="cs-CZ" sz="2000" b="1" dirty="0" err="1"/>
              <a:t>Papierdeutsch</a:t>
            </a:r>
            <a:r>
              <a:rPr lang="cs-CZ" altLang="cs-CZ" sz="2000" b="1" dirty="0"/>
              <a:t>“): </a:t>
            </a:r>
            <a:r>
              <a:rPr lang="cs-CZ" altLang="cs-CZ" sz="2000" b="1" i="1" dirty="0" err="1"/>
              <a:t>laut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Gesetz</a:t>
            </a:r>
            <a:r>
              <a:rPr lang="cs-CZ" altLang="cs-CZ" sz="2000" b="1" i="1" dirty="0"/>
              <a:t>, 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000" b="1" i="1" dirty="0"/>
              <a:t>     </a:t>
            </a:r>
            <a:r>
              <a:rPr lang="cs-CZ" altLang="cs-CZ" sz="2000" b="1" i="1" dirty="0" err="1"/>
              <a:t>aktenkundig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Postwertzeichen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Beförderungsdokument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Straffälliger</a:t>
            </a:r>
            <a:r>
              <a:rPr lang="cs-CZ" altLang="cs-CZ" sz="2000" b="1" i="1" dirty="0"/>
              <a:t>;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/>
              <a:t>Funktionsverbgefüge</a:t>
            </a:r>
            <a:r>
              <a:rPr lang="cs-CZ" altLang="cs-CZ" sz="2000" b="1" dirty="0"/>
              <a:t>: </a:t>
            </a:r>
            <a:r>
              <a:rPr lang="cs-CZ" altLang="cs-CZ" sz="2000" b="1" i="1" dirty="0"/>
              <a:t>in Kraft </a:t>
            </a:r>
            <a:r>
              <a:rPr lang="cs-CZ" altLang="cs-CZ" sz="2000" b="1" i="1" dirty="0" err="1"/>
              <a:t>treten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ein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Gesetz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verabschieden</a:t>
            </a:r>
            <a:r>
              <a:rPr lang="cs-CZ" altLang="cs-CZ" sz="2000" b="1" i="1" dirty="0"/>
              <a:t>, 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2000" b="1" i="1" dirty="0"/>
              <a:t>     </a:t>
            </a:r>
            <a:r>
              <a:rPr lang="cs-CZ" altLang="cs-CZ" sz="2000" b="1" i="1" dirty="0" err="1"/>
              <a:t>Maßnahmen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treffen</a:t>
            </a:r>
            <a:r>
              <a:rPr lang="cs-CZ" altLang="cs-CZ" sz="2000" b="1" i="1" dirty="0"/>
              <a:t>…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49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5A7024-F681-45B7-A774-FB439809B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Textsorten</a:t>
            </a:r>
            <a:r>
              <a:rPr lang="cs-CZ" b="1" dirty="0"/>
              <a:t>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722E14-2634-4631-8D17-9504E024C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cs-CZ" altLang="cs-CZ" sz="2200" b="1" dirty="0">
                <a:solidFill>
                  <a:srgbClr val="FF0000"/>
                </a:solidFill>
              </a:rPr>
              <a:t>1. </a:t>
            </a:r>
            <a:r>
              <a:rPr lang="cs-CZ" altLang="cs-CZ" sz="2200" b="1" dirty="0" err="1">
                <a:solidFill>
                  <a:srgbClr val="FF0000"/>
                </a:solidFill>
              </a:rPr>
              <a:t>Verwaltung</a:t>
            </a:r>
            <a:r>
              <a:rPr lang="cs-CZ" altLang="cs-CZ" sz="2200" b="1" dirty="0">
                <a:solidFill>
                  <a:srgbClr val="FF0000"/>
                </a:solidFill>
              </a:rPr>
              <a:t>: </a:t>
            </a:r>
            <a:r>
              <a:rPr lang="cs-CZ" altLang="cs-CZ" sz="2200" b="1" dirty="0" err="1"/>
              <a:t>ofizielle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Briefe</a:t>
            </a:r>
            <a:r>
              <a:rPr lang="cs-CZ" altLang="cs-CZ" sz="2200" b="1" dirty="0"/>
              <a:t>:  </a:t>
            </a:r>
            <a:r>
              <a:rPr lang="cs-CZ" altLang="cs-CZ" sz="2200" b="1" dirty="0" err="1"/>
              <a:t>Antrag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Einladung</a:t>
            </a:r>
            <a:r>
              <a:rPr lang="cs-CZ" altLang="cs-CZ" sz="2200" b="1" dirty="0"/>
              <a:t>,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altLang="cs-CZ" sz="2200" b="1" dirty="0"/>
              <a:t>       </a:t>
            </a:r>
            <a:r>
              <a:rPr lang="cs-CZ" altLang="cs-CZ" sz="2200" b="1" dirty="0" err="1"/>
              <a:t>amtliche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Kurztexte</a:t>
            </a:r>
            <a:r>
              <a:rPr lang="cs-CZ" altLang="cs-CZ" sz="2200" b="1" dirty="0"/>
              <a:t>:  </a:t>
            </a:r>
            <a:r>
              <a:rPr lang="cs-CZ" altLang="cs-CZ" sz="2200" b="1" dirty="0" err="1"/>
              <a:t>Vollmacht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Beglaubigung,eidesstattliche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Erklärung</a:t>
            </a:r>
            <a:r>
              <a:rPr lang="cs-CZ" altLang="cs-CZ" sz="2200" b="1" dirty="0"/>
              <a:t>,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altLang="cs-CZ" sz="2200" b="1" dirty="0"/>
              <a:t>       </a:t>
            </a:r>
            <a:r>
              <a:rPr lang="cs-CZ" altLang="cs-CZ" sz="2200" b="1" dirty="0" err="1"/>
              <a:t>Mietvertrag</a:t>
            </a:r>
            <a:r>
              <a:rPr lang="cs-CZ" altLang="cs-CZ" sz="2200" b="1" dirty="0"/>
              <a:t>  </a:t>
            </a:r>
            <a:r>
              <a:rPr lang="cs-CZ" altLang="cs-CZ" sz="2200" b="1" dirty="0">
                <a:solidFill>
                  <a:srgbClr val="00B050"/>
                </a:solidFill>
              </a:rPr>
              <a:t>(</a:t>
            </a:r>
            <a:r>
              <a:rPr lang="cs-CZ" altLang="cs-CZ" sz="2200" b="1" dirty="0" err="1">
                <a:solidFill>
                  <a:srgbClr val="00B050"/>
                </a:solidFill>
              </a:rPr>
              <a:t>Übergangszone</a:t>
            </a:r>
            <a:r>
              <a:rPr lang="cs-CZ" altLang="cs-CZ" sz="2200" b="1" dirty="0">
                <a:solidFill>
                  <a:srgbClr val="00B050"/>
                </a:solidFill>
              </a:rPr>
              <a:t> </a:t>
            </a:r>
            <a:r>
              <a:rPr lang="cs-CZ" altLang="cs-CZ" sz="2200" b="1" dirty="0" err="1">
                <a:solidFill>
                  <a:srgbClr val="00B050"/>
                </a:solidFill>
              </a:rPr>
              <a:t>Justiz</a:t>
            </a:r>
            <a:r>
              <a:rPr lang="cs-CZ" altLang="cs-CZ" sz="2200" b="1" dirty="0">
                <a:solidFill>
                  <a:srgbClr val="00B050"/>
                </a:solidFill>
              </a:rPr>
              <a:t>)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200" b="1" dirty="0" err="1"/>
              <a:t>Bekanntmachung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Anweisung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Beschwerde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Gesuch</a:t>
            </a:r>
            <a:r>
              <a:rPr lang="cs-CZ" altLang="cs-CZ" sz="2200" b="1" dirty="0"/>
              <a:t>,  </a:t>
            </a:r>
            <a:r>
              <a:rPr lang="cs-CZ" altLang="cs-CZ" sz="2200" b="1" dirty="0" err="1"/>
              <a:t>Eingabe</a:t>
            </a:r>
            <a:endParaRPr lang="cs-CZ" altLang="cs-CZ" sz="22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200" b="1" dirty="0" err="1"/>
              <a:t>amtliche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Formulare</a:t>
            </a:r>
            <a:r>
              <a:rPr lang="cs-CZ" altLang="cs-CZ" sz="2200" b="1" dirty="0"/>
              <a:t> (</a:t>
            </a:r>
            <a:r>
              <a:rPr lang="cs-CZ" altLang="cs-CZ" sz="2200" b="1" dirty="0" err="1"/>
              <a:t>Anträge</a:t>
            </a:r>
            <a:r>
              <a:rPr lang="cs-CZ" altLang="cs-CZ" sz="2200" b="1" dirty="0"/>
              <a:t>:  </a:t>
            </a:r>
            <a:r>
              <a:rPr lang="cs-CZ" altLang="cs-CZ" sz="2200" b="1" dirty="0" err="1"/>
              <a:t>Arbeitslosengeld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soziale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Unterstütung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Kindergeld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Rente</a:t>
            </a:r>
            <a:r>
              <a:rPr lang="cs-CZ" altLang="cs-CZ" sz="2200" b="1" dirty="0"/>
              <a:t>…)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200" b="1" dirty="0">
                <a:solidFill>
                  <a:srgbClr val="FF0000"/>
                </a:solidFill>
              </a:rPr>
              <a:t>2.  </a:t>
            </a:r>
            <a:r>
              <a:rPr lang="cs-CZ" altLang="cs-CZ" sz="2200" b="1" dirty="0" err="1">
                <a:solidFill>
                  <a:srgbClr val="FF0000"/>
                </a:solidFill>
              </a:rPr>
              <a:t>Wirtschaft</a:t>
            </a:r>
            <a:r>
              <a:rPr lang="cs-CZ" altLang="cs-CZ" sz="2200" b="1" dirty="0"/>
              <a:t>:   </a:t>
            </a:r>
            <a:r>
              <a:rPr lang="cs-CZ" altLang="cs-CZ" sz="2200" b="1" dirty="0" err="1"/>
              <a:t>Handelskorrespondenz</a:t>
            </a:r>
            <a:r>
              <a:rPr lang="cs-CZ" altLang="cs-CZ" sz="2200" b="1" dirty="0"/>
              <a:t>: </a:t>
            </a:r>
            <a:r>
              <a:rPr lang="cs-CZ" altLang="cs-CZ" sz="2200" b="1" dirty="0" err="1"/>
              <a:t>Geschäftsbriefe</a:t>
            </a:r>
            <a:r>
              <a:rPr lang="cs-CZ" altLang="cs-CZ" sz="2200" b="1" dirty="0"/>
              <a:t>: </a:t>
            </a:r>
            <a:r>
              <a:rPr lang="cs-CZ" altLang="cs-CZ" sz="2200" b="1" dirty="0" err="1"/>
              <a:t>Einladung</a:t>
            </a:r>
            <a:r>
              <a:rPr lang="cs-CZ" altLang="cs-CZ" sz="2200" b="1" dirty="0"/>
              <a:t>,  </a:t>
            </a:r>
            <a:r>
              <a:rPr lang="cs-CZ" altLang="cs-CZ" sz="2200" b="1" dirty="0" err="1"/>
              <a:t>Angebot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Anfrage</a:t>
            </a:r>
            <a:r>
              <a:rPr lang="cs-CZ" altLang="cs-CZ" sz="2200" b="1" dirty="0"/>
              <a:t>, Faktura, </a:t>
            </a:r>
            <a:r>
              <a:rPr lang="cs-CZ" altLang="cs-CZ" sz="2200" b="1" dirty="0" err="1"/>
              <a:t>Mahnung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Vertrag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Verhandlungsprotokoll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Garantieschein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Reklamation</a:t>
            </a:r>
            <a:r>
              <a:rPr lang="en-US" altLang="cs-CZ" sz="2200" b="1" dirty="0"/>
              <a:t>…</a:t>
            </a:r>
            <a:endParaRPr lang="cs-CZ" altLang="cs-CZ" sz="2200" dirty="0"/>
          </a:p>
          <a:p>
            <a:pPr>
              <a:lnSpc>
                <a:spcPct val="90000"/>
              </a:lnSpc>
            </a:pPr>
            <a:r>
              <a:rPr lang="cs-CZ" altLang="cs-CZ" sz="2200" b="1" dirty="0" err="1"/>
              <a:t>Berufliche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Tätigkeit</a:t>
            </a:r>
            <a:r>
              <a:rPr lang="cs-CZ" altLang="cs-CZ" sz="2200" b="1" dirty="0"/>
              <a:t>: </a:t>
            </a:r>
            <a:r>
              <a:rPr lang="cs-CZ" altLang="cs-CZ" sz="2200" b="1" dirty="0" err="1"/>
              <a:t>Stellenangebot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Bewerbungsschreiben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Lebenslauf</a:t>
            </a:r>
            <a:r>
              <a:rPr lang="cs-CZ" altLang="cs-CZ" sz="2200" b="1" dirty="0"/>
              <a:t>, </a:t>
            </a:r>
            <a:endParaRPr lang="cs-CZ" altLang="cs-CZ" sz="22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200" b="1" dirty="0"/>
              <a:t>   </a:t>
            </a:r>
            <a:r>
              <a:rPr lang="cs-CZ" altLang="cs-CZ" sz="2200" b="1" dirty="0" err="1"/>
              <a:t>Kündigung</a:t>
            </a:r>
            <a:r>
              <a:rPr lang="cs-CZ" altLang="cs-CZ" sz="2200" b="1" dirty="0"/>
              <a:t>, </a:t>
            </a:r>
            <a:r>
              <a:rPr lang="cs-CZ" altLang="cs-CZ" sz="2200" b="1" dirty="0" err="1"/>
              <a:t>Arbeitszeugnis</a:t>
            </a:r>
            <a:endParaRPr lang="cs-CZ" altLang="cs-CZ" sz="2200" dirty="0"/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49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DBC3EC-DC7C-4821-9E4F-1F4FC08D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Textsorten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3DF7C7-5A6B-4643-8300-78FFF5424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 startAt="3"/>
            </a:pPr>
            <a:r>
              <a:rPr lang="cs-CZ" altLang="cs-CZ" sz="2400" b="1" dirty="0" err="1">
                <a:solidFill>
                  <a:srgbClr val="FF0000"/>
                </a:solidFill>
              </a:rPr>
              <a:t>Justiz</a:t>
            </a:r>
            <a:r>
              <a:rPr lang="cs-CZ" altLang="cs-CZ" sz="2400" b="1" dirty="0"/>
              <a:t>: </a:t>
            </a:r>
            <a:r>
              <a:rPr lang="cs-CZ" altLang="cs-CZ" b="1" dirty="0" err="1"/>
              <a:t>Gesetzestexte</a:t>
            </a:r>
            <a:r>
              <a:rPr lang="cs-CZ" altLang="cs-CZ" b="1" dirty="0"/>
              <a:t>:  </a:t>
            </a:r>
            <a:r>
              <a:rPr lang="cs-CZ" altLang="cs-CZ" b="1" dirty="0" err="1"/>
              <a:t>Verfassung</a:t>
            </a:r>
            <a:r>
              <a:rPr lang="cs-CZ" altLang="cs-CZ" b="1" dirty="0"/>
              <a:t>, </a:t>
            </a:r>
            <a:r>
              <a:rPr lang="cs-CZ" altLang="cs-CZ" b="1" dirty="0" err="1"/>
              <a:t>Strafgesetzbuch</a:t>
            </a:r>
            <a:r>
              <a:rPr lang="cs-CZ" altLang="cs-CZ" b="1" dirty="0"/>
              <a:t>, </a:t>
            </a:r>
            <a:r>
              <a:rPr lang="cs-CZ" altLang="cs-CZ" b="1" dirty="0" err="1"/>
              <a:t>Zivilgesetzbuch</a:t>
            </a:r>
            <a:r>
              <a:rPr lang="cs-CZ" altLang="cs-CZ" b="1" dirty="0"/>
              <a:t>,  </a:t>
            </a:r>
            <a:r>
              <a:rPr lang="cs-CZ" altLang="cs-CZ" b="1" dirty="0" err="1"/>
              <a:t>Handelsrecht</a:t>
            </a:r>
            <a:r>
              <a:rPr lang="cs-CZ" altLang="cs-CZ" b="1" dirty="0"/>
              <a:t>… </a:t>
            </a:r>
            <a:r>
              <a:rPr lang="cs-CZ" altLang="cs-CZ" b="1" dirty="0">
                <a:solidFill>
                  <a:srgbClr val="00B0F0"/>
                </a:solidFill>
              </a:rPr>
              <a:t>(</a:t>
            </a:r>
            <a:r>
              <a:rPr lang="cs-CZ" altLang="cs-CZ" b="1" dirty="0" err="1">
                <a:solidFill>
                  <a:srgbClr val="00B0F0"/>
                </a:solidFill>
              </a:rPr>
              <a:t>Fachsprache</a:t>
            </a:r>
            <a:r>
              <a:rPr lang="cs-CZ" altLang="cs-CZ" b="1" dirty="0">
                <a:solidFill>
                  <a:srgbClr val="00B0F0"/>
                </a:solidFill>
              </a:rPr>
              <a:t>)</a:t>
            </a:r>
          </a:p>
          <a:p>
            <a:pPr marL="514350" indent="-514350"/>
            <a:r>
              <a:rPr lang="cs-CZ" altLang="cs-CZ" b="1" dirty="0" err="1"/>
              <a:t>Polizeiliche</a:t>
            </a:r>
            <a:r>
              <a:rPr lang="cs-CZ" altLang="cs-CZ" b="1" dirty="0"/>
              <a:t> </a:t>
            </a:r>
            <a:r>
              <a:rPr lang="cs-CZ" altLang="cs-CZ" b="1" dirty="0" err="1"/>
              <a:t>Protokolle</a:t>
            </a:r>
            <a:r>
              <a:rPr lang="cs-CZ" altLang="cs-CZ" b="1" dirty="0"/>
              <a:t>:  </a:t>
            </a:r>
            <a:r>
              <a:rPr lang="cs-CZ" altLang="cs-CZ" b="1" dirty="0" err="1"/>
              <a:t>Unfallbericht</a:t>
            </a:r>
            <a:r>
              <a:rPr lang="cs-CZ" altLang="cs-CZ" b="1" dirty="0"/>
              <a:t>…</a:t>
            </a:r>
            <a:endParaRPr lang="cs-CZ" altLang="cs-CZ" dirty="0"/>
          </a:p>
          <a:p>
            <a:r>
              <a:rPr lang="cs-CZ" altLang="cs-CZ" b="1" dirty="0" err="1"/>
              <a:t>Gerichtsverhandlungen</a:t>
            </a:r>
            <a:r>
              <a:rPr lang="cs-CZ" altLang="cs-CZ" b="1" dirty="0"/>
              <a:t>: </a:t>
            </a:r>
            <a:r>
              <a:rPr lang="cs-CZ" altLang="cs-CZ" b="1" dirty="0" err="1"/>
              <a:t>Verhör</a:t>
            </a:r>
            <a:r>
              <a:rPr lang="cs-CZ" altLang="cs-CZ" b="1" dirty="0"/>
              <a:t>, </a:t>
            </a:r>
            <a:r>
              <a:rPr lang="cs-CZ" altLang="cs-CZ" b="1" dirty="0" err="1"/>
              <a:t>Verteidigungsrede</a:t>
            </a:r>
            <a:r>
              <a:rPr lang="en-US" altLang="cs-CZ" b="1" dirty="0"/>
              <a:t>,</a:t>
            </a:r>
            <a:r>
              <a:rPr lang="cs-CZ" altLang="cs-CZ" b="1" dirty="0"/>
              <a:t> </a:t>
            </a:r>
            <a:r>
              <a:rPr lang="en-US" altLang="cs-CZ" b="1" dirty="0" err="1"/>
              <a:t>Urteil</a:t>
            </a:r>
            <a:r>
              <a:rPr lang="en-US" altLang="cs-CZ" b="1" dirty="0"/>
              <a:t>…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233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B40684-F491-46D9-9596-E204AE3F8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Fachliteratur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482972-F1F2-4688-A6B5-434243C2A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b="1" dirty="0"/>
              <a:t>Malá, Jiřina: </a:t>
            </a: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Textanalyse</a:t>
            </a:r>
            <a:r>
              <a:rPr lang="cs-CZ" altLang="cs-CZ" b="1" dirty="0"/>
              <a:t>: </a:t>
            </a:r>
            <a:r>
              <a:rPr lang="cs-CZ" altLang="cs-CZ" b="1" dirty="0" err="1"/>
              <a:t>Grundlagen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Methoden</a:t>
            </a:r>
            <a:r>
              <a:rPr lang="cs-CZ" altLang="cs-CZ" b="1" dirty="0"/>
              <a:t>, Brno 2009</a:t>
            </a:r>
          </a:p>
          <a:p>
            <a:pPr>
              <a:lnSpc>
                <a:spcPct val="90000"/>
              </a:lnSpc>
            </a:pPr>
            <a:r>
              <a:rPr lang="cs-CZ" altLang="cs-CZ" b="1" dirty="0"/>
              <a:t>Fix, Ulla</a:t>
            </a:r>
            <a:r>
              <a:rPr lang="de-DE" altLang="cs-CZ" b="1" dirty="0"/>
              <a:t>/Koll.: Textlinguistik und Stilistik für Einsteiger. Ein Lehr- und Arbeitsbuch. 2., korrigierte Auflage. Frankfurt/M 2002</a:t>
            </a:r>
          </a:p>
          <a:p>
            <a:pPr>
              <a:lnSpc>
                <a:spcPct val="90000"/>
              </a:lnSpc>
            </a:pPr>
            <a:r>
              <a:rPr lang="de-DE" altLang="cs-CZ" b="1" dirty="0"/>
              <a:t>Lenk, Hartmut E.H.: Praktische Textsortenlehre. Ein Lehr- und Handbuch der professionellen Textgestaltung. Helsinki 1993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 err="1"/>
              <a:t>Fandrych,Christian&amp;Thurmair,Maria:Textsorten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</a:t>
            </a:r>
            <a:r>
              <a:rPr lang="cs-CZ" altLang="cs-CZ" b="1" dirty="0" err="1"/>
              <a:t>Deutschen</a:t>
            </a:r>
            <a:r>
              <a:rPr lang="cs-CZ" altLang="cs-CZ" b="1" dirty="0"/>
              <a:t>.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Analysen</a:t>
            </a:r>
            <a:r>
              <a:rPr lang="cs-CZ" altLang="cs-CZ" b="1" dirty="0"/>
              <a:t> </a:t>
            </a:r>
            <a:r>
              <a:rPr lang="cs-CZ" altLang="cs-CZ" b="1" dirty="0" err="1"/>
              <a:t>aus</a:t>
            </a:r>
            <a:r>
              <a:rPr lang="cs-CZ" altLang="cs-CZ" b="1" dirty="0"/>
              <a:t> </a:t>
            </a:r>
            <a:r>
              <a:rPr lang="cs-CZ" altLang="cs-CZ" b="1" dirty="0" err="1"/>
              <a:t>sprachdidaktischer</a:t>
            </a:r>
            <a:r>
              <a:rPr lang="cs-CZ" altLang="cs-CZ" b="1" dirty="0"/>
              <a:t> </a:t>
            </a:r>
            <a:r>
              <a:rPr lang="cs-CZ" altLang="cs-CZ" b="1" dirty="0" err="1"/>
              <a:t>Sicht.Tübingen</a:t>
            </a:r>
            <a:r>
              <a:rPr lang="cs-CZ" altLang="cs-CZ" b="1" dirty="0"/>
              <a:t> 2011</a:t>
            </a:r>
            <a:endParaRPr lang="de-DE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 err="1"/>
              <a:t>Sandig</a:t>
            </a:r>
            <a:r>
              <a:rPr lang="cs-CZ" altLang="cs-CZ" b="1" dirty="0"/>
              <a:t>, Barbara: </a:t>
            </a:r>
            <a:r>
              <a:rPr lang="cs-CZ" altLang="cs-CZ" b="1" dirty="0" err="1"/>
              <a:t>Textstilistik</a:t>
            </a:r>
            <a:r>
              <a:rPr lang="cs-CZ" altLang="cs-CZ" b="1" dirty="0"/>
              <a:t>, T</a:t>
            </a:r>
            <a:r>
              <a:rPr lang="de-DE" altLang="cs-CZ" b="1" dirty="0" err="1"/>
              <a:t>übingen</a:t>
            </a:r>
            <a:r>
              <a:rPr lang="de-DE" altLang="cs-CZ" b="1" dirty="0"/>
              <a:t> 2006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Malá, Jiřina: Texte </a:t>
            </a:r>
            <a:r>
              <a:rPr lang="de-DE" altLang="cs-CZ" b="1" dirty="0"/>
              <a:t>über Filme. Stilanalysen anhand von Filmrezensionen und filmbezogenen Texten, Brno 2016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7148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5BCE1B-4AB0-4622-9BCB-5834BC116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Stilistik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und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Stil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B6674C-E68F-4417-B1F4-B869C08F2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FF0000"/>
                </a:solidFill>
              </a:rPr>
              <a:t>Stilistik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linguistische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Teildisziplin</a:t>
            </a:r>
            <a:endParaRPr lang="cs-CZ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FF0000"/>
                </a:solidFill>
              </a:rPr>
              <a:t>Stil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allgemein</a:t>
            </a:r>
            <a:r>
              <a:rPr lang="cs-CZ" altLang="cs-CZ" sz="2000" b="1" dirty="0"/>
              <a:t>: „</a:t>
            </a:r>
            <a:r>
              <a:rPr lang="cs-CZ" altLang="cs-CZ" sz="2000" b="1" i="1" dirty="0"/>
              <a:t>Der </a:t>
            </a:r>
            <a:r>
              <a:rPr lang="cs-CZ" altLang="cs-CZ" sz="2000" b="1" i="1" dirty="0" err="1"/>
              <a:t>hat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</a:t>
            </a:r>
            <a:r>
              <a:rPr lang="cs-CZ" altLang="cs-CZ" sz="2000" b="1" i="1" dirty="0"/>
              <a:t>...“ </a:t>
            </a:r>
            <a:r>
              <a:rPr lang="cs-CZ" altLang="cs-CZ" sz="2000" b="1" dirty="0"/>
              <a:t>– „</a:t>
            </a:r>
            <a:r>
              <a:rPr lang="cs-CZ" altLang="cs-CZ" sz="2000" b="1" i="1" dirty="0" err="1"/>
              <a:t>Das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hat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keinen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</a:t>
            </a:r>
            <a:r>
              <a:rPr lang="cs-CZ" altLang="cs-CZ" sz="2000" b="1" dirty="0"/>
              <a:t>“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Art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Weise der </a:t>
            </a:r>
            <a:r>
              <a:rPr lang="cs-CZ" altLang="cs-CZ" sz="2000" b="1" dirty="0" err="1"/>
              <a:t>Gestaltung</a:t>
            </a:r>
            <a:r>
              <a:rPr lang="cs-CZ" altLang="cs-CZ" sz="2000" b="1" dirty="0"/>
              <a:t>, der </a:t>
            </a:r>
            <a:r>
              <a:rPr lang="cs-CZ" altLang="cs-CZ" sz="2000" b="1" dirty="0" err="1"/>
              <a:t>Äußerung</a:t>
            </a:r>
            <a:endParaRPr lang="cs-CZ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Ausdrucksweise</a:t>
            </a:r>
            <a:r>
              <a:rPr lang="cs-CZ" altLang="cs-CZ" sz="2000" b="1" dirty="0"/>
              <a:t> - S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nger</a:t>
            </a:r>
            <a:r>
              <a:rPr lang="cs-CZ" altLang="cs-CZ" sz="2000" b="1" dirty="0"/>
              <a:t> XY - </a:t>
            </a:r>
            <a:r>
              <a:rPr lang="cs-CZ" altLang="cs-CZ" sz="2000" b="1" dirty="0" err="1"/>
              <a:t>Kleider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Stimme</a:t>
            </a:r>
            <a:r>
              <a:rPr lang="cs-CZ" altLang="cs-CZ" sz="2000" b="1" dirty="0"/>
              <a:t>,</a:t>
            </a:r>
            <a:r>
              <a:rPr lang="de-DE" altLang="cs-CZ" sz="2000" b="1" dirty="0"/>
              <a:t> </a:t>
            </a:r>
            <a:r>
              <a:rPr lang="cs-CZ" altLang="cs-CZ" sz="2000" b="1" dirty="0" err="1"/>
              <a:t>Lieder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originell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erhaben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vu</a:t>
            </a:r>
            <a:r>
              <a:rPr lang="de-DE" altLang="cs-CZ" sz="2000" b="1" dirty="0" err="1"/>
              <a:t>lgär</a:t>
            </a:r>
            <a:r>
              <a:rPr lang="de-DE" altLang="cs-CZ" sz="2000" b="1" dirty="0"/>
              <a:t>, witzig…   </a:t>
            </a:r>
            <a:r>
              <a:rPr lang="cs-CZ" altLang="cs-CZ" sz="2000" b="1" dirty="0"/>
              <a:t>       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/>
              <a:t>Kunst  (Architektur, </a:t>
            </a:r>
            <a:r>
              <a:rPr lang="cs-CZ" altLang="cs-CZ" sz="2000" b="1" dirty="0" err="1"/>
              <a:t>bildende</a:t>
            </a:r>
            <a:r>
              <a:rPr lang="cs-CZ" altLang="cs-CZ" sz="2000" b="1" dirty="0"/>
              <a:t> Kunst, </a:t>
            </a:r>
            <a:r>
              <a:rPr lang="cs-CZ" altLang="cs-CZ" sz="2000" b="1" dirty="0" err="1"/>
              <a:t>Musik</a:t>
            </a:r>
            <a:r>
              <a:rPr lang="cs-CZ" altLang="cs-CZ" sz="2000" b="1" dirty="0"/>
              <a:t>, Literatur)</a:t>
            </a:r>
            <a:endParaRPr lang="de-DE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00B050"/>
                </a:solidFill>
              </a:rPr>
              <a:t>Epochenstil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Jugendstil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Barock</a:t>
            </a:r>
            <a:r>
              <a:rPr lang="cs-CZ" altLang="cs-CZ" sz="2000" b="1" dirty="0"/>
              <a:t>, Gotik</a:t>
            </a:r>
            <a:r>
              <a:rPr lang="de-DE" altLang="cs-CZ" sz="2000" b="1" dirty="0"/>
              <a:t>…</a:t>
            </a:r>
            <a:endParaRPr lang="cs-CZ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00B050"/>
                </a:solidFill>
              </a:rPr>
              <a:t>Individualstil</a:t>
            </a:r>
            <a:r>
              <a:rPr lang="cs-CZ" altLang="cs-CZ" sz="2000" b="1" dirty="0"/>
              <a:t> -  </a:t>
            </a:r>
            <a:r>
              <a:rPr lang="cs-CZ" altLang="cs-CZ" sz="2000" b="1" dirty="0" err="1"/>
              <a:t>Picassso</a:t>
            </a:r>
            <a:r>
              <a:rPr lang="cs-CZ" altLang="cs-CZ" sz="2000" b="1" dirty="0"/>
              <a:t>, Lada, Mozart, Goethe, </a:t>
            </a:r>
            <a:r>
              <a:rPr lang="cs-CZ" altLang="cs-CZ" sz="2000" b="1" dirty="0" err="1"/>
              <a:t>Novalis</a:t>
            </a:r>
            <a:r>
              <a:rPr lang="cs-CZ" altLang="cs-CZ" sz="2000" b="1" dirty="0"/>
              <a:t>...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/>
              <a:t>„</a:t>
            </a:r>
            <a:r>
              <a:rPr lang="cs-CZ" altLang="cs-CZ" sz="2000" b="1" dirty="0" err="1">
                <a:solidFill>
                  <a:srgbClr val="00B0F0"/>
                </a:solidFill>
              </a:rPr>
              <a:t>Janusgesicht</a:t>
            </a:r>
            <a:r>
              <a:rPr lang="cs-CZ" altLang="cs-CZ" sz="2000" b="1" dirty="0"/>
              <a:t>“ (Hans-Werner </a:t>
            </a:r>
            <a:r>
              <a:rPr lang="cs-CZ" altLang="cs-CZ" sz="2000" b="1" dirty="0" err="1"/>
              <a:t>Eroms</a:t>
            </a:r>
            <a:r>
              <a:rPr lang="cs-CZ" altLang="cs-CZ" sz="2000" b="1" dirty="0"/>
              <a:t>)        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FF0000"/>
                </a:solidFill>
              </a:rPr>
              <a:t>Sprachstil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Art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Weise der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Äußerung</a:t>
            </a:r>
            <a:endParaRPr lang="cs-CZ" altLang="cs-CZ" sz="2000" b="1" dirty="0"/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                      </a:t>
            </a:r>
            <a:r>
              <a:rPr lang="cs-CZ" altLang="cs-CZ" sz="2000" b="1" dirty="0" err="1"/>
              <a:t>im</a:t>
            </a:r>
            <a:r>
              <a:rPr lang="cs-CZ" altLang="cs-CZ" sz="2000" b="1" dirty="0"/>
              <a:t> Text (</a:t>
            </a:r>
            <a:r>
              <a:rPr lang="cs-CZ" altLang="cs-CZ" sz="2000" b="1" dirty="0" err="1"/>
              <a:t>Textgestaltung</a:t>
            </a:r>
            <a:r>
              <a:rPr lang="cs-CZ" altLang="cs-CZ" sz="2000" b="1" dirty="0"/>
              <a:t>)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FF0000"/>
                </a:solidFill>
              </a:rPr>
              <a:t>Stil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immer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textgebunden</a:t>
            </a:r>
            <a:r>
              <a:rPr lang="cs-CZ" altLang="cs-CZ" sz="2000" b="1" dirty="0"/>
              <a:t>, Struktur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Funktion</a:t>
            </a:r>
            <a:endParaRPr lang="cs-CZ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Auswahl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Anordnung</a:t>
            </a:r>
            <a:r>
              <a:rPr lang="cs-CZ" altLang="cs-CZ" sz="2000" b="1" dirty="0"/>
              <a:t> von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Stilmitteln</a:t>
            </a:r>
            <a:r>
              <a:rPr lang="de-DE" altLang="cs-CZ" sz="2000" b="1" dirty="0"/>
              <a:t> im Text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ist</a:t>
            </a:r>
            <a:r>
              <a:rPr lang="cs-CZ" altLang="cs-CZ" sz="2000" b="1" dirty="0"/>
              <a:t> von der </a:t>
            </a:r>
            <a:r>
              <a:rPr lang="cs-CZ" altLang="cs-CZ" sz="2000" b="1" dirty="0" err="1"/>
              <a:t>kommunikativen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Situation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Zweck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Ziel</a:t>
            </a:r>
            <a:r>
              <a:rPr lang="cs-CZ" altLang="cs-CZ" sz="2000" b="1" dirty="0"/>
              <a:t>) </a:t>
            </a:r>
            <a:r>
              <a:rPr lang="cs-CZ" altLang="cs-CZ" sz="2000" b="1" dirty="0" err="1"/>
              <a:t>beeinflu</a:t>
            </a:r>
            <a:r>
              <a:rPr lang="de-DE" altLang="cs-CZ" sz="2000" b="1" dirty="0" err="1"/>
              <a:t>ßt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948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210D1E-FC1E-4352-9A37-B8906980A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br>
              <a:rPr lang="de-DE" altLang="cs-CZ" b="1" dirty="0"/>
            </a:br>
            <a:r>
              <a:rPr lang="cs-CZ" altLang="cs-CZ" b="1" dirty="0" err="1"/>
              <a:t>Entwicklung</a:t>
            </a:r>
            <a:r>
              <a:rPr lang="cs-CZ" altLang="cs-CZ" b="1" dirty="0"/>
              <a:t> der </a:t>
            </a:r>
            <a:r>
              <a:rPr lang="cs-CZ" altLang="cs-CZ" b="1" dirty="0" err="1"/>
              <a:t>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581CA5-DA8D-4F24-BDA2-8402D8BB7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defRPr/>
            </a:pPr>
            <a:r>
              <a:rPr lang="cs-CZ" altLang="cs-CZ" sz="2500" b="1" dirty="0" err="1"/>
              <a:t>junge</a:t>
            </a:r>
            <a:r>
              <a:rPr lang="cs-CZ" altLang="cs-CZ" sz="2500" b="1" dirty="0"/>
              <a:t> oder alte </a:t>
            </a:r>
            <a:r>
              <a:rPr lang="cs-CZ" altLang="cs-CZ" sz="2500" b="1" dirty="0" err="1"/>
              <a:t>linguistische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Disziplin</a:t>
            </a:r>
            <a:r>
              <a:rPr lang="cs-CZ" altLang="cs-CZ" sz="2500" b="1" dirty="0"/>
              <a:t>? </a:t>
            </a:r>
            <a:endParaRPr lang="cs-CZ" altLang="cs-CZ" sz="2500" dirty="0"/>
          </a:p>
          <a:p>
            <a:pPr>
              <a:defRPr/>
            </a:pPr>
            <a:r>
              <a:rPr lang="cs-CZ" altLang="cs-CZ" sz="2500" b="1" dirty="0"/>
              <a:t>Etymologie des </a:t>
            </a:r>
            <a:r>
              <a:rPr lang="cs-CZ" altLang="cs-CZ" sz="2500" b="1" dirty="0" err="1"/>
              <a:t>Wortes</a:t>
            </a:r>
            <a:r>
              <a:rPr lang="cs-CZ" altLang="cs-CZ" sz="2500" b="1" dirty="0"/>
              <a:t> – </a:t>
            </a:r>
            <a:r>
              <a:rPr lang="cs-CZ" altLang="cs-CZ" sz="2500" b="1" dirty="0" err="1"/>
              <a:t>stylos</a:t>
            </a:r>
            <a:r>
              <a:rPr lang="cs-CZ" altLang="cs-CZ" sz="2500" b="1" dirty="0"/>
              <a:t> (</a:t>
            </a:r>
            <a:r>
              <a:rPr lang="cs-CZ" altLang="cs-CZ" sz="2500" b="1" dirty="0" err="1"/>
              <a:t>altgr</a:t>
            </a:r>
            <a:r>
              <a:rPr lang="cs-CZ" altLang="cs-CZ" sz="2500" b="1" dirty="0"/>
              <a:t>.), </a:t>
            </a:r>
            <a:r>
              <a:rPr lang="cs-CZ" altLang="cs-CZ" sz="2500" b="1" dirty="0" err="1"/>
              <a:t>stilus</a:t>
            </a:r>
            <a:r>
              <a:rPr lang="cs-CZ" altLang="cs-CZ" sz="2500" b="1" dirty="0"/>
              <a:t> (lat.)</a:t>
            </a:r>
            <a:r>
              <a:rPr lang="de-DE" altLang="cs-CZ" sz="2500" dirty="0"/>
              <a:t>: </a:t>
            </a:r>
            <a:r>
              <a:rPr lang="de-DE" altLang="cs-CZ" sz="2500" b="1" dirty="0"/>
              <a:t>Säule</a:t>
            </a:r>
            <a:endParaRPr lang="cs-CZ" altLang="cs-CZ" sz="2500" dirty="0"/>
          </a:p>
          <a:p>
            <a:pPr>
              <a:buFontTx/>
              <a:buNone/>
              <a:defRPr/>
            </a:pPr>
            <a:r>
              <a:rPr lang="cs-CZ" altLang="cs-CZ" sz="2500" b="1" dirty="0"/>
              <a:t>                         </a:t>
            </a:r>
            <a:r>
              <a:rPr lang="cs-CZ" altLang="cs-CZ" sz="2500" b="1" dirty="0" err="1"/>
              <a:t>metaphorische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Übertragung</a:t>
            </a:r>
            <a:r>
              <a:rPr lang="cs-CZ" altLang="cs-CZ" sz="2500" b="1" dirty="0"/>
              <a:t>: </a:t>
            </a:r>
            <a:r>
              <a:rPr lang="cs-CZ" altLang="cs-CZ" sz="2500" b="1" dirty="0" err="1"/>
              <a:t>hölzerner</a:t>
            </a:r>
            <a:endParaRPr lang="cs-CZ" altLang="cs-CZ" sz="2500" dirty="0"/>
          </a:p>
          <a:p>
            <a:pPr>
              <a:buFontTx/>
              <a:buNone/>
              <a:defRPr/>
            </a:pPr>
            <a:r>
              <a:rPr lang="cs-CZ" altLang="cs-CZ" sz="2500" b="1" dirty="0"/>
              <a:t>                          oder </a:t>
            </a:r>
            <a:r>
              <a:rPr lang="cs-CZ" altLang="cs-CZ" sz="2500" b="1" dirty="0" err="1"/>
              <a:t>metallener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Schreibgriffel</a:t>
            </a:r>
            <a:endParaRPr lang="cs-CZ" altLang="cs-CZ" sz="2500" dirty="0"/>
          </a:p>
          <a:p>
            <a:pPr>
              <a:buFontTx/>
              <a:buNone/>
              <a:defRPr/>
            </a:pPr>
            <a:r>
              <a:rPr lang="cs-CZ" altLang="cs-CZ" sz="2500" b="1" dirty="0"/>
              <a:t>                          </a:t>
            </a:r>
            <a:r>
              <a:rPr lang="cs-CZ" altLang="cs-CZ" sz="2500" b="1" dirty="0" err="1"/>
              <a:t>metonymisch</a:t>
            </a:r>
            <a:r>
              <a:rPr lang="cs-CZ" altLang="cs-CZ" sz="2500" b="1" dirty="0"/>
              <a:t>: Art </a:t>
            </a:r>
            <a:r>
              <a:rPr lang="cs-CZ" altLang="cs-CZ" sz="2500" b="1" dirty="0" err="1"/>
              <a:t>und</a:t>
            </a:r>
            <a:r>
              <a:rPr lang="cs-CZ" altLang="cs-CZ" sz="2500" b="1" dirty="0"/>
              <a:t> Weise des </a:t>
            </a:r>
            <a:r>
              <a:rPr lang="cs-CZ" altLang="cs-CZ" sz="2500" b="1" dirty="0" err="1"/>
              <a:t>Schreibens</a:t>
            </a:r>
            <a:r>
              <a:rPr lang="cs-CZ" altLang="cs-CZ" sz="2500" dirty="0"/>
              <a:t> </a:t>
            </a:r>
          </a:p>
          <a:p>
            <a:pPr>
              <a:defRPr/>
            </a:pPr>
            <a:r>
              <a:rPr lang="de-DE" altLang="cs-CZ" sz="2500" b="1" dirty="0">
                <a:solidFill>
                  <a:srgbClr val="FF0000"/>
                </a:solidFill>
              </a:rPr>
              <a:t>1. </a:t>
            </a:r>
            <a:r>
              <a:rPr lang="cs-CZ" altLang="cs-CZ" sz="2500" b="1" dirty="0" err="1">
                <a:solidFill>
                  <a:srgbClr val="FF0000"/>
                </a:solidFill>
              </a:rPr>
              <a:t>griechische</a:t>
            </a:r>
            <a:r>
              <a:rPr lang="cs-CZ" altLang="cs-CZ" sz="2500" b="1" dirty="0">
                <a:solidFill>
                  <a:srgbClr val="FF0000"/>
                </a:solidFill>
              </a:rPr>
              <a:t> </a:t>
            </a:r>
            <a:r>
              <a:rPr lang="cs-CZ" altLang="cs-CZ" sz="2500" b="1" dirty="0" err="1">
                <a:solidFill>
                  <a:srgbClr val="FF0000"/>
                </a:solidFill>
              </a:rPr>
              <a:t>und</a:t>
            </a:r>
            <a:r>
              <a:rPr lang="cs-CZ" altLang="cs-CZ" sz="2500" b="1" dirty="0">
                <a:solidFill>
                  <a:srgbClr val="FF0000"/>
                </a:solidFill>
              </a:rPr>
              <a:t> </a:t>
            </a:r>
            <a:r>
              <a:rPr lang="cs-CZ" altLang="cs-CZ" sz="2500" b="1" dirty="0" err="1">
                <a:solidFill>
                  <a:srgbClr val="FF0000"/>
                </a:solidFill>
              </a:rPr>
              <a:t>römische</a:t>
            </a:r>
            <a:r>
              <a:rPr lang="cs-CZ" altLang="cs-CZ" sz="2500" b="1" dirty="0">
                <a:solidFill>
                  <a:srgbClr val="FF0000"/>
                </a:solidFill>
              </a:rPr>
              <a:t> </a:t>
            </a:r>
            <a:r>
              <a:rPr lang="cs-CZ" altLang="cs-CZ" sz="2500" b="1" dirty="0" err="1">
                <a:solidFill>
                  <a:srgbClr val="FF0000"/>
                </a:solidFill>
              </a:rPr>
              <a:t>Antike</a:t>
            </a:r>
            <a:r>
              <a:rPr lang="cs-CZ" altLang="cs-CZ" sz="2500" b="1" dirty="0">
                <a:solidFill>
                  <a:srgbClr val="FF0000"/>
                </a:solidFill>
              </a:rPr>
              <a:t> </a:t>
            </a:r>
            <a:r>
              <a:rPr lang="cs-CZ" altLang="cs-CZ" sz="2500" b="1" dirty="0"/>
              <a:t>– </a:t>
            </a:r>
            <a:r>
              <a:rPr lang="cs-CZ" altLang="cs-CZ" sz="2500" b="1" dirty="0" err="1"/>
              <a:t>Rhetorik</a:t>
            </a:r>
            <a:endParaRPr lang="de-DE" altLang="cs-CZ" sz="2500" b="1" dirty="0"/>
          </a:p>
          <a:p>
            <a:pPr>
              <a:defRPr/>
            </a:pPr>
            <a:r>
              <a:rPr lang="cs-CZ" altLang="cs-CZ" sz="2500" b="1" dirty="0"/>
              <a:t>                                                  </a:t>
            </a:r>
            <a:r>
              <a:rPr lang="cs-CZ" altLang="cs-CZ" sz="2500" b="1" dirty="0" err="1"/>
              <a:t>stilus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Homeri</a:t>
            </a:r>
            <a:r>
              <a:rPr lang="cs-CZ" altLang="cs-CZ" sz="2500" b="1" dirty="0"/>
              <a:t>, </a:t>
            </a:r>
            <a:r>
              <a:rPr lang="cs-CZ" altLang="cs-CZ" sz="2500" b="1" dirty="0" err="1"/>
              <a:t>stilus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Aesopi</a:t>
            </a:r>
            <a:endParaRPr lang="cs-CZ" altLang="cs-CZ" sz="2500" b="1" dirty="0"/>
          </a:p>
          <a:p>
            <a:pPr>
              <a:defRPr/>
            </a:pPr>
            <a:r>
              <a:rPr lang="cs-CZ" altLang="cs-CZ" sz="2500" b="1" dirty="0"/>
              <a:t>      ARISTOTELES – </a:t>
            </a:r>
            <a:r>
              <a:rPr lang="cs-CZ" altLang="cs-CZ" sz="2500" b="1" dirty="0" err="1"/>
              <a:t>rhetorisch</a:t>
            </a:r>
            <a:r>
              <a:rPr lang="cs-CZ" altLang="cs-CZ" sz="2500" b="1" dirty="0"/>
              <a:t>-normative </a:t>
            </a:r>
            <a:r>
              <a:rPr lang="cs-CZ" altLang="cs-CZ" sz="2500" b="1" dirty="0" err="1"/>
              <a:t>Stilistik</a:t>
            </a:r>
            <a:r>
              <a:rPr lang="cs-CZ" altLang="cs-CZ" sz="2500" b="1" dirty="0"/>
              <a:t>, Poetik</a:t>
            </a:r>
          </a:p>
          <a:p>
            <a:pPr>
              <a:defRPr/>
            </a:pPr>
            <a:r>
              <a:rPr lang="cs-CZ" altLang="cs-CZ" sz="2500" dirty="0"/>
              <a:t>      </a:t>
            </a:r>
            <a:r>
              <a:rPr lang="cs-CZ" altLang="cs-CZ" sz="2500" b="1" dirty="0"/>
              <a:t>CICERO – „De </a:t>
            </a:r>
            <a:r>
              <a:rPr lang="cs-CZ" altLang="cs-CZ" sz="2500" b="1" dirty="0" err="1"/>
              <a:t>oratore</a:t>
            </a:r>
            <a:r>
              <a:rPr lang="cs-CZ" altLang="cs-CZ" sz="2500" b="1" dirty="0"/>
              <a:t>“ (</a:t>
            </a:r>
            <a:r>
              <a:rPr lang="cs-CZ" altLang="cs-CZ" sz="2500" b="1" dirty="0" err="1"/>
              <a:t>Vom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Redner</a:t>
            </a:r>
            <a:r>
              <a:rPr lang="cs-CZ" altLang="cs-CZ" sz="2500" b="1" dirty="0"/>
              <a:t>)</a:t>
            </a:r>
          </a:p>
          <a:p>
            <a:pPr>
              <a:defRPr/>
            </a:pPr>
            <a:r>
              <a:rPr lang="cs-CZ" altLang="cs-CZ" sz="2500" b="1" dirty="0"/>
              <a:t>M. Fabius QUINTILIANUS (</a:t>
            </a:r>
            <a:r>
              <a:rPr lang="cs-CZ" altLang="cs-CZ" sz="2500" b="1" dirty="0" err="1"/>
              <a:t>Spätantike</a:t>
            </a:r>
            <a:r>
              <a:rPr lang="cs-CZ" altLang="cs-CZ" sz="2500" b="1" dirty="0"/>
              <a:t>) – </a:t>
            </a:r>
            <a:r>
              <a:rPr lang="cs-CZ" altLang="cs-CZ" sz="2500" b="1" dirty="0" err="1"/>
              <a:t>Ausbildung</a:t>
            </a:r>
            <a:r>
              <a:rPr lang="cs-CZ" altLang="cs-CZ" sz="2500" b="1" dirty="0"/>
              <a:t> des </a:t>
            </a:r>
            <a:r>
              <a:rPr lang="cs-CZ" altLang="cs-CZ" sz="2500" b="1" dirty="0" err="1"/>
              <a:t>Redners</a:t>
            </a:r>
            <a:endParaRPr lang="cs-CZ" altLang="cs-CZ" sz="2500" dirty="0"/>
          </a:p>
          <a:p>
            <a:pPr>
              <a:defRPr/>
            </a:pPr>
            <a:r>
              <a:rPr lang="cs-CZ" altLang="cs-CZ" sz="2500" b="1" dirty="0" err="1"/>
              <a:t>rhetorische</a:t>
            </a:r>
            <a:r>
              <a:rPr lang="cs-CZ" altLang="cs-CZ" sz="2500" b="1" dirty="0"/>
              <a:t> </a:t>
            </a:r>
            <a:r>
              <a:rPr lang="cs-CZ" altLang="cs-CZ" sz="2500" b="1" dirty="0" err="1"/>
              <a:t>Mittel</a:t>
            </a:r>
            <a:endParaRPr lang="de-DE" altLang="cs-CZ" sz="25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434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807D2E-CD8E-4288-B370-B505B3052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Entwicklung</a:t>
            </a:r>
            <a:r>
              <a:rPr lang="cs-CZ" altLang="cs-CZ" b="1" dirty="0"/>
              <a:t> der </a:t>
            </a:r>
            <a:r>
              <a:rPr lang="cs-CZ" altLang="cs-CZ" b="1" dirty="0" err="1"/>
              <a:t>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B8040F-1EE5-480C-BB91-BD0A42288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2. </a:t>
            </a:r>
            <a:r>
              <a:rPr lang="cs-CZ" altLang="cs-CZ" b="1" dirty="0" err="1">
                <a:solidFill>
                  <a:srgbClr val="FF0000"/>
                </a:solidFill>
              </a:rPr>
              <a:t>Mittelalterliche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Stilistik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Rezeption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Adaption</a:t>
            </a:r>
            <a:r>
              <a:rPr lang="cs-CZ" altLang="cs-CZ" b="1" dirty="0"/>
              <a:t> der </a:t>
            </a:r>
            <a:r>
              <a:rPr lang="cs-CZ" altLang="cs-CZ" b="1" dirty="0" err="1"/>
              <a:t>antiken</a:t>
            </a:r>
            <a:r>
              <a:rPr lang="cs-CZ" altLang="cs-CZ" b="1" dirty="0"/>
              <a:t> </a:t>
            </a:r>
            <a:r>
              <a:rPr lang="cs-CZ" altLang="cs-CZ" b="1" dirty="0" err="1"/>
              <a:t>Rhetorik</a:t>
            </a:r>
            <a:endParaRPr lang="cs-CZ" altLang="cs-CZ" b="1" dirty="0"/>
          </a:p>
          <a:p>
            <a:pPr>
              <a:defRPr/>
            </a:pPr>
            <a:r>
              <a:rPr lang="de-DE" altLang="cs-CZ" b="1" dirty="0">
                <a:solidFill>
                  <a:srgbClr val="FF0000"/>
                </a:solidFill>
              </a:rPr>
              <a:t>3. </a:t>
            </a:r>
            <a:r>
              <a:rPr lang="cs-CZ" altLang="cs-CZ" b="1" dirty="0" err="1">
                <a:solidFill>
                  <a:srgbClr val="FF0000"/>
                </a:solidFill>
              </a:rPr>
              <a:t>Neuzeit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-  </a:t>
            </a:r>
            <a:r>
              <a:rPr lang="cs-CZ" altLang="cs-CZ" b="1" dirty="0" err="1"/>
              <a:t>Rückbesinnung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</a:t>
            </a:r>
            <a:r>
              <a:rPr lang="cs-CZ" altLang="cs-CZ" b="1" dirty="0" err="1"/>
              <a:t>antike</a:t>
            </a:r>
            <a:r>
              <a:rPr lang="cs-CZ" altLang="cs-CZ" b="1" dirty="0"/>
              <a:t> </a:t>
            </a:r>
            <a:r>
              <a:rPr lang="cs-CZ" altLang="cs-CZ" b="1" dirty="0" err="1"/>
              <a:t>Ideale</a:t>
            </a:r>
            <a:endParaRPr lang="cs-CZ" altLang="cs-CZ" b="1" dirty="0"/>
          </a:p>
          <a:p>
            <a:pPr>
              <a:buFontTx/>
              <a:buNone/>
              <a:defRPr/>
            </a:pPr>
            <a:r>
              <a:rPr lang="cs-CZ" altLang="cs-CZ" b="1" dirty="0"/>
              <a:t>     19. </a:t>
            </a:r>
            <a:r>
              <a:rPr lang="cs-CZ" altLang="cs-CZ" b="1" dirty="0" err="1"/>
              <a:t>Jh</a:t>
            </a:r>
            <a:r>
              <a:rPr lang="cs-CZ" altLang="cs-CZ" b="1" dirty="0"/>
              <a:t>. – </a:t>
            </a:r>
            <a:r>
              <a:rPr lang="cs-CZ" altLang="cs-CZ" b="1" dirty="0" err="1"/>
              <a:t>Emanzipation</a:t>
            </a:r>
            <a:r>
              <a:rPr lang="cs-CZ" altLang="cs-CZ" b="1" dirty="0"/>
              <a:t> der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 - </a:t>
            </a:r>
            <a:r>
              <a:rPr lang="cs-CZ" altLang="cs-CZ" b="1" dirty="0" err="1"/>
              <a:t>linguistischeTeildisziplin</a:t>
            </a:r>
            <a:endParaRPr lang="cs-CZ" altLang="cs-CZ" b="1" dirty="0"/>
          </a:p>
          <a:p>
            <a:pPr>
              <a:buFontTx/>
              <a:buNone/>
              <a:defRPr/>
            </a:pPr>
            <a:r>
              <a:rPr lang="cs-CZ" altLang="cs-CZ" b="1" dirty="0"/>
              <a:t>                          </a:t>
            </a:r>
            <a:r>
              <a:rPr lang="cs-CZ" altLang="cs-CZ" b="1" dirty="0" err="1"/>
              <a:t>Novalis</a:t>
            </a:r>
            <a:r>
              <a:rPr lang="cs-CZ" altLang="cs-CZ" b="1" dirty="0"/>
              <a:t> – </a:t>
            </a:r>
            <a:r>
              <a:rPr lang="cs-CZ" altLang="cs-CZ" b="1" dirty="0" err="1"/>
              <a:t>Individualstil</a:t>
            </a:r>
            <a:r>
              <a:rPr lang="cs-CZ" altLang="cs-CZ" b="1" dirty="0"/>
              <a:t> (Romantik)</a:t>
            </a:r>
          </a:p>
          <a:p>
            <a:pPr>
              <a:buFontTx/>
              <a:buNone/>
              <a:defRPr/>
            </a:pPr>
            <a:r>
              <a:rPr lang="cs-CZ" altLang="cs-CZ" b="1" dirty="0"/>
              <a:t>                          </a:t>
            </a:r>
            <a:r>
              <a:rPr lang="cs-CZ" altLang="cs-CZ" b="1" dirty="0" err="1"/>
              <a:t>Anfänge</a:t>
            </a:r>
            <a:r>
              <a:rPr lang="cs-CZ" altLang="cs-CZ" b="1" dirty="0"/>
              <a:t> der </a:t>
            </a:r>
            <a:r>
              <a:rPr lang="cs-CZ" altLang="cs-CZ" b="1" dirty="0" err="1"/>
              <a:t>Linguostilistik</a:t>
            </a:r>
            <a:r>
              <a:rPr lang="cs-CZ" altLang="cs-CZ" b="1" dirty="0"/>
              <a:t>: normative - </a:t>
            </a:r>
            <a:r>
              <a:rPr lang="cs-CZ" altLang="cs-CZ" b="1" dirty="0" err="1"/>
              <a:t>Regeln</a:t>
            </a:r>
            <a:endParaRPr lang="cs-CZ" altLang="cs-CZ" b="1" dirty="0"/>
          </a:p>
          <a:p>
            <a:pPr>
              <a:buFontTx/>
              <a:buNone/>
              <a:defRPr/>
            </a:pPr>
            <a:r>
              <a:rPr lang="cs-CZ" altLang="cs-CZ" b="1" dirty="0"/>
              <a:t>                                                                           </a:t>
            </a:r>
            <a:r>
              <a:rPr lang="cs-CZ" altLang="cs-CZ" b="1" dirty="0" err="1"/>
              <a:t>deskriptive</a:t>
            </a:r>
            <a:r>
              <a:rPr lang="cs-CZ" altLang="cs-CZ" b="1" dirty="0"/>
              <a:t> </a:t>
            </a:r>
            <a:r>
              <a:rPr lang="cs-CZ" altLang="cs-CZ" b="1" dirty="0" err="1"/>
              <a:t>Stilistik</a:t>
            </a:r>
            <a:endParaRPr lang="cs-CZ" altLang="cs-CZ" b="1" dirty="0"/>
          </a:p>
          <a:p>
            <a:pPr>
              <a:defRPr/>
            </a:pPr>
            <a:r>
              <a:rPr lang="de-DE" altLang="cs-CZ" b="1" dirty="0">
                <a:solidFill>
                  <a:srgbClr val="FF0000"/>
                </a:solidFill>
              </a:rPr>
              <a:t>4. das 20. </a:t>
            </a:r>
            <a:r>
              <a:rPr lang="de-DE" altLang="cs-CZ" b="1" dirty="0" err="1">
                <a:solidFill>
                  <a:srgbClr val="FF0000"/>
                </a:solidFill>
              </a:rPr>
              <a:t>Jh</a:t>
            </a:r>
            <a:r>
              <a:rPr lang="cs-CZ" altLang="cs-CZ" b="1" dirty="0"/>
              <a:t>: </a:t>
            </a:r>
            <a:r>
              <a:rPr lang="de-DE" altLang="cs-CZ" b="1" dirty="0"/>
              <a:t>„Blütezeit“ </a:t>
            </a:r>
            <a:r>
              <a:rPr lang="cs-CZ" altLang="cs-CZ" b="1" dirty="0"/>
              <a:t>der </a:t>
            </a:r>
            <a:r>
              <a:rPr lang="cs-CZ" altLang="cs-CZ" b="1" dirty="0" err="1"/>
              <a:t>Stilistik</a:t>
            </a:r>
            <a:r>
              <a:rPr lang="de-DE" altLang="cs-CZ" b="1" dirty="0"/>
              <a:t> </a:t>
            </a:r>
          </a:p>
          <a:p>
            <a:pPr>
              <a:defRPr/>
            </a:pPr>
            <a:r>
              <a:rPr lang="cs-CZ" b="1" dirty="0" err="1"/>
              <a:t>Prager</a:t>
            </a:r>
            <a:r>
              <a:rPr lang="cs-CZ" b="1" dirty="0"/>
              <a:t> </a:t>
            </a:r>
            <a:r>
              <a:rPr lang="cs-CZ" b="1" dirty="0" err="1"/>
              <a:t>Schule</a:t>
            </a:r>
            <a:r>
              <a:rPr lang="cs-CZ" b="1" dirty="0"/>
              <a:t> (20.-30.er </a:t>
            </a:r>
            <a:r>
              <a:rPr lang="cs-CZ" b="1" dirty="0" err="1"/>
              <a:t>Jahre</a:t>
            </a:r>
            <a:r>
              <a:rPr lang="cs-CZ" b="1" dirty="0"/>
              <a:t> des XX. </a:t>
            </a:r>
            <a:r>
              <a:rPr lang="cs-CZ" b="1" dirty="0" err="1"/>
              <a:t>Jhs</a:t>
            </a:r>
            <a:r>
              <a:rPr lang="cs-CZ" b="1" dirty="0"/>
              <a:t>., V. Mathesius, B. Havránek </a:t>
            </a:r>
            <a:r>
              <a:rPr lang="cs-CZ" b="1" dirty="0" err="1"/>
              <a:t>u.a</a:t>
            </a:r>
            <a:r>
              <a:rPr lang="cs-CZ" b="1" dirty="0"/>
              <a:t>.)</a:t>
            </a:r>
          </a:p>
          <a:p>
            <a:pPr>
              <a:defRPr/>
            </a:pPr>
            <a:r>
              <a:rPr lang="cs-CZ" b="1" dirty="0" err="1"/>
              <a:t>Funktionalstile</a:t>
            </a:r>
            <a:r>
              <a:rPr lang="cs-CZ" b="1" dirty="0"/>
              <a:t>: </a:t>
            </a:r>
            <a:r>
              <a:rPr lang="cs-CZ" b="1" dirty="0" err="1"/>
              <a:t>Alltagsstil</a:t>
            </a:r>
            <a:r>
              <a:rPr lang="cs-CZ" b="1" dirty="0"/>
              <a:t>, </a:t>
            </a:r>
            <a:r>
              <a:rPr lang="cs-CZ" b="1" dirty="0" err="1"/>
              <a:t>Stil</a:t>
            </a:r>
            <a:r>
              <a:rPr lang="cs-CZ" b="1" dirty="0"/>
              <a:t> der </a:t>
            </a:r>
            <a:r>
              <a:rPr lang="cs-CZ" b="1" dirty="0" err="1"/>
              <a:t>Wissenschaft</a:t>
            </a:r>
            <a:r>
              <a:rPr lang="cs-CZ" b="1" dirty="0"/>
              <a:t>, </a:t>
            </a:r>
            <a:r>
              <a:rPr lang="cs-CZ" b="1" dirty="0" err="1"/>
              <a:t>Amtsstil</a:t>
            </a:r>
            <a:r>
              <a:rPr lang="cs-CZ" b="1" dirty="0"/>
              <a:t>, </a:t>
            </a:r>
            <a:r>
              <a:rPr lang="cs-CZ" b="1" dirty="0" err="1"/>
              <a:t>Belletristik</a:t>
            </a:r>
            <a:r>
              <a:rPr lang="cs-CZ" b="1" dirty="0"/>
              <a:t> (J. Mukařovský)</a:t>
            </a:r>
          </a:p>
          <a:p>
            <a:pPr>
              <a:defRPr/>
            </a:pPr>
            <a:r>
              <a:rPr lang="de-DE" altLang="cs-CZ" b="1" dirty="0"/>
              <a:t>Strukturalismus: R. Jakobson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3426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C77E9A-5855-4392-85EB-FABF382E0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Kommunikativ-pragmatische</a:t>
            </a:r>
            <a:r>
              <a:rPr lang="cs-CZ" altLang="cs-CZ" b="1" dirty="0"/>
              <a:t> </a:t>
            </a:r>
            <a:r>
              <a:rPr lang="cs-CZ" altLang="cs-CZ" b="1" dirty="0" err="1"/>
              <a:t>Wende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27BE71-2A91-4A74-A946-A316B8514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altLang="cs-CZ" b="1" dirty="0"/>
              <a:t>um 1970 – </a:t>
            </a:r>
            <a:r>
              <a:rPr lang="cs-CZ" altLang="cs-CZ" b="1" dirty="0" err="1"/>
              <a:t>kommunikativ-pragmatische</a:t>
            </a:r>
            <a:r>
              <a:rPr lang="cs-CZ" altLang="cs-CZ" b="1" dirty="0"/>
              <a:t> </a:t>
            </a:r>
            <a:r>
              <a:rPr lang="cs-CZ" altLang="cs-CZ" b="1" dirty="0" err="1"/>
              <a:t>Wende</a:t>
            </a:r>
            <a:r>
              <a:rPr lang="cs-CZ" altLang="cs-CZ" b="1" dirty="0"/>
              <a:t> – </a:t>
            </a:r>
            <a:endParaRPr lang="cs-CZ" altLang="cs-CZ" dirty="0"/>
          </a:p>
          <a:p>
            <a:r>
              <a:rPr lang="cs-CZ" altLang="cs-CZ" b="1" dirty="0" err="1"/>
              <a:t>Abwendung</a:t>
            </a:r>
            <a:r>
              <a:rPr lang="cs-CZ" altLang="cs-CZ" b="1" dirty="0"/>
              <a:t> </a:t>
            </a:r>
            <a:r>
              <a:rPr lang="cs-CZ" altLang="cs-CZ" b="1" dirty="0" err="1"/>
              <a:t>vom</a:t>
            </a:r>
            <a:r>
              <a:rPr lang="cs-CZ" altLang="cs-CZ" b="1" dirty="0"/>
              <a:t> </a:t>
            </a:r>
            <a:r>
              <a:rPr lang="cs-CZ" altLang="cs-CZ" b="1" dirty="0" err="1"/>
              <a:t>Sprachsystem</a:t>
            </a:r>
            <a:r>
              <a:rPr lang="cs-CZ" altLang="cs-CZ" b="1" dirty="0"/>
              <a:t> – </a:t>
            </a:r>
            <a:r>
              <a:rPr lang="cs-CZ" altLang="cs-CZ" b="1" dirty="0" err="1"/>
              <a:t>Zuwendung</a:t>
            </a:r>
            <a:r>
              <a:rPr lang="cs-CZ" altLang="cs-CZ" b="1" dirty="0"/>
              <a:t> </a:t>
            </a:r>
            <a:r>
              <a:rPr lang="cs-CZ" altLang="cs-CZ" b="1" dirty="0" err="1"/>
              <a:t>zur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Kommunikation</a:t>
            </a:r>
            <a:endParaRPr lang="cs-CZ" altLang="cs-CZ" dirty="0"/>
          </a:p>
          <a:p>
            <a:r>
              <a:rPr lang="cs-CZ" altLang="cs-CZ" b="1" dirty="0"/>
              <a:t>„</a:t>
            </a:r>
            <a:r>
              <a:rPr lang="cs-CZ" altLang="cs-CZ" b="1" dirty="0" err="1"/>
              <a:t>neue</a:t>
            </a:r>
            <a:r>
              <a:rPr lang="cs-CZ" altLang="cs-CZ" b="1" dirty="0"/>
              <a:t>“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Teildisziplinen</a:t>
            </a:r>
            <a:r>
              <a:rPr lang="cs-CZ" altLang="cs-CZ" b="1" dirty="0"/>
              <a:t> – </a:t>
            </a:r>
            <a:r>
              <a:rPr lang="cs-CZ" altLang="cs-CZ" b="1" dirty="0" err="1"/>
              <a:t>Tetxlinguistik</a:t>
            </a:r>
            <a:r>
              <a:rPr lang="cs-CZ" altLang="cs-CZ" b="1" dirty="0"/>
              <a:t>, </a:t>
            </a:r>
            <a:r>
              <a:rPr lang="cs-CZ" altLang="cs-CZ" b="1" dirty="0" err="1"/>
              <a:t>Pragmalinguistik</a:t>
            </a:r>
            <a:r>
              <a:rPr lang="cs-CZ" altLang="cs-CZ" b="1" dirty="0"/>
              <a:t>, </a:t>
            </a:r>
            <a:r>
              <a:rPr lang="cs-CZ" altLang="cs-CZ" b="1" dirty="0" err="1"/>
              <a:t>Sozio</a:t>
            </a:r>
            <a:r>
              <a:rPr lang="cs-CZ" altLang="cs-CZ" b="1" dirty="0"/>
              <a:t>-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Psycholinguistik</a:t>
            </a:r>
            <a:r>
              <a:rPr lang="cs-CZ" altLang="cs-CZ" b="1" dirty="0"/>
              <a:t>, </a:t>
            </a:r>
            <a:r>
              <a:rPr lang="cs-CZ" altLang="cs-CZ" b="1" dirty="0" err="1"/>
              <a:t>Diskursanalyse</a:t>
            </a:r>
            <a:r>
              <a:rPr lang="cs-CZ" altLang="cs-CZ" b="1" dirty="0"/>
              <a:t> </a:t>
            </a:r>
            <a:r>
              <a:rPr lang="cs-CZ" altLang="cs-CZ" b="1" dirty="0" err="1"/>
              <a:t>u.a</a:t>
            </a:r>
            <a:r>
              <a:rPr lang="cs-CZ" altLang="cs-CZ" b="1" dirty="0"/>
              <a:t>.</a:t>
            </a:r>
            <a:endParaRPr lang="cs-CZ" altLang="cs-CZ" dirty="0"/>
          </a:p>
          <a:p>
            <a:r>
              <a:rPr lang="cs-CZ" altLang="cs-CZ" b="1" dirty="0"/>
              <a:t>90er </a:t>
            </a:r>
            <a:r>
              <a:rPr lang="cs-CZ" altLang="cs-CZ" b="1" dirty="0" err="1"/>
              <a:t>Jahre</a:t>
            </a:r>
            <a:r>
              <a:rPr lang="cs-CZ" altLang="cs-CZ" b="1" dirty="0"/>
              <a:t> - </a:t>
            </a:r>
            <a:r>
              <a:rPr lang="cs-CZ" altLang="cs-CZ" b="1" dirty="0" err="1"/>
              <a:t>kognitive</a:t>
            </a:r>
            <a:r>
              <a:rPr lang="cs-CZ" altLang="cs-CZ" b="1" dirty="0"/>
              <a:t> </a:t>
            </a:r>
            <a:r>
              <a:rPr lang="cs-CZ" altLang="cs-CZ" b="1" dirty="0" err="1"/>
              <a:t>Linguistik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 </a:t>
            </a:r>
            <a:r>
              <a:rPr lang="de-DE" altLang="cs-CZ" dirty="0"/>
              <a:t>    </a:t>
            </a:r>
            <a:r>
              <a:rPr lang="cs-CZ" altLang="cs-CZ" b="1" dirty="0" err="1"/>
              <a:t>Fragen</a:t>
            </a:r>
            <a:r>
              <a:rPr lang="cs-CZ" altLang="cs-CZ" b="1" dirty="0"/>
              <a:t> der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 in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übergreifenden</a:t>
            </a:r>
            <a:r>
              <a:rPr lang="cs-CZ" altLang="cs-CZ" b="1" dirty="0"/>
              <a:t> </a:t>
            </a:r>
            <a:r>
              <a:rPr lang="cs-CZ" altLang="cs-CZ" b="1" dirty="0" err="1"/>
              <a:t>Zusammenhänge</a:t>
            </a:r>
            <a:r>
              <a:rPr lang="cs-CZ" altLang="cs-CZ" b="1" dirty="0"/>
              <a:t> der </a:t>
            </a:r>
            <a:r>
              <a:rPr lang="cs-CZ" altLang="cs-CZ" b="1" dirty="0" err="1"/>
              <a:t>Textlinguistik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Kommunikationsforschung</a:t>
            </a:r>
            <a:r>
              <a:rPr lang="cs-CZ" altLang="cs-CZ" b="1" dirty="0"/>
              <a:t> </a:t>
            </a:r>
            <a:r>
              <a:rPr lang="cs-CZ" altLang="cs-CZ" b="1" dirty="0" err="1"/>
              <a:t>intergriert</a:t>
            </a:r>
            <a:r>
              <a:rPr lang="cs-CZ" altLang="cs-CZ" b="1" dirty="0"/>
              <a:t> (G. Michel)</a:t>
            </a:r>
            <a:endParaRPr lang="cs-CZ" altLang="cs-CZ" dirty="0"/>
          </a:p>
          <a:p>
            <a:r>
              <a:rPr lang="cs-CZ" altLang="cs-CZ" b="1" dirty="0" err="1"/>
              <a:t>Stilistik</a:t>
            </a:r>
            <a:r>
              <a:rPr lang="cs-CZ" altLang="cs-CZ" b="1" dirty="0"/>
              <a:t> der 80er, 90er </a:t>
            </a:r>
            <a:r>
              <a:rPr lang="cs-CZ" altLang="cs-CZ" b="1" dirty="0" err="1"/>
              <a:t>Jahre</a:t>
            </a:r>
            <a:r>
              <a:rPr lang="cs-CZ" altLang="cs-CZ" b="1" dirty="0"/>
              <a:t> bis </a:t>
            </a:r>
            <a:r>
              <a:rPr lang="de-DE" altLang="cs-CZ" b="1" dirty="0"/>
              <a:t>ins 21. Jh.: </a:t>
            </a:r>
            <a:r>
              <a:rPr lang="cs-CZ" altLang="cs-CZ" b="1" dirty="0" err="1"/>
              <a:t>reflektiert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bearbeitet</a:t>
            </a:r>
            <a:r>
              <a:rPr lang="cs-CZ" altLang="cs-CZ" b="1" dirty="0"/>
              <a:t>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Erkenntnisse</a:t>
            </a:r>
            <a:r>
              <a:rPr lang="cs-CZ" altLang="cs-CZ" b="1" dirty="0"/>
              <a:t> der Text-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Pragmalinguistik</a:t>
            </a:r>
            <a:r>
              <a:rPr lang="cs-CZ" altLang="cs-CZ" b="1" dirty="0"/>
              <a:t>, </a:t>
            </a:r>
            <a:r>
              <a:rPr lang="cs-CZ" altLang="cs-CZ" b="1" dirty="0" err="1"/>
              <a:t>kognitiven</a:t>
            </a:r>
            <a:r>
              <a:rPr lang="cs-CZ" altLang="cs-CZ" b="1" dirty="0"/>
              <a:t> </a:t>
            </a:r>
            <a:r>
              <a:rPr lang="cs-CZ" altLang="cs-CZ" b="1" dirty="0" err="1"/>
              <a:t>Linguistik</a:t>
            </a:r>
            <a:r>
              <a:rPr lang="cs-CZ" altLang="cs-CZ" b="1" dirty="0"/>
              <a:t>, </a:t>
            </a:r>
            <a:r>
              <a:rPr lang="cs-CZ" altLang="cs-CZ" b="1" dirty="0" err="1"/>
              <a:t>Psycholinguistik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735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38D4E9-A870-4E44-AF4E-6087F21B8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Kommunikativ-pragmatisch</a:t>
            </a:r>
            <a:r>
              <a:rPr lang="cs-CZ" altLang="cs-CZ" b="1" dirty="0"/>
              <a:t> </a:t>
            </a:r>
            <a:br>
              <a:rPr lang="cs-CZ" altLang="cs-CZ" dirty="0"/>
            </a:br>
            <a:r>
              <a:rPr lang="cs-CZ" altLang="cs-CZ" b="1" dirty="0" err="1"/>
              <a:t>orientierte</a:t>
            </a:r>
            <a:r>
              <a:rPr lang="cs-CZ" altLang="cs-CZ" b="1" dirty="0"/>
              <a:t> </a:t>
            </a:r>
            <a:r>
              <a:rPr lang="cs-CZ" altLang="cs-CZ" b="1" dirty="0" err="1"/>
              <a:t>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6C2640-157F-43FE-A60C-41A6DC366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Kommunikativ-pragmatisch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orientierte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Stilistik</a:t>
            </a:r>
            <a:r>
              <a:rPr lang="cs-CZ" altLang="cs-CZ" b="1" dirty="0"/>
              <a:t>: Ende der 70er, 80er </a:t>
            </a:r>
            <a:r>
              <a:rPr lang="cs-CZ" altLang="cs-CZ" b="1" dirty="0" err="1"/>
              <a:t>Jahre</a:t>
            </a:r>
            <a:endParaRPr lang="cs-CZ" altLang="cs-CZ" dirty="0"/>
          </a:p>
          <a:p>
            <a:r>
              <a:rPr lang="cs-CZ" altLang="cs-CZ" b="1" dirty="0" err="1"/>
              <a:t>Hauptvertreter</a:t>
            </a:r>
            <a:r>
              <a:rPr lang="cs-CZ" altLang="cs-CZ" b="1" dirty="0"/>
              <a:t>: Barbara </a:t>
            </a:r>
            <a:r>
              <a:rPr lang="cs-CZ" altLang="cs-CZ" b="1" dirty="0" err="1"/>
              <a:t>Sandig</a:t>
            </a:r>
            <a:r>
              <a:rPr lang="cs-CZ" altLang="cs-CZ" b="1" dirty="0"/>
              <a:t> (</a:t>
            </a:r>
            <a:r>
              <a:rPr lang="cs-CZ" altLang="cs-CZ" b="1" dirty="0" err="1"/>
              <a:t>Saarbr</a:t>
            </a:r>
            <a:r>
              <a:rPr lang="de-DE" altLang="cs-CZ" b="1" dirty="0"/>
              <a:t>ü</a:t>
            </a:r>
            <a:r>
              <a:rPr lang="cs-CZ" altLang="cs-CZ" b="1" dirty="0" err="1"/>
              <a:t>cken</a:t>
            </a:r>
            <a:r>
              <a:rPr lang="cs-CZ" altLang="cs-CZ" b="1" dirty="0"/>
              <a:t>) 1978, 1986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                   </a:t>
            </a:r>
            <a:r>
              <a:rPr lang="de-DE" altLang="cs-CZ" b="1" dirty="0"/>
              <a:t>     </a:t>
            </a:r>
            <a:r>
              <a:rPr lang="cs-CZ" altLang="cs-CZ" b="1" dirty="0"/>
              <a:t>Ulrich </a:t>
            </a:r>
            <a:r>
              <a:rPr lang="cs-CZ" altLang="cs-CZ" b="1" dirty="0" err="1"/>
              <a:t>Püschel</a:t>
            </a:r>
            <a:r>
              <a:rPr lang="cs-CZ" altLang="cs-CZ" b="1" dirty="0"/>
              <a:t> (</a:t>
            </a:r>
            <a:r>
              <a:rPr lang="cs-CZ" altLang="cs-CZ" b="1" dirty="0" err="1"/>
              <a:t>Trier</a:t>
            </a:r>
            <a:r>
              <a:rPr lang="cs-CZ" altLang="cs-CZ" b="1" dirty="0"/>
              <a:t>)</a:t>
            </a:r>
            <a:r>
              <a:rPr lang="cs-CZ" altLang="cs-CZ" dirty="0"/>
              <a:t>, </a:t>
            </a:r>
            <a:r>
              <a:rPr lang="cs-CZ" altLang="cs-CZ" b="1" dirty="0"/>
              <a:t>(G. Michel, B. </a:t>
            </a:r>
            <a:r>
              <a:rPr lang="cs-CZ" altLang="cs-CZ" b="1" dirty="0" err="1"/>
              <a:t>Sowinski</a:t>
            </a:r>
            <a:r>
              <a:rPr lang="cs-CZ" altLang="cs-CZ" b="1" dirty="0"/>
              <a:t>)</a:t>
            </a:r>
            <a:endParaRPr lang="cs-CZ" altLang="cs-CZ" dirty="0"/>
          </a:p>
          <a:p>
            <a:r>
              <a:rPr lang="cs-CZ" altLang="cs-CZ" b="1" dirty="0" err="1"/>
              <a:t>Stil</a:t>
            </a:r>
            <a:r>
              <a:rPr lang="cs-CZ" altLang="cs-CZ" b="1" dirty="0"/>
              <a:t> </a:t>
            </a:r>
            <a:r>
              <a:rPr lang="cs-CZ" altLang="cs-CZ" b="1" dirty="0" err="1"/>
              <a:t>als</a:t>
            </a:r>
            <a:r>
              <a:rPr lang="cs-CZ" altLang="cs-CZ" b="1" dirty="0"/>
              <a:t> </a:t>
            </a:r>
            <a:r>
              <a:rPr lang="cs-CZ" altLang="cs-CZ" b="1" dirty="0" err="1"/>
              <a:t>Vollzug</a:t>
            </a:r>
            <a:r>
              <a:rPr lang="cs-CZ" altLang="cs-CZ" b="1" dirty="0"/>
              <a:t> </a:t>
            </a:r>
            <a:r>
              <a:rPr lang="cs-CZ" altLang="cs-CZ" b="1" dirty="0" err="1"/>
              <a:t>einer</a:t>
            </a:r>
            <a:r>
              <a:rPr lang="cs-CZ" altLang="cs-CZ" b="1" dirty="0"/>
              <a:t> </a:t>
            </a:r>
            <a:r>
              <a:rPr lang="cs-CZ" altLang="cs-CZ" b="1" dirty="0" err="1"/>
              <a:t>sprachlichen</a:t>
            </a:r>
            <a:r>
              <a:rPr lang="cs-CZ" altLang="cs-CZ" b="1" dirty="0"/>
              <a:t> </a:t>
            </a:r>
            <a:r>
              <a:rPr lang="cs-CZ" altLang="cs-CZ" b="1" dirty="0" err="1"/>
              <a:t>Handlung</a:t>
            </a:r>
            <a:r>
              <a:rPr lang="cs-CZ" altLang="cs-CZ" b="1" dirty="0"/>
              <a:t> (</a:t>
            </a:r>
            <a:r>
              <a:rPr lang="cs-CZ" altLang="cs-CZ" b="1" dirty="0" err="1"/>
              <a:t>Aufforderung</a:t>
            </a:r>
            <a:r>
              <a:rPr lang="cs-CZ" altLang="cs-CZ" b="1" dirty="0"/>
              <a:t>, </a:t>
            </a:r>
            <a:r>
              <a:rPr lang="cs-CZ" altLang="cs-CZ" b="1" dirty="0" err="1"/>
              <a:t>Wunsch</a:t>
            </a:r>
            <a:r>
              <a:rPr lang="cs-CZ" altLang="cs-CZ" b="1" dirty="0"/>
              <a:t>, </a:t>
            </a:r>
            <a:r>
              <a:rPr lang="cs-CZ" altLang="cs-CZ" b="1" dirty="0" err="1"/>
              <a:t>Warnung</a:t>
            </a:r>
            <a:r>
              <a:rPr lang="cs-CZ" altLang="cs-CZ" b="1" dirty="0"/>
              <a:t>...)</a:t>
            </a:r>
            <a:endParaRPr lang="cs-CZ" altLang="cs-CZ" dirty="0"/>
          </a:p>
          <a:p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Zusammenhänge</a:t>
            </a:r>
            <a:r>
              <a:rPr lang="cs-CZ" altLang="cs-CZ" b="1" dirty="0"/>
              <a:t> </a:t>
            </a:r>
            <a:r>
              <a:rPr lang="cs-CZ" altLang="cs-CZ" b="1" dirty="0" err="1"/>
              <a:t>stark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</a:t>
            </a:r>
            <a:r>
              <a:rPr lang="cs-CZ" altLang="cs-CZ" b="1" dirty="0" err="1"/>
              <a:t>Vordergrund</a:t>
            </a:r>
            <a:endParaRPr lang="cs-CZ" altLang="cs-CZ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Textsortenstilistik</a:t>
            </a:r>
            <a:r>
              <a:rPr lang="cs-CZ" altLang="cs-CZ" b="1" dirty="0"/>
              <a:t> – </a:t>
            </a:r>
            <a:r>
              <a:rPr lang="cs-CZ" altLang="cs-CZ" b="1" dirty="0" err="1"/>
              <a:t>Gebrauchstexte</a:t>
            </a:r>
            <a:r>
              <a:rPr lang="cs-CZ" altLang="cs-CZ" b="1" dirty="0"/>
              <a:t>, </a:t>
            </a:r>
            <a:r>
              <a:rPr lang="cs-CZ" altLang="cs-CZ" b="1" dirty="0" err="1"/>
              <a:t>Massenmedien</a:t>
            </a:r>
            <a:r>
              <a:rPr lang="cs-CZ" altLang="cs-CZ" b="1" dirty="0"/>
              <a:t>, </a:t>
            </a:r>
            <a:r>
              <a:rPr lang="cs-CZ" altLang="cs-CZ" b="1" dirty="0" err="1"/>
              <a:t>Gesprächstile</a:t>
            </a:r>
            <a:r>
              <a:rPr lang="cs-CZ" altLang="cs-CZ" b="1" dirty="0"/>
              <a:t>, </a:t>
            </a:r>
            <a:r>
              <a:rPr lang="cs-CZ" altLang="cs-CZ" b="1" dirty="0" err="1"/>
              <a:t>Stilsemiotik</a:t>
            </a:r>
            <a:r>
              <a:rPr lang="cs-CZ" altLang="cs-CZ" b="1" dirty="0"/>
              <a:t>, </a:t>
            </a:r>
            <a:r>
              <a:rPr lang="cs-CZ" altLang="cs-CZ" b="1" dirty="0" err="1"/>
              <a:t>Probleme</a:t>
            </a:r>
            <a:r>
              <a:rPr lang="cs-CZ" altLang="cs-CZ" b="1" dirty="0"/>
              <a:t> der Didaktik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Methoden</a:t>
            </a:r>
            <a:r>
              <a:rPr lang="cs-CZ" altLang="cs-CZ" b="1" dirty="0"/>
              <a:t> der </a:t>
            </a:r>
            <a:r>
              <a:rPr lang="cs-CZ" altLang="cs-CZ" b="1" dirty="0" err="1"/>
              <a:t>Stilanalyse</a:t>
            </a:r>
            <a:r>
              <a:rPr lang="cs-CZ" altLang="cs-CZ" b="1" dirty="0"/>
              <a:t>, </a:t>
            </a:r>
            <a:r>
              <a:rPr lang="cs-CZ" altLang="cs-CZ" b="1" dirty="0" err="1"/>
              <a:t>Stil</a:t>
            </a:r>
            <a:r>
              <a:rPr lang="cs-CZ" altLang="cs-CZ" b="1" dirty="0"/>
              <a:t> in </a:t>
            </a:r>
            <a:r>
              <a:rPr lang="cs-CZ" altLang="cs-CZ" b="1" dirty="0" err="1"/>
              <a:t>interkulturellen</a:t>
            </a:r>
            <a:r>
              <a:rPr lang="cs-CZ" altLang="cs-CZ" b="1" dirty="0"/>
              <a:t> </a:t>
            </a:r>
            <a:r>
              <a:rPr lang="cs-CZ" altLang="cs-CZ" b="1" dirty="0" err="1"/>
              <a:t>Zusammenhängen</a:t>
            </a:r>
            <a:endParaRPr lang="cs-CZ" altLang="cs-CZ" b="1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Textsorten</a:t>
            </a:r>
            <a:r>
              <a:rPr lang="cs-CZ" altLang="cs-CZ" b="1" dirty="0"/>
              <a:t> – nach der </a:t>
            </a:r>
            <a:r>
              <a:rPr lang="cs-CZ" altLang="cs-CZ" b="1" dirty="0" err="1"/>
              <a:t>kommunikationsorientierten</a:t>
            </a:r>
            <a:r>
              <a:rPr lang="cs-CZ" altLang="cs-CZ" b="1" dirty="0"/>
              <a:t> Text-</a:t>
            </a:r>
            <a:r>
              <a:rPr lang="cs-CZ" altLang="cs-CZ" b="1" dirty="0" err="1"/>
              <a:t>Konzeption</a:t>
            </a:r>
            <a:r>
              <a:rPr lang="cs-CZ" altLang="cs-CZ" b="1" dirty="0"/>
              <a:t>:</a:t>
            </a:r>
          </a:p>
          <a:p>
            <a:r>
              <a:rPr lang="cs-CZ" altLang="cs-CZ" b="1" dirty="0" err="1"/>
              <a:t>Sprachhandlungsschemata</a:t>
            </a:r>
            <a:r>
              <a:rPr lang="cs-CZ" altLang="cs-CZ" b="1" dirty="0"/>
              <a:t>, </a:t>
            </a:r>
            <a:r>
              <a:rPr lang="cs-CZ" altLang="cs-CZ" b="1" dirty="0" err="1"/>
              <a:t>die</a:t>
            </a:r>
            <a:r>
              <a:rPr lang="cs-CZ" altLang="cs-CZ" b="1" dirty="0"/>
              <a:t> nach </a:t>
            </a:r>
            <a:r>
              <a:rPr lang="cs-CZ" altLang="cs-CZ" b="1" dirty="0" err="1"/>
              <a:t>bestimmten</a:t>
            </a:r>
            <a:r>
              <a:rPr lang="cs-CZ" altLang="cs-CZ" b="1" dirty="0"/>
              <a:t> </a:t>
            </a:r>
            <a:r>
              <a:rPr lang="cs-CZ" altLang="cs-CZ" b="1" dirty="0" err="1"/>
              <a:t>Textmustern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–</a:t>
            </a:r>
            <a:r>
              <a:rPr lang="cs-CZ" altLang="cs-CZ" b="1" dirty="0" err="1"/>
              <a:t>strategien</a:t>
            </a:r>
            <a:r>
              <a:rPr lang="cs-CZ" altLang="cs-CZ" b="1" dirty="0"/>
              <a:t> </a:t>
            </a:r>
            <a:r>
              <a:rPr lang="cs-CZ" altLang="cs-CZ" b="1" dirty="0" err="1"/>
              <a:t>jeweils</a:t>
            </a:r>
            <a:r>
              <a:rPr lang="cs-CZ" altLang="cs-CZ" b="1" dirty="0"/>
              <a:t> </a:t>
            </a:r>
            <a:r>
              <a:rPr lang="cs-CZ" altLang="cs-CZ" b="1" dirty="0" err="1"/>
              <a:t>spezifische</a:t>
            </a:r>
            <a:r>
              <a:rPr lang="cs-CZ" altLang="cs-CZ" b="1" dirty="0"/>
              <a:t> </a:t>
            </a:r>
            <a:r>
              <a:rPr lang="cs-CZ" altLang="cs-CZ" b="1" dirty="0" err="1"/>
              <a:t>Vermittlungsaufgaben</a:t>
            </a:r>
            <a:r>
              <a:rPr lang="cs-CZ" altLang="cs-CZ" b="1" dirty="0"/>
              <a:t> </a:t>
            </a:r>
          </a:p>
          <a:p>
            <a:pPr>
              <a:buNone/>
            </a:pPr>
            <a:r>
              <a:rPr lang="cs-CZ" altLang="cs-CZ" b="1" dirty="0"/>
              <a:t>      (</a:t>
            </a:r>
            <a:r>
              <a:rPr lang="cs-CZ" altLang="cs-CZ" b="1" dirty="0" err="1"/>
              <a:t>Funktionen</a:t>
            </a:r>
            <a:r>
              <a:rPr lang="cs-CZ" altLang="cs-CZ" b="1" dirty="0"/>
              <a:t>) </a:t>
            </a:r>
            <a:r>
              <a:rPr lang="cs-CZ" altLang="cs-CZ" b="1" dirty="0" err="1"/>
              <a:t>erfüllen</a:t>
            </a:r>
            <a:r>
              <a:rPr lang="cs-CZ" altLang="cs-CZ" b="1" dirty="0"/>
              <a:t> (K. </a:t>
            </a:r>
            <a:r>
              <a:rPr lang="cs-CZ" altLang="cs-CZ" b="1" dirty="0" err="1"/>
              <a:t>Brinker</a:t>
            </a:r>
            <a:r>
              <a:rPr lang="cs-CZ" altLang="cs-CZ" b="1" dirty="0"/>
              <a:t>: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Textanalyse</a:t>
            </a:r>
            <a:r>
              <a:rPr lang="cs-CZ" altLang="cs-CZ" b="1" dirty="0"/>
              <a:t>, 2010)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368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9B731F-D4D5-44CA-88B7-4929E819D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/>
              <a:t>Einzelne Kommunikationsbereiche und ihre Textsorten: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D7F864-D803-4679-84A8-AA84F43E8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>
              <a:buFontTx/>
              <a:buAutoNum type="arabicPeriod"/>
              <a:defRPr/>
            </a:pPr>
            <a:r>
              <a:rPr lang="de-DE" b="1" dirty="0"/>
              <a:t>KB Alltagsverkehr und seine TS</a:t>
            </a:r>
          </a:p>
          <a:p>
            <a:pPr marL="609600" indent="-609600">
              <a:buFontTx/>
              <a:buAutoNum type="arabicPeriod"/>
              <a:defRPr/>
            </a:pPr>
            <a:r>
              <a:rPr lang="de-DE" b="1" dirty="0"/>
              <a:t>KB Fachkommunikation und seine TS</a:t>
            </a:r>
          </a:p>
          <a:p>
            <a:pPr marL="609600" indent="-609600">
              <a:buFontTx/>
              <a:buAutoNum type="arabicPeriod"/>
              <a:defRPr/>
            </a:pPr>
            <a:r>
              <a:rPr lang="de-DE" b="1" dirty="0"/>
              <a:t>KB des offiziellen gesellschaftlichen Verkehrs und seine TS:</a:t>
            </a:r>
            <a:r>
              <a:rPr lang="cs-CZ" b="1" dirty="0" err="1"/>
              <a:t>Verwaltung</a:t>
            </a:r>
            <a:r>
              <a:rPr lang="cs-CZ" b="1" dirty="0"/>
              <a:t>, </a:t>
            </a:r>
            <a:r>
              <a:rPr lang="cs-CZ" b="1" dirty="0" err="1"/>
              <a:t>Justiz</a:t>
            </a:r>
            <a:r>
              <a:rPr lang="cs-CZ" b="1" dirty="0"/>
              <a:t>, </a:t>
            </a:r>
            <a:r>
              <a:rPr lang="cs-CZ" b="1" dirty="0" err="1"/>
              <a:t>Wirtschaft</a:t>
            </a:r>
            <a:r>
              <a:rPr lang="de-DE" b="1" dirty="0"/>
              <a:t> (institutionelle Kommunikation)</a:t>
            </a:r>
          </a:p>
          <a:p>
            <a:pPr marL="609600" indent="-609600">
              <a:buFontTx/>
              <a:buAutoNum type="arabicPeriod"/>
              <a:defRPr/>
            </a:pPr>
            <a:r>
              <a:rPr lang="de-DE" b="1" dirty="0"/>
              <a:t>KB der Massenmedien und seine TS</a:t>
            </a:r>
          </a:p>
          <a:p>
            <a:pPr marL="609600" indent="-609600">
              <a:buFontTx/>
              <a:buAutoNum type="arabicPeriod"/>
              <a:defRPr/>
            </a:pPr>
            <a:r>
              <a:rPr lang="de-DE" b="1" dirty="0"/>
              <a:t>KB der Belletristik und seine TS</a:t>
            </a:r>
          </a:p>
          <a:p>
            <a:pPr marL="609600" indent="-609600">
              <a:buNone/>
              <a:defRPr/>
            </a:pPr>
            <a:endParaRPr lang="cs-CZ" b="1" dirty="0"/>
          </a:p>
          <a:p>
            <a:pPr marL="609600" indent="-609600">
              <a:buNone/>
              <a:defRPr/>
            </a:pPr>
            <a:r>
              <a:rPr lang="de-DE" b="1" dirty="0"/>
              <a:t>Aktuelle Texte!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79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0</TotalTime>
  <Words>2282</Words>
  <Application>Microsoft Office PowerPoint</Application>
  <PresentationFormat>Širokoúhlá obrazovka</PresentationFormat>
  <Paragraphs>231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Arial</vt:lpstr>
      <vt:lpstr>Gill Sans MT</vt:lpstr>
      <vt:lpstr>Galerie</vt:lpstr>
      <vt:lpstr>Textstilistik</vt:lpstr>
      <vt:lpstr>Text(sorten)stilistik </vt:lpstr>
      <vt:lpstr>Fachliteratur</vt:lpstr>
      <vt:lpstr>Stilistik und Stil</vt:lpstr>
      <vt:lpstr> Entwicklung der Stilistik</vt:lpstr>
      <vt:lpstr>Entwicklung der Stilistik</vt:lpstr>
      <vt:lpstr>Kommunikativ-pragmatische Wende</vt:lpstr>
      <vt:lpstr>Kommunikativ-pragmatisch  orientierte Stilistik</vt:lpstr>
      <vt:lpstr>Einzelne Kommunikationsbereiche und ihre Textsorten: </vt:lpstr>
      <vt:lpstr>Textlinguistik</vt:lpstr>
      <vt:lpstr>Kriterien der Textualität  (de Beaugrande, Dressler: Einführung in die Textlinguistik 1981) </vt:lpstr>
      <vt:lpstr>Kriterien der Textualität - pragmatisch</vt:lpstr>
      <vt:lpstr>1.Kommunikationsbereich Alltag und seine Textsorten:</vt:lpstr>
      <vt:lpstr>Textsorten</vt:lpstr>
      <vt:lpstr>Sprachlich-stilistische Mittel: Ungezwungenheit, Lockerheit, Emotionalität:</vt:lpstr>
      <vt:lpstr>Fernsehsendung: Kochen mit…</vt:lpstr>
      <vt:lpstr>2. Kommunikationsbereich Fachkommunikation und Textsorten</vt:lpstr>
      <vt:lpstr>Richtungen und Textsorten</vt:lpstr>
      <vt:lpstr>Textuelle Hauptmerkmale und Stilelemente</vt:lpstr>
      <vt:lpstr>Textuelle Hauptmerkmale und Stilelemente</vt:lpstr>
      <vt:lpstr>Textbeispiele: </vt:lpstr>
      <vt:lpstr>Textbeispiele</vt:lpstr>
      <vt:lpstr>3. Kommunikationsbereich der institutionellen (offiziellen) kommunikation</vt:lpstr>
      <vt:lpstr>Teilgebiete</vt:lpstr>
      <vt:lpstr>Textuelle Hauptmerkmale und Stilelemente</vt:lpstr>
      <vt:lpstr>Textsorten:</vt:lpstr>
      <vt:lpstr>Textsorten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Textstilistik</dc:title>
  <dc:creator>Jiřina Malá</dc:creator>
  <cp:lastModifiedBy>Jiřina Malá</cp:lastModifiedBy>
  <cp:revision>2</cp:revision>
  <dcterms:created xsi:type="dcterms:W3CDTF">2022-03-11T09:45:22Z</dcterms:created>
  <dcterms:modified xsi:type="dcterms:W3CDTF">2022-03-25T11:08:33Z</dcterms:modified>
</cp:coreProperties>
</file>