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2AF2B-CFAF-4E30-87FF-A2CD3E7310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Textstilistik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D275F9-EF5A-45ED-A14B-3ECACF1BE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altLang="cs-CZ" sz="1800" b="1" dirty="0" err="1"/>
              <a:t>Stilistik</a:t>
            </a:r>
            <a:r>
              <a:rPr lang="cs-CZ" altLang="cs-CZ" sz="1800" b="1" dirty="0"/>
              <a:t> I – </a:t>
            </a:r>
            <a:r>
              <a:rPr lang="cs-CZ" altLang="cs-CZ" sz="1800" b="1" dirty="0" err="1"/>
              <a:t>Stilistisches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Potenzial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Stilelemente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Stilfiguren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Stilistik</a:t>
            </a:r>
            <a:r>
              <a:rPr lang="cs-CZ" altLang="cs-CZ" sz="1800" b="1" dirty="0"/>
              <a:t> II – </a:t>
            </a:r>
            <a:r>
              <a:rPr lang="cs-CZ" altLang="cs-CZ" sz="1800" b="1" dirty="0" err="1"/>
              <a:t>Textstilistik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Textsortenstilistik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433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171F7-7B45-4E1E-BEA7-CC24C572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Textlinguistik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9779E-EE38-4E84-B5A7-FAB2B8579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Sprachwissenschaftliche</a:t>
            </a:r>
            <a:r>
              <a:rPr lang="cs-CZ" altLang="cs-CZ" b="1" dirty="0"/>
              <a:t> </a:t>
            </a:r>
            <a:r>
              <a:rPr lang="cs-CZ" altLang="cs-CZ" b="1" dirty="0" err="1"/>
              <a:t>Richtung</a:t>
            </a:r>
            <a:r>
              <a:rPr lang="cs-CZ" altLang="cs-CZ" b="1" dirty="0"/>
              <a:t>/</a:t>
            </a:r>
            <a:r>
              <a:rPr lang="de-DE" altLang="cs-CZ" b="1" dirty="0"/>
              <a:t>Strömung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cs-CZ" altLang="cs-CZ" b="1" dirty="0"/>
              <a:t> </a:t>
            </a:r>
            <a:endParaRPr lang="de-DE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Etymologie: </a:t>
            </a:r>
            <a:r>
              <a:rPr lang="cs-CZ" altLang="cs-CZ" b="1" dirty="0" err="1"/>
              <a:t>textus</a:t>
            </a:r>
            <a:r>
              <a:rPr lang="cs-CZ" altLang="cs-CZ" b="1" dirty="0"/>
              <a:t> - lat. – 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, </a:t>
            </a:r>
            <a:r>
              <a:rPr lang="cs-CZ" altLang="cs-CZ" b="1" dirty="0" err="1"/>
              <a:t>texere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der Text –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Satz</a:t>
            </a:r>
            <a:r>
              <a:rPr lang="cs-CZ" altLang="cs-CZ" b="1" dirty="0"/>
              <a:t> </a:t>
            </a:r>
            <a:r>
              <a:rPr lang="de-DE" altLang="cs-CZ" b="1" dirty="0"/>
              <a:t>(</a:t>
            </a:r>
            <a:r>
              <a:rPr lang="cs-CZ" altLang="cs-CZ" b="1" dirty="0" err="1"/>
              <a:t>Chomsky</a:t>
            </a:r>
            <a:r>
              <a:rPr lang="cs-CZ" altLang="cs-CZ" b="1" dirty="0"/>
              <a:t>: GTG</a:t>
            </a:r>
            <a:r>
              <a:rPr lang="de-DE" altLang="cs-CZ" b="1" dirty="0"/>
              <a:t>,</a:t>
            </a:r>
            <a:r>
              <a:rPr lang="cs-CZ" altLang="cs-CZ" b="1" dirty="0"/>
              <a:t>  „</a:t>
            </a:r>
            <a:r>
              <a:rPr lang="cs-CZ" altLang="cs-CZ" b="1" dirty="0" err="1"/>
              <a:t>transphrastische</a:t>
            </a:r>
            <a:r>
              <a:rPr lang="de-DE" altLang="cs-CZ" b="1" dirty="0"/>
              <a:t>“ </a:t>
            </a:r>
            <a:r>
              <a:rPr lang="cs-CZ" altLang="cs-CZ" b="1" dirty="0" err="1"/>
              <a:t>Textauffassungen</a:t>
            </a:r>
            <a:r>
              <a:rPr lang="cs-CZ" altLang="cs-CZ" b="1" dirty="0"/>
              <a:t> 60er </a:t>
            </a:r>
            <a:r>
              <a:rPr lang="cs-CZ" altLang="cs-CZ" b="1" dirty="0" err="1"/>
              <a:t>Jahre</a:t>
            </a:r>
            <a:r>
              <a:rPr lang="de-DE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Text</a:t>
            </a:r>
            <a:r>
              <a:rPr lang="de-DE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Satzfolge</a:t>
            </a:r>
            <a:r>
              <a:rPr lang="de-DE" altLang="cs-CZ" b="1" dirty="0"/>
              <a:t> (Oberflächenstruktur)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Tiefenstruktur</a:t>
            </a:r>
            <a:r>
              <a:rPr lang="cs-CZ" altLang="cs-CZ" b="1" dirty="0"/>
              <a:t> (</a:t>
            </a:r>
            <a:r>
              <a:rPr lang="cs-CZ" altLang="cs-CZ" b="1" dirty="0" err="1"/>
              <a:t>semantisch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Text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Sprachliches</a:t>
            </a:r>
            <a:r>
              <a:rPr lang="cs-CZ" altLang="cs-CZ" b="1" dirty="0"/>
              <a:t> </a:t>
            </a:r>
            <a:r>
              <a:rPr lang="cs-CZ" altLang="cs-CZ" b="1" dirty="0" err="1"/>
              <a:t>Handeln</a:t>
            </a:r>
            <a:r>
              <a:rPr lang="de-DE" altLang="cs-CZ" b="1" dirty="0"/>
              <a:t> (70.er Jahre)</a:t>
            </a:r>
            <a:r>
              <a:rPr lang="cs-CZ" altLang="cs-CZ" b="1" dirty="0"/>
              <a:t> </a:t>
            </a:r>
            <a:r>
              <a:rPr lang="cs-CZ" altLang="cs-CZ" b="1" dirty="0" err="1"/>
              <a:t>Sprachhandlungen</a:t>
            </a:r>
            <a:r>
              <a:rPr lang="cs-CZ" altLang="cs-CZ" b="1" dirty="0"/>
              <a:t>: FESTSTELLEN, AUFFORDERN,                                 </a:t>
            </a:r>
            <a:endParaRPr lang="de-DE" altLang="cs-CZ" b="1" dirty="0"/>
          </a:p>
          <a:p>
            <a:pPr>
              <a:lnSpc>
                <a:spcPct val="80000"/>
              </a:lnSpc>
              <a:buNone/>
            </a:pPr>
            <a:r>
              <a:rPr lang="de-DE" altLang="cs-CZ" b="1" dirty="0"/>
              <a:t>                                     </a:t>
            </a:r>
            <a:r>
              <a:rPr lang="cs-CZ" altLang="cs-CZ" b="1" dirty="0"/>
              <a:t>BEWERTEN, </a:t>
            </a:r>
            <a:endParaRPr lang="de-DE" altLang="cs-CZ" b="1" dirty="0"/>
          </a:p>
          <a:p>
            <a:pPr>
              <a:lnSpc>
                <a:spcPct val="80000"/>
              </a:lnSpc>
              <a:buNone/>
            </a:pPr>
            <a:r>
              <a:rPr lang="de-DE" altLang="cs-CZ" b="1" dirty="0"/>
              <a:t>                                     </a:t>
            </a:r>
            <a:r>
              <a:rPr lang="cs-CZ" altLang="cs-CZ" b="1" dirty="0"/>
              <a:t>WARNEN,</a:t>
            </a:r>
            <a:r>
              <a:rPr lang="de-DE" altLang="cs-CZ" b="1" dirty="0"/>
              <a:t> </a:t>
            </a:r>
            <a:r>
              <a:rPr lang="cs-CZ" altLang="cs-CZ" b="1" dirty="0"/>
              <a:t>W</a:t>
            </a:r>
            <a:r>
              <a:rPr lang="de-DE" altLang="cs-CZ" b="1" dirty="0"/>
              <a:t>Ü</a:t>
            </a:r>
            <a:r>
              <a:rPr lang="cs-CZ" altLang="cs-CZ" b="1" dirty="0"/>
              <a:t>NSCHEN</a:t>
            </a:r>
            <a:r>
              <a:rPr lang="de-DE" altLang="cs-CZ" b="1" dirty="0"/>
              <a:t>…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6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86D9E-3C08-4317-B30D-C8DD517E8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211213"/>
          </a:xfrm>
        </p:spPr>
        <p:txBody>
          <a:bodyPr>
            <a:normAutofit/>
          </a:bodyPr>
          <a:lstStyle/>
          <a:p>
            <a:r>
              <a:rPr lang="cs-CZ" altLang="cs-CZ" sz="2700" b="1" dirty="0" err="1"/>
              <a:t>Kriterien</a:t>
            </a:r>
            <a:r>
              <a:rPr lang="cs-CZ" altLang="cs-CZ" sz="2700" b="1" dirty="0"/>
              <a:t> der </a:t>
            </a:r>
            <a:r>
              <a:rPr lang="cs-CZ" altLang="cs-CZ" sz="2700" b="1" dirty="0" err="1"/>
              <a:t>Textualitä</a:t>
            </a:r>
            <a:r>
              <a:rPr lang="de-DE" altLang="cs-CZ" sz="2700" b="1" dirty="0"/>
              <a:t>t</a:t>
            </a:r>
            <a:r>
              <a:rPr lang="cs-CZ" altLang="cs-CZ" sz="2700" dirty="0"/>
              <a:t> </a:t>
            </a:r>
            <a:br>
              <a:rPr lang="de-DE" altLang="cs-CZ" sz="5400" dirty="0"/>
            </a:br>
            <a:r>
              <a:rPr lang="de-DE" altLang="cs-CZ" sz="1800" dirty="0"/>
              <a:t>(de Bea</a:t>
            </a:r>
            <a:r>
              <a:rPr lang="cs-CZ" altLang="cs-CZ" sz="1800" dirty="0"/>
              <a:t>u</a:t>
            </a:r>
            <a:r>
              <a:rPr lang="de-DE" altLang="cs-CZ" sz="1800" dirty="0" err="1"/>
              <a:t>grande</a:t>
            </a:r>
            <a:r>
              <a:rPr lang="de-DE" altLang="cs-CZ" sz="1800" dirty="0"/>
              <a:t>, Dressler</a:t>
            </a:r>
            <a:r>
              <a:rPr lang="cs-CZ" altLang="cs-CZ" sz="1800" dirty="0"/>
              <a:t>: </a:t>
            </a:r>
            <a:r>
              <a:rPr lang="cs-CZ" altLang="cs-CZ" sz="1800" dirty="0" err="1"/>
              <a:t>Einf</a:t>
            </a:r>
            <a:r>
              <a:rPr lang="de-DE" altLang="cs-CZ" sz="1800" dirty="0" err="1"/>
              <a:t>ührung</a:t>
            </a:r>
            <a:r>
              <a:rPr lang="de-DE" altLang="cs-CZ" sz="1800" dirty="0"/>
              <a:t> in die Textlinguistik 1981)</a:t>
            </a:r>
            <a:r>
              <a:rPr lang="cs-CZ" altLang="cs-CZ" sz="1800" dirty="0"/>
              <a:t> </a:t>
            </a:r>
            <a:endParaRPr lang="cs-CZ" sz="1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8136E-F476-4FF5-8721-3B5D605F2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Kohäsion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grammatische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Textoberfläche</a:t>
            </a:r>
            <a:r>
              <a:rPr lang="cs-CZ" altLang="cs-CZ" sz="2000" b="1" dirty="0"/>
              <a:t> (</a:t>
            </a:r>
            <a:r>
              <a:rPr lang="cs-CZ" altLang="cs-CZ" sz="2000" b="1" dirty="0" err="1">
                <a:solidFill>
                  <a:srgbClr val="00B0F0"/>
                </a:solidFill>
              </a:rPr>
              <a:t>Pronominalisierung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Proadverbialisierung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cs-CZ" sz="2000" b="1" i="1" dirty="0"/>
              <a:t>    </a:t>
            </a:r>
            <a:r>
              <a:rPr lang="cs-CZ" altLang="cs-CZ" sz="2000" b="1" i="1" dirty="0"/>
              <a:t>Peter..... </a:t>
            </a:r>
            <a:r>
              <a:rPr lang="cs-CZ" altLang="cs-CZ" sz="2000" b="1" i="1" dirty="0" err="1"/>
              <a:t>er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Berlin</a:t>
            </a:r>
            <a:r>
              <a:rPr lang="cs-CZ" altLang="cs-CZ" sz="2000" b="1" i="1" dirty="0"/>
              <a:t> .... dort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Kohärenz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Relationen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Oberflächen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un</a:t>
            </a:r>
            <a:r>
              <a:rPr lang="de-DE" altLang="cs-CZ" sz="2000" b="1" dirty="0"/>
              <a:t>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Tiefenstruktur</a:t>
            </a:r>
            <a:r>
              <a:rPr lang="cs-CZ" altLang="cs-CZ" sz="2000" b="1" dirty="0"/>
              <a:t> – lex.-</a:t>
            </a:r>
            <a:r>
              <a:rPr lang="cs-CZ" altLang="cs-CZ" sz="2000" b="1" dirty="0" err="1"/>
              <a:t>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:  </a:t>
            </a:r>
            <a:r>
              <a:rPr lang="cs-CZ" altLang="cs-CZ" sz="2000" b="1" dirty="0" err="1">
                <a:solidFill>
                  <a:srgbClr val="FF0000"/>
                </a:solidFill>
              </a:rPr>
              <a:t>Sy</a:t>
            </a:r>
            <a:r>
              <a:rPr lang="de-DE" altLang="cs-CZ" sz="2000" b="1" dirty="0">
                <a:solidFill>
                  <a:srgbClr val="FF0000"/>
                </a:solidFill>
              </a:rPr>
              <a:t>n</a:t>
            </a:r>
            <a:r>
              <a:rPr lang="cs-CZ" altLang="cs-CZ" sz="2000" b="1" dirty="0" err="1">
                <a:solidFill>
                  <a:srgbClr val="FF0000"/>
                </a:solidFill>
              </a:rPr>
              <a:t>onymie</a:t>
            </a:r>
            <a:r>
              <a:rPr lang="de-DE" altLang="cs-CZ" sz="2000" b="1" dirty="0"/>
              <a:t>: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Mann – der </a:t>
            </a:r>
            <a:r>
              <a:rPr lang="cs-CZ" altLang="cs-CZ" sz="2000" b="1" i="1" dirty="0" err="1"/>
              <a:t>Kerl</a:t>
            </a:r>
            <a:r>
              <a:rPr lang="cs-CZ" altLang="cs-CZ" sz="2000" b="1" dirty="0"/>
              <a:t>, </a:t>
            </a:r>
            <a:r>
              <a:rPr lang="cs-CZ" altLang="cs-CZ" sz="2000" b="1" dirty="0">
                <a:solidFill>
                  <a:srgbClr val="FF0000"/>
                </a:solidFill>
              </a:rPr>
              <a:t>Hyperonym-Hyponymie</a:t>
            </a:r>
            <a:r>
              <a:rPr lang="cs-CZ" altLang="cs-CZ" sz="2000" b="1" dirty="0"/>
              <a:t>: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Mensch</a:t>
            </a:r>
            <a:r>
              <a:rPr lang="cs-CZ" altLang="cs-CZ" sz="2000" b="1" i="1" dirty="0"/>
              <a:t> –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Mann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solidFill>
                  <a:srgbClr val="FF0000"/>
                </a:solidFill>
              </a:rPr>
              <a:t>implizite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de-DE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Prag - </a:t>
            </a:r>
            <a:r>
              <a:rPr lang="cs-CZ" altLang="cs-CZ" sz="2000" b="1" i="1" dirty="0" err="1"/>
              <a:t>Hradschin</a:t>
            </a:r>
            <a:r>
              <a:rPr lang="cs-CZ" altLang="cs-CZ" sz="2000" b="1" dirty="0"/>
              <a:t>): </a:t>
            </a:r>
            <a:r>
              <a:rPr lang="cs-CZ" altLang="cs-CZ" sz="2000" b="1" dirty="0" err="1"/>
              <a:t>Weltwissen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Erfahrungen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kam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 </a:t>
            </a:r>
            <a:r>
              <a:rPr lang="cs-CZ" altLang="cs-CZ" sz="2000" b="1" i="1" dirty="0" err="1"/>
              <a:t>zur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Pr</a:t>
            </a:r>
            <a:r>
              <a:rPr lang="de-DE" altLang="cs-CZ" sz="2000" b="1" i="1" dirty="0"/>
              <a:t>ü</a:t>
            </a:r>
            <a:r>
              <a:rPr lang="cs-CZ" altLang="cs-CZ" sz="2000" b="1" i="1" dirty="0" err="1"/>
              <a:t>fung</a:t>
            </a:r>
            <a:r>
              <a:rPr lang="cs-CZ" altLang="cs-CZ" sz="2000" b="1" i="1" dirty="0"/>
              <a:t>, </a:t>
            </a:r>
            <a:r>
              <a:rPr lang="cs-CZ" altLang="cs-CZ" sz="2000" b="1" i="1" u="sng" dirty="0" err="1"/>
              <a:t>weil</a:t>
            </a:r>
            <a:r>
              <a:rPr lang="cs-CZ" altLang="cs-CZ" sz="2000" b="1" i="1" u="sng" dirty="0"/>
              <a:t>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in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schweren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Verkehrsunfall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der Autobahn </a:t>
            </a:r>
            <a:r>
              <a:rPr lang="cs-CZ" altLang="cs-CZ" sz="2000" b="1" i="1" dirty="0" err="1"/>
              <a:t>geraten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war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</a:t>
            </a:r>
            <a:r>
              <a:rPr lang="cs-CZ" altLang="cs-CZ" sz="2000" b="1" dirty="0" err="1"/>
              <a:t>kausal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346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AD644-9AF7-4432-B47D-94881725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Kriterien der Textualität - pragmatisch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AABDE1-013A-4267-BEE8-E05A3D969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Absicht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Textproduzenten</a:t>
            </a:r>
            <a:r>
              <a:rPr lang="cs-CZ" altLang="cs-CZ" sz="2000" b="1" dirty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Textrezipient</a:t>
            </a:r>
            <a:r>
              <a:rPr lang="cs-CZ" altLang="cs-CZ" sz="2000" b="1" dirty="0"/>
              <a:t> - f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hig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sein</a:t>
            </a:r>
            <a:r>
              <a:rPr lang="cs-CZ" altLang="cs-CZ" sz="2000" b="1" dirty="0"/>
              <a:t>, den Text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verstehen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 - „</a:t>
            </a:r>
            <a:r>
              <a:rPr lang="cs-CZ" altLang="cs-CZ" sz="2000" b="1" dirty="0" err="1"/>
              <a:t>Verständlichkeit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Angemessenheit</a:t>
            </a:r>
            <a:r>
              <a:rPr lang="cs-CZ" altLang="cs-CZ" sz="2000" b="1" dirty="0"/>
              <a:t>„- </a:t>
            </a:r>
            <a:r>
              <a:rPr lang="cs-CZ" altLang="cs-CZ" sz="2000" b="1" dirty="0" err="1"/>
              <a:t>Kommunikationsziel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Sprachkode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Kanal</a:t>
            </a:r>
            <a:r>
              <a:rPr lang="cs-CZ" altLang="cs-CZ" sz="2000" b="1" dirty="0"/>
              <a:t> (Medium):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Schallwellen</a:t>
            </a:r>
            <a:r>
              <a:rPr lang="cs-CZ" altLang="cs-CZ" sz="2000" b="1" dirty="0"/>
              <a:t>, Telefon, Handy, MM, </a:t>
            </a:r>
            <a:r>
              <a:rPr lang="cs-CZ" altLang="cs-CZ" sz="2000" b="1" dirty="0" err="1"/>
              <a:t>Druck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einzelnen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Texten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: Roman - Bez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Briefe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Gedichte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Fachaufsatz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....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Textmuster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Todesanzeige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Kondolation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Leserbrief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SMS, e-mail....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Antrag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stellen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50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A0E0C-94F3-4686-8D0E-D8A652C8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>
                <a:solidFill>
                  <a:srgbClr val="FF0000"/>
                </a:solidFill>
              </a:rPr>
              <a:t>1.</a:t>
            </a:r>
            <a:r>
              <a:rPr lang="cs-CZ" alt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Alltag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seine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B486E-9923-4431-915A-7A8BEB615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r>
              <a:rPr lang="cs-CZ" altLang="cs-CZ" sz="4300" b="1" dirty="0" err="1"/>
              <a:t>Charakteristische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textuelle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Merkmale</a:t>
            </a:r>
            <a:r>
              <a:rPr lang="cs-CZ" altLang="cs-CZ" sz="4300" b="1" dirty="0"/>
              <a:t>: </a:t>
            </a:r>
            <a:endParaRPr lang="de-DE" altLang="cs-CZ" sz="4300" b="1" dirty="0"/>
          </a:p>
          <a:p>
            <a:r>
              <a:rPr lang="cs-CZ" altLang="cs-CZ" sz="4300" b="1" dirty="0" err="1"/>
              <a:t>Spontaneität</a:t>
            </a:r>
            <a:endParaRPr lang="cs-CZ" altLang="cs-CZ" sz="4300" b="1" dirty="0"/>
          </a:p>
          <a:p>
            <a:r>
              <a:rPr lang="cs-CZ" altLang="cs-CZ" sz="4300" b="1" dirty="0" err="1"/>
              <a:t>Situationalität</a:t>
            </a:r>
            <a:r>
              <a:rPr lang="cs-CZ" altLang="cs-CZ" sz="4300" b="1" dirty="0"/>
              <a:t> </a:t>
            </a:r>
          </a:p>
          <a:p>
            <a:r>
              <a:rPr lang="cs-CZ" altLang="cs-CZ" sz="4300" b="1" dirty="0" err="1"/>
              <a:t>Intertextualität</a:t>
            </a:r>
            <a:r>
              <a:rPr lang="cs-CZ" altLang="cs-CZ" sz="4300" b="1" dirty="0"/>
              <a:t> (</a:t>
            </a:r>
            <a:r>
              <a:rPr lang="cs-CZ" altLang="cs-CZ" sz="4300" b="1" dirty="0" err="1"/>
              <a:t>Medien</a:t>
            </a:r>
            <a:r>
              <a:rPr lang="cs-CZ" altLang="cs-CZ" sz="4300" b="1" dirty="0"/>
              <a:t>,  </a:t>
            </a:r>
            <a:r>
              <a:rPr lang="cs-CZ" altLang="cs-CZ" sz="4300" b="1" dirty="0" err="1"/>
              <a:t>Belletristik</a:t>
            </a:r>
            <a:r>
              <a:rPr lang="cs-CZ" altLang="cs-CZ" sz="4300" b="1" dirty="0"/>
              <a:t>)</a:t>
            </a:r>
            <a:endParaRPr lang="de-DE" altLang="cs-CZ" sz="4300" b="1" dirty="0"/>
          </a:p>
          <a:p>
            <a:r>
              <a:rPr lang="cs-CZ" altLang="cs-CZ" sz="4300" b="1" dirty="0" err="1"/>
              <a:t>Situationen</a:t>
            </a:r>
            <a:r>
              <a:rPr lang="cs-CZ" altLang="cs-CZ" sz="4300" b="1" dirty="0"/>
              <a:t>: </a:t>
            </a:r>
            <a:r>
              <a:rPr lang="cs-CZ" altLang="cs-CZ" sz="4300" b="1" dirty="0" err="1"/>
              <a:t>Familie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Freundeskreis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Arbeitsplatz</a:t>
            </a:r>
            <a:r>
              <a:rPr lang="cs-CZ" altLang="cs-CZ" sz="4300" b="1" dirty="0"/>
              <a:t>, „</a:t>
            </a:r>
            <a:r>
              <a:rPr lang="cs-CZ" altLang="cs-CZ" sz="4300" b="1" dirty="0" err="1"/>
              <a:t>lockere</a:t>
            </a:r>
            <a:r>
              <a:rPr lang="cs-CZ" altLang="cs-CZ" sz="4300" b="1" dirty="0"/>
              <a:t>„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 </a:t>
            </a:r>
            <a:r>
              <a:rPr lang="cs-CZ" altLang="cs-CZ" sz="4300" b="1" dirty="0" err="1"/>
              <a:t>öffentliche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Situationen</a:t>
            </a:r>
            <a:r>
              <a:rPr lang="cs-CZ" altLang="cs-CZ" sz="4300" b="1" dirty="0"/>
              <a:t>: </a:t>
            </a:r>
            <a:r>
              <a:rPr lang="cs-CZ" altLang="cs-CZ" sz="4300" b="1" dirty="0" err="1"/>
              <a:t>Einkauf</a:t>
            </a:r>
            <a:r>
              <a:rPr lang="cs-CZ" altLang="cs-CZ" sz="4300" b="1" dirty="0"/>
              <a:t>,  </a:t>
            </a:r>
            <a:r>
              <a:rPr lang="cs-CZ" altLang="cs-CZ" sz="4300" b="1" dirty="0" err="1"/>
              <a:t>Dienstleistungen</a:t>
            </a:r>
            <a:r>
              <a:rPr lang="cs-CZ" altLang="cs-CZ" sz="4300" b="1" dirty="0"/>
              <a:t>,            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„</a:t>
            </a:r>
            <a:r>
              <a:rPr lang="cs-CZ" altLang="cs-CZ" sz="4300" b="1" dirty="0" err="1"/>
              <a:t>gesellige</a:t>
            </a:r>
            <a:r>
              <a:rPr lang="cs-CZ" altLang="cs-CZ" sz="4300" b="1" dirty="0"/>
              <a:t>"  </a:t>
            </a:r>
            <a:r>
              <a:rPr lang="cs-CZ" altLang="cs-CZ" sz="4300" b="1" dirty="0" err="1"/>
              <a:t>Veranstaltungen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auch</a:t>
            </a:r>
            <a:r>
              <a:rPr lang="cs-CZ" altLang="cs-CZ" sz="4300" b="1" dirty="0"/>
              <a:t> in den </a:t>
            </a:r>
            <a:r>
              <a:rPr lang="cs-CZ" altLang="cs-CZ" sz="4300" b="1" dirty="0" err="1"/>
              <a:t>elektronischen</a:t>
            </a:r>
            <a:r>
              <a:rPr lang="cs-CZ" altLang="cs-CZ" sz="4300" b="1" dirty="0"/>
              <a:t>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 </a:t>
            </a:r>
            <a:r>
              <a:rPr lang="cs-CZ" altLang="cs-CZ" sz="4300" b="1" dirty="0" err="1"/>
              <a:t>Medien</a:t>
            </a:r>
            <a:r>
              <a:rPr lang="cs-CZ" altLang="cs-CZ" sz="4300" b="1" dirty="0"/>
              <a:t>  (</a:t>
            </a:r>
            <a:r>
              <a:rPr lang="cs-CZ" altLang="cs-CZ" sz="4300" b="1" dirty="0" err="1"/>
              <a:t>talkshows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Interviews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Debatten</a:t>
            </a:r>
            <a:r>
              <a:rPr lang="cs-CZ" altLang="cs-CZ" sz="4300" b="1" dirty="0"/>
              <a:t>), </a:t>
            </a:r>
            <a:r>
              <a:rPr lang="cs-CZ" altLang="cs-CZ" sz="4300" b="1" dirty="0" err="1"/>
              <a:t>literarische</a:t>
            </a:r>
            <a:r>
              <a:rPr lang="cs-CZ" altLang="cs-CZ" sz="4300" b="1" dirty="0"/>
              <a:t> </a:t>
            </a:r>
            <a:r>
              <a:rPr lang="en-US" altLang="cs-CZ" sz="4300" b="1" dirty="0"/>
              <a:t> </a:t>
            </a:r>
            <a:r>
              <a:rPr lang="cs-CZ" altLang="cs-CZ" sz="4300" b="1" dirty="0" err="1"/>
              <a:t>Dialoge</a:t>
            </a:r>
            <a:r>
              <a:rPr lang="cs-CZ" altLang="cs-CZ" sz="4300" b="1" dirty="0"/>
              <a:t>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(Epik,  Dramatik), </a:t>
            </a:r>
            <a:r>
              <a:rPr lang="en-US" altLang="cs-CZ" sz="4300" b="1" dirty="0"/>
              <a:t>Internet: E</a:t>
            </a:r>
            <a:r>
              <a:rPr lang="cs-CZ" altLang="cs-CZ" sz="4300" b="1" dirty="0"/>
              <a:t>-mail, blog, chat</a:t>
            </a:r>
          </a:p>
          <a:p>
            <a:pPr>
              <a:buFontTx/>
              <a:buNone/>
            </a:pPr>
            <a:r>
              <a:rPr lang="cs-CZ" altLang="cs-CZ" sz="4300" b="1" dirty="0" err="1"/>
              <a:t>Charakteristische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stilistische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Merkmale</a:t>
            </a:r>
            <a:r>
              <a:rPr lang="cs-CZ" altLang="cs-CZ" sz="4300" b="1" dirty="0"/>
              <a:t>: (</a:t>
            </a:r>
            <a:r>
              <a:rPr lang="cs-CZ" altLang="cs-CZ" sz="4300" b="1" dirty="0" err="1"/>
              <a:t>Stilzüge</a:t>
            </a:r>
            <a:r>
              <a:rPr lang="cs-CZ" altLang="cs-CZ" sz="4300" b="1" dirty="0"/>
              <a:t>)</a:t>
            </a:r>
            <a:r>
              <a:rPr lang="de-DE" altLang="cs-CZ" sz="4300" b="1" dirty="0"/>
              <a:t>: </a:t>
            </a:r>
            <a:r>
              <a:rPr lang="cs-CZ" altLang="cs-CZ" sz="4300" b="1" dirty="0" err="1"/>
              <a:t>Ungezwungenheit</a:t>
            </a:r>
            <a:r>
              <a:rPr lang="cs-CZ" altLang="cs-CZ" sz="4300" b="1" dirty="0"/>
              <a:t> </a:t>
            </a:r>
          </a:p>
          <a:p>
            <a:r>
              <a:rPr lang="cs-CZ" altLang="cs-CZ" sz="4300" b="1" dirty="0" err="1"/>
              <a:t>Lockerheit</a:t>
            </a:r>
            <a:endParaRPr lang="cs-CZ" altLang="cs-CZ" sz="4300" b="1" dirty="0"/>
          </a:p>
          <a:p>
            <a:r>
              <a:rPr lang="cs-CZ" altLang="cs-CZ" sz="4300" b="1" dirty="0" err="1"/>
              <a:t>Emotionalität</a:t>
            </a:r>
            <a:r>
              <a:rPr lang="cs-CZ" altLang="cs-CZ" sz="4300" b="1" dirty="0"/>
              <a:t> </a:t>
            </a:r>
          </a:p>
          <a:p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05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C7A36-0A3F-47AB-8869-BFA3C609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1BE88-8146-4C02-A3BB-741A3A3C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err="1"/>
              <a:t>Gespräch</a:t>
            </a:r>
            <a:r>
              <a:rPr lang="cs-CZ" altLang="cs-CZ" b="1" dirty="0"/>
              <a:t> (Dialog), </a:t>
            </a:r>
            <a:r>
              <a:rPr lang="cs-CZ" altLang="cs-CZ" b="1" dirty="0" err="1"/>
              <a:t>auch</a:t>
            </a:r>
            <a:r>
              <a:rPr lang="cs-CZ" altLang="cs-CZ" b="1" dirty="0"/>
              <a:t> </a:t>
            </a:r>
            <a:r>
              <a:rPr lang="cs-CZ" altLang="cs-CZ" b="1" dirty="0" err="1"/>
              <a:t>privater</a:t>
            </a:r>
            <a:r>
              <a:rPr lang="cs-CZ" altLang="cs-CZ" b="1" dirty="0"/>
              <a:t> </a:t>
            </a:r>
            <a:r>
              <a:rPr lang="cs-CZ" altLang="cs-CZ" b="1" dirty="0" err="1"/>
              <a:t>Brief</a:t>
            </a:r>
            <a:r>
              <a:rPr lang="cs-CZ" altLang="cs-CZ" b="1" dirty="0"/>
              <a:t>, </a:t>
            </a:r>
            <a:r>
              <a:rPr lang="cs-CZ" altLang="cs-CZ" b="1" dirty="0" err="1"/>
              <a:t>Tagebuch</a:t>
            </a:r>
            <a:r>
              <a:rPr lang="cs-CZ" altLang="cs-CZ" b="1" dirty="0"/>
              <a:t>, </a:t>
            </a:r>
            <a:r>
              <a:rPr lang="de-DE" altLang="cs-CZ" b="1" dirty="0"/>
              <a:t>E</a:t>
            </a:r>
            <a:r>
              <a:rPr lang="cs-CZ" altLang="cs-CZ" b="1" dirty="0"/>
              <a:t>-mail, </a:t>
            </a:r>
            <a:r>
              <a:rPr lang="de-DE" altLang="cs-CZ" b="1" dirty="0"/>
              <a:t>B</a:t>
            </a:r>
            <a:r>
              <a:rPr lang="cs-CZ" altLang="cs-CZ" b="1" dirty="0"/>
              <a:t>log</a:t>
            </a:r>
            <a:r>
              <a:rPr lang="de-DE" altLang="cs-CZ" b="1" dirty="0"/>
              <a:t>, </a:t>
            </a:r>
            <a:r>
              <a:rPr lang="cs-CZ" altLang="cs-CZ" b="1" dirty="0"/>
              <a:t> </a:t>
            </a:r>
            <a:r>
              <a:rPr lang="cs-CZ" altLang="cs-CZ" b="1" dirty="0" err="1"/>
              <a:t>Diskussionsforen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Internet</a:t>
            </a:r>
            <a:r>
              <a:rPr lang="de-DE" altLang="cs-CZ" b="1" dirty="0"/>
              <a:t>: </a:t>
            </a:r>
            <a:r>
              <a:rPr lang="de-DE" altLang="cs-CZ" b="1" dirty="0" err="1"/>
              <a:t>chat</a:t>
            </a:r>
            <a:r>
              <a:rPr lang="de-DE" altLang="cs-CZ" b="1" dirty="0"/>
              <a:t>, </a:t>
            </a:r>
            <a:r>
              <a:rPr lang="de-DE" altLang="cs-CZ" b="1" dirty="0" err="1"/>
              <a:t>twitter</a:t>
            </a:r>
            <a:r>
              <a:rPr lang="de-DE" altLang="cs-CZ" b="1" dirty="0"/>
              <a:t>, Facebook, Instagram…</a:t>
            </a:r>
            <a:r>
              <a:rPr lang="cs-CZ" altLang="cs-CZ" b="1" dirty="0"/>
              <a:t> </a:t>
            </a:r>
          </a:p>
          <a:p>
            <a:r>
              <a:rPr lang="cs-CZ" altLang="cs-CZ" b="1" dirty="0" err="1"/>
              <a:t>Kommunikationsform</a:t>
            </a:r>
            <a:r>
              <a:rPr lang="cs-CZ" altLang="cs-CZ" b="1" dirty="0"/>
              <a:t> (Medium): </a:t>
            </a:r>
            <a:r>
              <a:rPr lang="cs-CZ" altLang="cs-CZ" b="1" dirty="0" err="1"/>
              <a:t>meistens</a:t>
            </a:r>
            <a:r>
              <a:rPr lang="cs-CZ" altLang="cs-CZ" b="1" dirty="0"/>
              <a:t> </a:t>
            </a:r>
            <a:r>
              <a:rPr lang="cs-CZ" altLang="cs-CZ" b="1" dirty="0" err="1"/>
              <a:t>mündlich</a:t>
            </a:r>
            <a:r>
              <a:rPr lang="cs-CZ" altLang="cs-CZ" b="1" dirty="0"/>
              <a:t> (Face-to-Face-</a:t>
            </a:r>
            <a:r>
              <a:rPr lang="cs-CZ" altLang="cs-CZ" b="1" dirty="0" err="1"/>
              <a:t>Gespräch</a:t>
            </a:r>
            <a:r>
              <a:rPr lang="cs-CZ" altLang="cs-CZ" b="1" dirty="0"/>
              <a:t>, </a:t>
            </a:r>
            <a:r>
              <a:rPr lang="cs-CZ" altLang="cs-CZ" b="1" dirty="0" err="1"/>
              <a:t>Telefongespräch</a:t>
            </a:r>
            <a:r>
              <a:rPr lang="cs-CZ" altLang="cs-CZ" b="1" dirty="0"/>
              <a:t>, Handy,  </a:t>
            </a:r>
            <a:r>
              <a:rPr lang="cs-CZ" altLang="cs-CZ" b="1" dirty="0" err="1"/>
              <a:t>auch</a:t>
            </a:r>
            <a:r>
              <a:rPr lang="cs-CZ" altLang="cs-CZ" b="1" dirty="0"/>
              <a:t> </a:t>
            </a:r>
            <a:r>
              <a:rPr lang="cs-CZ" altLang="cs-CZ" b="1" dirty="0" err="1"/>
              <a:t>schriftlich</a:t>
            </a:r>
            <a:r>
              <a:rPr lang="cs-CZ" altLang="cs-CZ" b="1" dirty="0"/>
              <a:t>: </a:t>
            </a:r>
            <a:r>
              <a:rPr lang="cs-CZ" altLang="cs-CZ" b="1" dirty="0" err="1"/>
              <a:t>Brieform</a:t>
            </a:r>
            <a:r>
              <a:rPr lang="cs-CZ" altLang="cs-CZ" b="1" dirty="0"/>
              <a:t>, e-mail, SMS, </a:t>
            </a:r>
            <a:r>
              <a:rPr lang="cs-CZ" altLang="cs-CZ" b="1" dirty="0" err="1"/>
              <a:t>Tagebucheintragungen</a:t>
            </a:r>
            <a:r>
              <a:rPr lang="cs-CZ" altLang="cs-CZ" b="1" dirty="0"/>
              <a:t>, Online-</a:t>
            </a:r>
            <a:r>
              <a:rPr lang="cs-CZ" altLang="cs-CZ" b="1" dirty="0" err="1"/>
              <a:t>Tagebücher</a:t>
            </a:r>
            <a:r>
              <a:rPr lang="cs-CZ" altLang="cs-CZ" b="1" dirty="0"/>
              <a:t> – </a:t>
            </a:r>
            <a:r>
              <a:rPr lang="cs-CZ" altLang="cs-CZ" b="1" dirty="0" err="1"/>
              <a:t>Blogs</a:t>
            </a:r>
            <a:endParaRPr lang="cs-CZ" altLang="cs-CZ" b="1" dirty="0"/>
          </a:p>
          <a:p>
            <a:r>
              <a:rPr lang="cs-CZ" altLang="cs-CZ" b="1" dirty="0" err="1"/>
              <a:t>Funktion</a:t>
            </a:r>
            <a:r>
              <a:rPr lang="cs-CZ" altLang="cs-CZ" b="1" dirty="0"/>
              <a:t>:  </a:t>
            </a:r>
            <a:r>
              <a:rPr lang="cs-CZ" altLang="cs-CZ" b="1" dirty="0" err="1"/>
              <a:t>Informieren</a:t>
            </a:r>
            <a:r>
              <a:rPr lang="cs-CZ" altLang="cs-CZ" b="1" dirty="0"/>
              <a:t>, </a:t>
            </a:r>
            <a:r>
              <a:rPr lang="cs-CZ" altLang="cs-CZ" b="1" dirty="0" err="1"/>
              <a:t>Appellieren</a:t>
            </a:r>
            <a:r>
              <a:rPr lang="cs-CZ" altLang="cs-CZ" b="1" dirty="0"/>
              <a:t>, </a:t>
            </a:r>
            <a:r>
              <a:rPr lang="cs-CZ" altLang="cs-CZ" b="1" dirty="0" err="1"/>
              <a:t>Kontaktherstellung</a:t>
            </a:r>
            <a:endParaRPr lang="cs-CZ" altLang="cs-CZ" b="1" dirty="0"/>
          </a:p>
          <a:p>
            <a:r>
              <a:rPr lang="cs-CZ" altLang="cs-CZ" b="1" dirty="0" err="1"/>
              <a:t>Komposition</a:t>
            </a:r>
            <a:r>
              <a:rPr lang="cs-CZ" altLang="cs-CZ" b="1" dirty="0"/>
              <a:t>: Dialog: </a:t>
            </a:r>
            <a:r>
              <a:rPr lang="cs-CZ" altLang="cs-CZ" b="1" dirty="0" err="1"/>
              <a:t>Frage-Antwort-Sequenzen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64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F539F-39E6-4668-B037-479ADC5F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71169"/>
            <a:ext cx="9603275" cy="1049235"/>
          </a:xfrm>
        </p:spPr>
        <p:txBody>
          <a:bodyPr>
            <a:noAutofit/>
          </a:bodyPr>
          <a:lstStyle/>
          <a:p>
            <a:r>
              <a:rPr lang="cs-CZ" altLang="cs-CZ" sz="2400" b="1" dirty="0" err="1"/>
              <a:t>Sprachlich-stilistische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Mittel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Ungezwungenheit</a:t>
            </a:r>
            <a:r>
              <a:rPr lang="de-DE" altLang="cs-CZ" sz="2400" b="1" dirty="0"/>
              <a:t>, </a:t>
            </a:r>
            <a:r>
              <a:rPr lang="cs-CZ" altLang="cs-CZ" sz="2400" b="1" dirty="0" err="1"/>
              <a:t>Lockerheit</a:t>
            </a:r>
            <a:r>
              <a:rPr lang="de-DE" altLang="cs-CZ" sz="2400" b="1" dirty="0"/>
              <a:t>, Emotionalität</a:t>
            </a:r>
            <a:r>
              <a:rPr lang="cs-CZ" altLang="cs-CZ" sz="2400" b="1" dirty="0"/>
              <a:t>:</a:t>
            </a:r>
            <a:endParaRPr lang="cs-CZ" sz="2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F86906-B88D-4D1E-BDDA-AB7074635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lexikalische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Stilmittel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saloppe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vulgäre</a:t>
            </a:r>
            <a:r>
              <a:rPr lang="cs-CZ" altLang="cs-CZ" sz="2000" b="1" dirty="0"/>
              <a:t> W</a:t>
            </a:r>
            <a:r>
              <a:rPr lang="de-DE" altLang="cs-CZ" sz="2000" b="1" dirty="0" err="1"/>
              <a:t>örter</a:t>
            </a:r>
            <a:r>
              <a:rPr lang="cs-CZ" altLang="cs-CZ" sz="2000" b="1" dirty="0"/>
              <a:t>&amp;</a:t>
            </a:r>
            <a:r>
              <a:rPr lang="cs-CZ" altLang="cs-CZ" sz="2000" b="1" dirty="0" err="1"/>
              <a:t>Wendungen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ich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hab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die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Nase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voll</a:t>
            </a:r>
            <a:endParaRPr lang="cs-CZ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Dialektismen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Modewörter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00B0F0"/>
                </a:solidFill>
              </a:rPr>
              <a:t>super, cool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Jugendsprache</a:t>
            </a:r>
            <a:r>
              <a:rPr lang="cs-CZ" altLang="cs-CZ" sz="2000" b="1" dirty="0"/>
              <a:t>,  Slang (</a:t>
            </a:r>
            <a:r>
              <a:rPr lang="cs-CZ" altLang="cs-CZ" sz="2000" b="1" dirty="0" err="1"/>
              <a:t>Professionalismen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exen</a:t>
            </a:r>
            <a:endParaRPr lang="cs-CZ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Stilfärbungen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scherzhaft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spöttisch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hyberbolisch</a:t>
            </a:r>
            <a:r>
              <a:rPr lang="cs-CZ" altLang="cs-CZ" sz="2000" b="1" dirty="0"/>
              <a:t>, Ironie, </a:t>
            </a:r>
            <a:r>
              <a:rPr lang="cs-CZ" altLang="cs-CZ" sz="2000" b="1" dirty="0" err="1"/>
              <a:t>vertraulich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famili</a:t>
            </a:r>
            <a:r>
              <a:rPr lang="de-DE" altLang="cs-CZ" sz="2000" b="1" dirty="0" err="1"/>
              <a:t>är</a:t>
            </a:r>
            <a:r>
              <a:rPr lang="de-DE" altLang="cs-CZ" sz="2000" b="1" dirty="0"/>
              <a:t>)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Phraseologismen</a:t>
            </a:r>
            <a:r>
              <a:rPr lang="cs-CZ" altLang="cs-CZ" sz="2000" b="1" dirty="0"/>
              <a:t>: Idiome, </a:t>
            </a:r>
            <a:r>
              <a:rPr lang="cs-CZ" altLang="cs-CZ" sz="2000" b="1" dirty="0" err="1"/>
              <a:t>Vergleiche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Sprichwörter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syntaktisch-morphol</a:t>
            </a:r>
            <a:r>
              <a:rPr lang="cs-CZ" altLang="cs-CZ" sz="2000" b="1" dirty="0">
                <a:solidFill>
                  <a:srgbClr val="FF0000"/>
                </a:solidFill>
              </a:rPr>
              <a:t>.: </a:t>
            </a:r>
            <a:r>
              <a:rPr lang="cs-CZ" altLang="cs-CZ" sz="2000" b="1" dirty="0" err="1"/>
              <a:t>Ellipse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Satzabbrüche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Parenthesen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Anakoluth</a:t>
            </a:r>
            <a:r>
              <a:rPr lang="cs-CZ" altLang="cs-CZ" sz="2000" b="1" dirty="0"/>
              <a:t>, Katachrese, </a:t>
            </a:r>
            <a:r>
              <a:rPr lang="cs-CZ" altLang="cs-CZ" sz="2000" b="1" dirty="0" err="1"/>
              <a:t>Nachtrag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Partikeln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Interjektionen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analytische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Verbformen</a:t>
            </a:r>
            <a:r>
              <a:rPr lang="cs-CZ" altLang="cs-CZ" sz="2000" b="1" dirty="0"/>
              <a:t>: Perfekt,  </a:t>
            </a:r>
            <a:r>
              <a:rPr lang="cs-CZ" altLang="cs-CZ" sz="2000" b="1" dirty="0" err="1"/>
              <a:t>Konditional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würde</a:t>
            </a:r>
            <a:r>
              <a:rPr lang="cs-CZ" altLang="cs-CZ" sz="2000" b="1" dirty="0"/>
              <a:t> + </a:t>
            </a:r>
            <a:r>
              <a:rPr lang="cs-CZ" altLang="cs-CZ" sz="2000" b="1" dirty="0" err="1"/>
              <a:t>Inf</a:t>
            </a:r>
            <a:r>
              <a:rPr lang="cs-CZ" altLang="cs-CZ" sz="2000" b="1" dirty="0"/>
              <a:t>.)</a:t>
            </a:r>
            <a:r>
              <a:rPr lang="de-DE" altLang="cs-CZ" sz="2000" b="1" dirty="0"/>
              <a:t> 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phonetische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Stilmittel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Ellisionen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Assimilationen</a:t>
            </a:r>
            <a:r>
              <a:rPr lang="cs-CZ" altLang="cs-CZ" sz="2000" b="1" dirty="0"/>
              <a:t>,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</a:t>
            </a:r>
            <a:r>
              <a:rPr lang="cs-CZ" altLang="cs-CZ" sz="2000" b="1" dirty="0" err="1"/>
              <a:t>Apokope</a:t>
            </a:r>
            <a:r>
              <a:rPr lang="cs-CZ" altLang="cs-CZ" sz="2000" b="1" dirty="0"/>
              <a:t> (</a:t>
            </a:r>
            <a:r>
              <a:rPr lang="cs-CZ" altLang="cs-CZ" sz="2000" b="1" i="1" dirty="0" err="1"/>
              <a:t>is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ich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streif</a:t>
            </a:r>
            <a:r>
              <a:rPr lang="cs-CZ" altLang="cs-CZ" sz="2000" b="1" dirty="0"/>
              <a:t>), </a:t>
            </a:r>
            <a:r>
              <a:rPr lang="cs-CZ" altLang="cs-CZ" sz="2000" b="1" dirty="0" err="1"/>
              <a:t>Synkope</a:t>
            </a:r>
            <a:r>
              <a:rPr lang="cs-CZ" altLang="cs-CZ" sz="2000" b="1" dirty="0"/>
              <a:t> (</a:t>
            </a:r>
            <a:r>
              <a:rPr lang="cs-CZ" altLang="cs-CZ" sz="2000" b="1" i="1" dirty="0"/>
              <a:t>ham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wir</a:t>
            </a:r>
            <a:r>
              <a:rPr lang="cs-CZ" altLang="cs-CZ" sz="2000" b="1" i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91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FD422-57D1-4B06-81FE-1A5DD9D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/>
              <a:t>Fernsehsendung</a:t>
            </a:r>
            <a:r>
              <a:rPr lang="cs-CZ" altLang="cs-CZ" sz="3200" b="1" dirty="0"/>
              <a:t>: </a:t>
            </a:r>
            <a:r>
              <a:rPr lang="cs-CZ" altLang="cs-CZ" sz="3200" b="1" dirty="0" err="1"/>
              <a:t>Kochen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mit</a:t>
            </a:r>
            <a:r>
              <a:rPr lang="cs-CZ" altLang="cs-CZ" sz="3200" b="1" dirty="0"/>
              <a:t>…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105C7-A743-4326-8033-7DCCB2EF5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altLang="cs-CZ" sz="2000" b="1" dirty="0" err="1"/>
              <a:t>Textsorte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Kochrezept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informieren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Unterhaltung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, </a:t>
            </a:r>
            <a:r>
              <a:rPr lang="cs-CZ" altLang="cs-CZ" sz="2000" b="1" dirty="0" err="1"/>
              <a:t>Werbung</a:t>
            </a:r>
            <a:endParaRPr lang="cs-CZ" altLang="cs-CZ" sz="2000" dirty="0"/>
          </a:p>
          <a:p>
            <a:r>
              <a:rPr lang="de-DE" altLang="cs-CZ" sz="2000" b="1" dirty="0"/>
              <a:t>Transkription und </a:t>
            </a:r>
            <a:r>
              <a:rPr lang="cs-CZ" altLang="cs-CZ" sz="2000" b="1" dirty="0" err="1"/>
              <a:t>sprachstilistische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Realisierung</a:t>
            </a:r>
            <a:r>
              <a:rPr lang="cs-CZ" altLang="cs-CZ" sz="2000" b="1" dirty="0"/>
              <a:t>: </a:t>
            </a:r>
            <a:endParaRPr lang="cs-CZ" altLang="cs-CZ" sz="2000" dirty="0"/>
          </a:p>
          <a:p>
            <a:r>
              <a:rPr lang="cs-CZ" altLang="cs-CZ" sz="2000" b="1" i="1" dirty="0" err="1"/>
              <a:t>Kursive</a:t>
            </a:r>
            <a:r>
              <a:rPr lang="cs-CZ" altLang="cs-CZ" sz="2000" b="1" i="1" dirty="0"/>
              <a:t>: </a:t>
            </a:r>
            <a:r>
              <a:rPr lang="cs-CZ" altLang="cs-CZ" sz="2000" b="1" i="1" dirty="0" err="1"/>
              <a:t>Simultansprechen</a:t>
            </a:r>
            <a:endParaRPr lang="cs-CZ" altLang="cs-CZ" sz="2000" dirty="0"/>
          </a:p>
          <a:p>
            <a:r>
              <a:rPr lang="cs-CZ" altLang="cs-CZ" sz="2000" b="1" dirty="0" err="1"/>
              <a:t>Wiederholungen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Verz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gerung</a:t>
            </a:r>
            <a:endParaRPr lang="cs-CZ" altLang="cs-CZ" sz="2000" b="1" dirty="0"/>
          </a:p>
          <a:p>
            <a:r>
              <a:rPr lang="cs-CZ" altLang="cs-CZ" sz="2000" b="1" dirty="0"/>
              <a:t>Aposiopese </a:t>
            </a:r>
          </a:p>
          <a:p>
            <a:r>
              <a:rPr lang="cs-CZ" altLang="cs-CZ" sz="2000" b="1" dirty="0" err="1"/>
              <a:t>Umg</a:t>
            </a:r>
            <a:r>
              <a:rPr lang="cs-CZ" altLang="cs-CZ" sz="2000" b="1" dirty="0"/>
              <a:t>. - </a:t>
            </a:r>
            <a:r>
              <a:rPr lang="cs-CZ" altLang="cs-CZ" sz="2000" b="1" dirty="0" err="1"/>
              <a:t>Synkope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Apokope</a:t>
            </a:r>
            <a:endParaRPr lang="cs-CZ" altLang="cs-CZ" sz="2000" b="1" dirty="0"/>
          </a:p>
          <a:p>
            <a:r>
              <a:rPr lang="cs-CZ" altLang="cs-CZ" sz="2000" b="1" dirty="0"/>
              <a:t>FETT - </a:t>
            </a:r>
            <a:r>
              <a:rPr lang="cs-CZ" altLang="cs-CZ" sz="2000" b="1" dirty="0" err="1"/>
              <a:t>Hervorhebung</a:t>
            </a:r>
            <a:r>
              <a:rPr lang="cs-CZ" altLang="cs-CZ" sz="2000" b="1" dirty="0"/>
              <a:t> durch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Intonation</a:t>
            </a:r>
            <a:endParaRPr lang="cs-CZ" altLang="cs-CZ" sz="2000" b="1" dirty="0"/>
          </a:p>
          <a:p>
            <a:r>
              <a:rPr lang="cs-CZ" altLang="cs-CZ" sz="2000" b="1" dirty="0" err="1"/>
              <a:t>Zustimmungsignale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Interjektionen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Ausrufe</a:t>
            </a:r>
            <a:endParaRPr lang="cs-CZ" altLang="cs-CZ" sz="2000" b="1" dirty="0"/>
          </a:p>
          <a:p>
            <a:r>
              <a:rPr lang="cs-CZ" altLang="cs-CZ" sz="2000" b="1" dirty="0" err="1"/>
              <a:t>umg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Formeln</a:t>
            </a:r>
            <a:r>
              <a:rPr lang="cs-CZ" altLang="cs-CZ" sz="2000" b="1" dirty="0"/>
              <a:t> : </a:t>
            </a:r>
            <a:r>
              <a:rPr lang="cs-CZ" altLang="cs-CZ" sz="2000" b="1" i="1" dirty="0"/>
              <a:t>um </a:t>
            </a:r>
            <a:r>
              <a:rPr lang="cs-CZ" altLang="cs-CZ" sz="2000" b="1" i="1" dirty="0" err="1"/>
              <a:t>Gottes</a:t>
            </a:r>
            <a:r>
              <a:rPr lang="cs-CZ" altLang="cs-CZ" sz="2000" b="1" i="1" dirty="0"/>
              <a:t> WILLN! </a:t>
            </a:r>
            <a:r>
              <a:rPr lang="cs-CZ" altLang="cs-CZ" sz="2000" b="1" i="1" dirty="0" err="1"/>
              <a:t>wegschmeissen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Is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ja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doll</a:t>
            </a:r>
            <a:r>
              <a:rPr lang="cs-CZ" altLang="cs-CZ" sz="2000" b="1" i="1" dirty="0"/>
              <a:t>!</a:t>
            </a:r>
            <a:endParaRPr lang="cs-CZ" altLang="cs-CZ" sz="2000" b="1" dirty="0"/>
          </a:p>
          <a:p>
            <a:r>
              <a:rPr lang="cs-CZ" altLang="cs-CZ" sz="2000" b="1" dirty="0"/>
              <a:t>"</a:t>
            </a:r>
            <a:r>
              <a:rPr lang="cs-CZ" altLang="cs-CZ" sz="2000" b="1" dirty="0" err="1"/>
              <a:t>Kochslang</a:t>
            </a:r>
            <a:r>
              <a:rPr lang="cs-CZ" altLang="cs-CZ" sz="2000" b="1" dirty="0"/>
              <a:t>" - KROSS</a:t>
            </a:r>
          </a:p>
          <a:p>
            <a:r>
              <a:rPr lang="cs-CZ" altLang="cs-CZ" sz="2000" b="1" dirty="0" err="1"/>
              <a:t>Pausen</a:t>
            </a:r>
            <a:r>
              <a:rPr lang="cs-CZ" altLang="cs-CZ" sz="2000" b="1" dirty="0"/>
              <a:t>, R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uspern</a:t>
            </a:r>
            <a:endParaRPr lang="cs-CZ" altLang="cs-CZ" sz="2000" b="1" dirty="0"/>
          </a:p>
          <a:p>
            <a:r>
              <a:rPr lang="cs-CZ" altLang="cs-CZ" sz="2000" b="1" dirty="0" err="1"/>
              <a:t>Anakoluthe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satzwidrige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Konstruktion</a:t>
            </a:r>
            <a:r>
              <a:rPr lang="de-DE" altLang="cs-CZ" sz="2000" b="1" dirty="0"/>
              <a:t>, </a:t>
            </a:r>
            <a:r>
              <a:rPr lang="cs-CZ" altLang="cs-CZ" sz="2000" b="1" dirty="0" err="1"/>
              <a:t>Ellipse</a:t>
            </a:r>
            <a:r>
              <a:rPr lang="de-DE" altLang="cs-CZ" sz="2000" b="1" dirty="0"/>
              <a:t>n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42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2D0BA-1763-40B8-AA25-6A4EC37F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2. </a:t>
            </a:r>
            <a:r>
              <a:rPr 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Fachkommunikation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7FCDA-AD5F-46CB-90F0-07AF4601C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err="1"/>
              <a:t>Funktionen</a:t>
            </a:r>
            <a:r>
              <a:rPr lang="cs-CZ" altLang="cs-CZ" sz="1800" b="1" dirty="0"/>
              <a:t>:  </a:t>
            </a:r>
          </a:p>
          <a:p>
            <a:pPr eaLnBrk="1" hangingPunct="1"/>
            <a:r>
              <a:rPr lang="cs-CZ" altLang="cs-CZ" sz="1800" b="1" dirty="0" err="1"/>
              <a:t>informativ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Vermittlung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aus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Wissenschaft</a:t>
            </a:r>
            <a:r>
              <a:rPr lang="cs-CZ" altLang="cs-CZ" sz="1800" b="1" dirty="0"/>
              <a:t>,  </a:t>
            </a:r>
            <a:r>
              <a:rPr lang="cs-CZ" altLang="cs-CZ" sz="1800" b="1" dirty="0" err="1"/>
              <a:t>Forschung</a:t>
            </a:r>
            <a:r>
              <a:rPr lang="cs-CZ" altLang="cs-CZ" sz="1800" b="1" dirty="0"/>
              <a:t>, Technik, </a:t>
            </a:r>
            <a:r>
              <a:rPr lang="cs-CZ" altLang="cs-CZ" sz="1800" b="1" dirty="0" err="1"/>
              <a:t>aus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verschiedenen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Fachbereichen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Ökonomie</a:t>
            </a:r>
            <a:r>
              <a:rPr lang="cs-CZ" altLang="cs-CZ" sz="1800" b="1" dirty="0"/>
              <a:t>,  </a:t>
            </a:r>
            <a:r>
              <a:rPr lang="cs-CZ" altLang="cs-CZ" sz="1800" b="1" dirty="0" err="1"/>
              <a:t>Jurisprudenz</a:t>
            </a:r>
            <a:r>
              <a:rPr lang="cs-CZ" altLang="cs-CZ" sz="1800" b="1" dirty="0"/>
              <a:t>) </a:t>
            </a:r>
          </a:p>
          <a:p>
            <a:pPr eaLnBrk="1" hangingPunct="1"/>
            <a:r>
              <a:rPr lang="cs-CZ" altLang="cs-CZ" sz="1800" b="1" dirty="0" err="1"/>
              <a:t>appellativ</a:t>
            </a:r>
            <a:endParaRPr lang="de-DE" altLang="cs-CZ" sz="1800" b="1" dirty="0"/>
          </a:p>
          <a:p>
            <a:pPr eaLnBrk="1" hangingPunct="1"/>
            <a:r>
              <a:rPr lang="cs-CZ" altLang="cs-CZ" sz="1800" b="1" dirty="0" err="1"/>
              <a:t>Stilverfahren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Explikation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Erörtern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Erklären</a:t>
            </a:r>
            <a:r>
              <a:rPr lang="cs-CZ" altLang="cs-CZ" sz="1800" b="1" dirty="0"/>
              <a:t>), </a:t>
            </a:r>
            <a:r>
              <a:rPr lang="cs-CZ" altLang="cs-CZ" sz="1800" b="1" dirty="0" err="1"/>
              <a:t>Argumentieren</a:t>
            </a:r>
            <a:r>
              <a:rPr lang="cs-CZ" altLang="cs-CZ" sz="1800" b="1" dirty="0"/>
              <a:t>, </a:t>
            </a:r>
            <a:r>
              <a:rPr lang="de-DE" altLang="cs-CZ" sz="1800" b="1" dirty="0"/>
              <a:t>Deskription</a:t>
            </a:r>
            <a:r>
              <a:rPr lang="cs-CZ" altLang="cs-CZ" sz="1800" b="1" dirty="0"/>
              <a:t>(</a:t>
            </a:r>
            <a:r>
              <a:rPr lang="cs-CZ" altLang="cs-CZ" sz="1800" b="1" dirty="0" err="1"/>
              <a:t>Beschreiben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Berichten</a:t>
            </a:r>
            <a:r>
              <a:rPr lang="cs-CZ" altLang="cs-CZ" sz="1800" b="1" dirty="0"/>
              <a:t>)</a:t>
            </a:r>
          </a:p>
          <a:p>
            <a:pPr eaLnBrk="1" hangingPunct="1"/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04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DA07A-E436-47B8-ADD8-6AAE7294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Richtungen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724FD-8837-45E0-85A8-513EC3B5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00B0F0"/>
                </a:solidFill>
              </a:rPr>
              <a:t>wissenschaftlicher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b="1" dirty="0"/>
              <a:t>: </a:t>
            </a:r>
            <a:r>
              <a:rPr lang="cs-CZ" altLang="cs-CZ" sz="2000" b="1" dirty="0" err="1"/>
              <a:t>Natur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sowie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Geisteswissenschaften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Medizin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Physik</a:t>
            </a:r>
            <a:r>
              <a:rPr lang="cs-CZ" altLang="cs-CZ" sz="2000" b="1" dirty="0"/>
              <a:t>, Chemie, Biologie…; Psychologie, </a:t>
            </a:r>
            <a:r>
              <a:rPr lang="cs-CZ" altLang="cs-CZ" sz="2000" b="1" dirty="0" err="1"/>
              <a:t>Soziologie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Philologie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Geschichte</a:t>
            </a:r>
            <a:r>
              <a:rPr lang="cs-CZ" altLang="cs-CZ" sz="2000" b="1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schriftlich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theoretische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Fachaufsätze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Studien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Fachpublikationen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Fachzeitschriften</a:t>
            </a:r>
            <a:r>
              <a:rPr lang="cs-CZ" altLang="cs-CZ" sz="2000" b="1" dirty="0"/>
              <a:t>),  </a:t>
            </a:r>
            <a:r>
              <a:rPr lang="cs-CZ" altLang="cs-CZ" sz="2000" b="1" dirty="0" err="1"/>
              <a:t>Diplomarbeit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Dissertation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Habilschrift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Monographie</a:t>
            </a:r>
            <a:r>
              <a:rPr lang="cs-CZ" altLang="cs-CZ" b="1" dirty="0"/>
              <a:t>…</a:t>
            </a: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mündlich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Fachreferate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wissenschaftlichen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Konferenzen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Tagungen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Kongressen</a:t>
            </a:r>
            <a:r>
              <a:rPr lang="cs-CZ" altLang="cs-CZ" sz="2000" b="1" dirty="0"/>
              <a:t>…(</a:t>
            </a:r>
            <a:r>
              <a:rPr lang="cs-CZ" altLang="cs-CZ" sz="2000" b="1" dirty="0" err="1"/>
              <a:t>schriftlich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Sammelb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nden</a:t>
            </a:r>
            <a:r>
              <a:rPr lang="cs-CZ" altLang="cs-CZ" sz="2000" b="1" dirty="0"/>
              <a:t>),  </a:t>
            </a:r>
            <a:r>
              <a:rPr lang="cs-CZ" altLang="cs-CZ" sz="2000" b="1" dirty="0" err="1"/>
              <a:t>Diskussionsbeiträge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praktischer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Fachstil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Wirtschaft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Justiz</a:t>
            </a:r>
            <a:r>
              <a:rPr lang="cs-CZ" altLang="cs-CZ" sz="2000" b="1" dirty="0"/>
              <a:t>, Technik… </a:t>
            </a:r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populärwissenschaftlicher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/>
              <a:t>: </a:t>
            </a:r>
            <a:r>
              <a:rPr lang="de-DE" altLang="cs-CZ" sz="2000" b="1" dirty="0"/>
              <a:t> Le</a:t>
            </a:r>
            <a:r>
              <a:rPr lang="cs-CZ" altLang="cs-CZ" sz="2000" b="1" dirty="0" err="1"/>
              <a:t>hrbücher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Rezensionen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publizistische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Artikel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essayistischer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populärwissenschaftliche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Aufsätze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Medien</a:t>
            </a:r>
            <a:r>
              <a:rPr lang="cs-CZ" altLang="cs-CZ" sz="2000" b="1" dirty="0"/>
              <a:t>, Interview </a:t>
            </a:r>
            <a:r>
              <a:rPr lang="cs-CZ" altLang="cs-CZ" sz="2000" b="1" dirty="0" err="1"/>
              <a:t>mit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Experten</a:t>
            </a:r>
            <a:r>
              <a:rPr lang="cs-CZ" altLang="cs-CZ" sz="2000" b="1" dirty="0"/>
              <a:t>...</a:t>
            </a:r>
            <a:r>
              <a:rPr lang="cs-CZ" altLang="cs-CZ" b="1" dirty="0"/>
              <a:t> - </a:t>
            </a:r>
            <a:r>
              <a:rPr lang="cs-CZ" altLang="cs-CZ" sz="2000" b="1" dirty="0" err="1"/>
              <a:t>belletristische</a:t>
            </a:r>
            <a:r>
              <a:rPr lang="cs-CZ" altLang="cs-CZ" sz="2000" b="1" dirty="0"/>
              <a:t> Z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ge</a:t>
            </a:r>
            <a:r>
              <a:rPr lang="cs-CZ" altLang="cs-CZ" sz="2000" b="1" dirty="0"/>
              <a:t> (lit.-k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nstlerische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Frage</a:t>
            </a:r>
            <a:r>
              <a:rPr lang="cs-CZ" altLang="cs-CZ" sz="2000" b="1" dirty="0"/>
              <a:t>...)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8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24373-F786-4B95-83A2-7DD409B4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Textuelle</a:t>
            </a:r>
            <a:r>
              <a:rPr lang="cs-CZ" altLang="cs-CZ" b="1" dirty="0"/>
              <a:t> </a:t>
            </a:r>
            <a:r>
              <a:rPr lang="cs-CZ" altLang="cs-CZ" b="1" dirty="0" err="1"/>
              <a:t>Hauptmerkmale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331A0-0B93-43E3-9DF1-556A978C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4800" b="1" dirty="0" err="1">
                <a:solidFill>
                  <a:srgbClr val="00B050"/>
                </a:solidFill>
              </a:rPr>
              <a:t>öffentlicher</a:t>
            </a:r>
            <a:r>
              <a:rPr lang="cs-CZ" altLang="cs-CZ" sz="4800" b="1" dirty="0">
                <a:solidFill>
                  <a:srgbClr val="00B050"/>
                </a:solidFill>
              </a:rPr>
              <a:t> Charakter </a:t>
            </a:r>
            <a:r>
              <a:rPr lang="cs-CZ" altLang="cs-CZ" sz="4800" b="1" dirty="0"/>
              <a:t>– </a:t>
            </a:r>
            <a:r>
              <a:rPr lang="cs-CZ" altLang="cs-CZ" sz="4800" b="1" dirty="0" err="1"/>
              <a:t>neutraler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Stil</a:t>
            </a:r>
            <a:r>
              <a:rPr lang="cs-CZ" altLang="cs-CZ" sz="48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Standard- (</a:t>
            </a:r>
            <a:r>
              <a:rPr lang="cs-CZ" altLang="cs-CZ" sz="4800" b="1" dirty="0" err="1"/>
              <a:t>Schrift</a:t>
            </a:r>
            <a:r>
              <a:rPr lang="cs-CZ" altLang="cs-CZ" sz="4800" b="1" dirty="0"/>
              <a:t>)</a:t>
            </a:r>
            <a:r>
              <a:rPr lang="cs-CZ" altLang="cs-CZ" sz="4800" b="1" dirty="0" err="1"/>
              <a:t>sprache</a:t>
            </a:r>
            <a:r>
              <a:rPr lang="cs-CZ" altLang="cs-CZ" sz="4800" b="1" dirty="0"/>
              <a:t>, ohne </a:t>
            </a:r>
            <a:r>
              <a:rPr lang="cs-CZ" altLang="cs-CZ" sz="4800" b="1" dirty="0" err="1"/>
              <a:t>umg</a:t>
            </a:r>
            <a:r>
              <a:rPr lang="cs-CZ" altLang="cs-CZ" sz="4800" b="1" dirty="0"/>
              <a:t>. </a:t>
            </a:r>
            <a:r>
              <a:rPr lang="cs-CZ" altLang="cs-CZ" sz="4800" b="1" dirty="0" err="1"/>
              <a:t>Stilelemente</a:t>
            </a:r>
            <a:r>
              <a:rPr lang="cs-CZ" altLang="cs-CZ" sz="4800" b="1" dirty="0"/>
              <a:t>,  </a:t>
            </a:r>
            <a:r>
              <a:rPr lang="de-DE" altLang="cs-CZ" sz="4800" b="1" dirty="0"/>
              <a:t>ohne</a:t>
            </a:r>
            <a:r>
              <a:rPr lang="cs-CZ" altLang="cs-CZ" sz="4800" b="1" dirty="0"/>
              <a:t>  </a:t>
            </a:r>
            <a:r>
              <a:rPr lang="cs-CZ" altLang="cs-CZ" sz="4800" b="1" dirty="0" err="1"/>
              <a:t>Emotionalität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und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Expressivität</a:t>
            </a:r>
            <a:r>
              <a:rPr lang="cs-CZ" altLang="cs-CZ" sz="48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(</a:t>
            </a:r>
            <a:r>
              <a:rPr lang="cs-CZ" altLang="cs-CZ" sz="4800" b="1" dirty="0" err="1"/>
              <a:t>keine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Vertraulichkeit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keine</a:t>
            </a:r>
            <a:r>
              <a:rPr lang="cs-CZ" altLang="cs-CZ" sz="4800" b="1" dirty="0"/>
              <a:t> Hyperbolik)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 err="1">
                <a:solidFill>
                  <a:srgbClr val="00B050"/>
                </a:solidFill>
              </a:rPr>
              <a:t>Klarheit</a:t>
            </a:r>
            <a:r>
              <a:rPr lang="cs-CZ" altLang="cs-CZ" sz="4800" b="1" dirty="0">
                <a:solidFill>
                  <a:srgbClr val="00B050"/>
                </a:solidFill>
              </a:rPr>
              <a:t>, Logik, </a:t>
            </a:r>
            <a:r>
              <a:rPr lang="cs-CZ" altLang="cs-CZ" sz="4800" b="1" dirty="0" err="1">
                <a:solidFill>
                  <a:srgbClr val="00B050"/>
                </a:solidFill>
              </a:rPr>
              <a:t>Genauigkeit</a:t>
            </a:r>
            <a:r>
              <a:rPr lang="cs-CZ" altLang="cs-CZ" sz="4800" b="1" dirty="0">
                <a:solidFill>
                  <a:srgbClr val="00B050"/>
                </a:solidFill>
              </a:rPr>
              <a:t> </a:t>
            </a:r>
            <a:r>
              <a:rPr lang="cs-CZ" altLang="cs-CZ" sz="4800" b="1" dirty="0"/>
              <a:t>– </a:t>
            </a:r>
            <a:r>
              <a:rPr lang="cs-CZ" altLang="cs-CZ" sz="4800" b="1" dirty="0" err="1"/>
              <a:t>logische</a:t>
            </a:r>
            <a:r>
              <a:rPr lang="cs-CZ" altLang="cs-CZ" sz="4800" b="1" dirty="0"/>
              <a:t> </a:t>
            </a:r>
            <a:r>
              <a:rPr lang="de-DE" altLang="cs-CZ" sz="4800" b="1" dirty="0"/>
              <a:t> </a:t>
            </a:r>
            <a:r>
              <a:rPr lang="cs-CZ" altLang="cs-CZ" sz="4800" b="1" dirty="0" err="1"/>
              <a:t>Gedankenführung</a:t>
            </a:r>
            <a:r>
              <a:rPr lang="de-DE" altLang="cs-CZ" sz="4800" b="1" dirty="0"/>
              <a:t> –</a:t>
            </a:r>
          </a:p>
          <a:p>
            <a:pPr>
              <a:lnSpc>
                <a:spcPct val="80000"/>
              </a:lnSpc>
            </a:pPr>
            <a:r>
              <a:rPr lang="de-DE" altLang="cs-CZ" sz="4800" b="1" dirty="0">
                <a:solidFill>
                  <a:srgbClr val="00B050"/>
                </a:solidFill>
              </a:rPr>
              <a:t>Syntax</a:t>
            </a:r>
            <a:r>
              <a:rPr lang="de-DE" altLang="cs-CZ" sz="4800" b="1" dirty="0"/>
              <a:t>: </a:t>
            </a:r>
            <a:r>
              <a:rPr lang="cs-CZ" altLang="cs-CZ" sz="4800" b="1" dirty="0" err="1"/>
              <a:t>lückenloser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Satzbau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Thema-Rhema-Gliederung</a:t>
            </a:r>
            <a:r>
              <a:rPr lang="cs-CZ" altLang="cs-CZ" sz="4800" b="1" dirty="0"/>
              <a:t>, </a:t>
            </a:r>
            <a:endParaRPr lang="de-DE" altLang="cs-CZ" sz="4800" b="1" dirty="0"/>
          </a:p>
          <a:p>
            <a:pPr>
              <a:lnSpc>
                <a:spcPct val="80000"/>
              </a:lnSpc>
              <a:buNone/>
            </a:pPr>
            <a:r>
              <a:rPr lang="de-DE" altLang="cs-CZ" sz="4800" b="1" dirty="0"/>
              <a:t>      </a:t>
            </a:r>
            <a:r>
              <a:rPr lang="cs-CZ" altLang="cs-CZ" sz="4800" b="1" dirty="0" err="1"/>
              <a:t>Kausalität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weil</a:t>
            </a:r>
            <a:r>
              <a:rPr lang="cs-CZ" altLang="cs-CZ" sz="4800" b="1" dirty="0"/>
              <a:t>, da, </a:t>
            </a:r>
            <a:r>
              <a:rPr lang="cs-CZ" altLang="cs-CZ" sz="4800" b="1" dirty="0" err="1"/>
              <a:t>denn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Finalität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damit</a:t>
            </a:r>
            <a:r>
              <a:rPr lang="cs-CZ" altLang="cs-CZ" sz="4800" b="1" dirty="0"/>
              <a:t>, IK um ...</a:t>
            </a:r>
            <a:r>
              <a:rPr lang="cs-CZ" altLang="cs-CZ" sz="4800" b="1" dirty="0" err="1"/>
              <a:t>zu</a:t>
            </a:r>
            <a:r>
              <a:rPr lang="cs-CZ" altLang="cs-CZ" sz="4800" b="1" dirty="0"/>
              <a:t>)</a:t>
            </a:r>
          </a:p>
          <a:p>
            <a:pPr>
              <a:lnSpc>
                <a:spcPct val="80000"/>
              </a:lnSpc>
            </a:pPr>
            <a:r>
              <a:rPr lang="de-DE" altLang="cs-CZ" sz="4800" b="1" dirty="0">
                <a:solidFill>
                  <a:srgbClr val="00B050"/>
                </a:solidFill>
              </a:rPr>
              <a:t>Lexik: </a:t>
            </a:r>
            <a:r>
              <a:rPr lang="cs-CZ" altLang="cs-CZ" sz="4800" b="1" dirty="0" err="1"/>
              <a:t>Fachbegriffe</a:t>
            </a:r>
            <a:r>
              <a:rPr lang="cs-CZ" altLang="cs-CZ" sz="4800" b="1" dirty="0"/>
              <a:t> (</a:t>
            </a:r>
            <a:r>
              <a:rPr lang="cs-CZ" altLang="cs-CZ" sz="4800" b="1" dirty="0" err="1"/>
              <a:t>Termini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Definition</a:t>
            </a:r>
            <a:r>
              <a:rPr lang="cs-CZ" altLang="cs-CZ" sz="4800" b="1" dirty="0"/>
              <a:t>)</a:t>
            </a:r>
            <a:r>
              <a:rPr lang="de-DE" altLang="cs-CZ" sz="4800" b="1" dirty="0"/>
              <a:t>: z.B.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Linguistik</a:t>
            </a:r>
            <a:r>
              <a:rPr lang="cs-CZ" altLang="cs-CZ" sz="4800" b="1" dirty="0"/>
              <a:t> - </a:t>
            </a:r>
            <a:r>
              <a:rPr lang="cs-CZ" altLang="cs-CZ" sz="4800" b="1" i="1" dirty="0" err="1"/>
              <a:t>die</a:t>
            </a:r>
            <a:r>
              <a:rPr lang="cs-CZ" altLang="cs-CZ" sz="4800" b="1" i="1" dirty="0"/>
              <a:t> </a:t>
            </a:r>
            <a:r>
              <a:rPr lang="cs-CZ" altLang="cs-CZ" sz="4800" b="1" i="1" dirty="0" err="1"/>
              <a:t>Flexion</a:t>
            </a:r>
            <a:r>
              <a:rPr lang="cs-CZ" altLang="cs-CZ" sz="4800" b="1" i="1" dirty="0"/>
              <a:t> </a:t>
            </a:r>
            <a:r>
              <a:rPr lang="cs-CZ" altLang="cs-CZ" sz="4800" b="1" dirty="0"/>
              <a:t>-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4800" b="1" dirty="0"/>
              <a:t>              </a:t>
            </a:r>
            <a:r>
              <a:rPr lang="cs-CZ" altLang="cs-CZ" sz="4800" b="1" dirty="0" err="1"/>
              <a:t>Fremdw</a:t>
            </a:r>
            <a:r>
              <a:rPr lang="de-DE" altLang="cs-CZ" sz="4800" b="1" dirty="0"/>
              <a:t>ö</a:t>
            </a:r>
            <a:r>
              <a:rPr lang="cs-CZ" altLang="cs-CZ" sz="4800" b="1" dirty="0" err="1"/>
              <a:t>rter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Internationalismen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altgr</a:t>
            </a:r>
            <a:r>
              <a:rPr lang="cs-CZ" altLang="cs-CZ" sz="4800" b="1" dirty="0"/>
              <a:t>., lat., </a:t>
            </a:r>
            <a:r>
              <a:rPr lang="cs-CZ" altLang="cs-CZ" sz="4800" b="1" dirty="0" err="1"/>
              <a:t>eng</a:t>
            </a:r>
            <a:r>
              <a:rPr lang="de-DE" altLang="cs-CZ" sz="4800" b="1" dirty="0"/>
              <a:t>l</a:t>
            </a:r>
            <a:r>
              <a:rPr lang="cs-CZ" altLang="cs-CZ" sz="4800" b="1" dirty="0"/>
              <a:t>., </a:t>
            </a:r>
            <a:r>
              <a:rPr lang="cs-CZ" altLang="cs-CZ" sz="4800" b="1" dirty="0" err="1"/>
              <a:t>ital</a:t>
            </a:r>
            <a:r>
              <a:rPr lang="cs-CZ" altLang="cs-CZ" sz="4800" b="1" dirty="0"/>
              <a:t>. (</a:t>
            </a:r>
            <a:r>
              <a:rPr lang="cs-CZ" altLang="cs-CZ" sz="4800" b="1" dirty="0" err="1"/>
              <a:t>Musikwiss</a:t>
            </a:r>
            <a:r>
              <a:rPr lang="cs-CZ" altLang="cs-CZ" sz="4800" b="1" dirty="0"/>
              <a:t>.), </a:t>
            </a:r>
            <a:r>
              <a:rPr lang="cs-CZ" altLang="cs-CZ" sz="4800" b="1" dirty="0" err="1"/>
              <a:t>frz</a:t>
            </a:r>
            <a:endParaRPr lang="cs-CZ" altLang="cs-CZ" sz="4800" b="1" dirty="0"/>
          </a:p>
          <a:p>
            <a:r>
              <a:rPr lang="cs-CZ" sz="4800" b="1" dirty="0" err="1">
                <a:solidFill>
                  <a:srgbClr val="FF0000"/>
                </a:solidFill>
              </a:rPr>
              <a:t>Fachwortschatz</a:t>
            </a:r>
            <a:r>
              <a:rPr lang="cs-CZ" sz="4800" dirty="0">
                <a:solidFill>
                  <a:srgbClr val="FF0000"/>
                </a:solidFill>
              </a:rPr>
              <a:t>: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  <a:r>
              <a:rPr lang="cs-CZ" sz="4800" b="1" dirty="0" err="1"/>
              <a:t>das</a:t>
            </a:r>
            <a:r>
              <a:rPr lang="cs-CZ" sz="4800" b="1" dirty="0"/>
              <a:t> </a:t>
            </a:r>
            <a:r>
              <a:rPr lang="cs-CZ" sz="4800" b="1" dirty="0" err="1"/>
              <a:t>eigenständige</a:t>
            </a:r>
            <a:r>
              <a:rPr lang="cs-CZ" sz="4800" b="1" dirty="0"/>
              <a:t> </a:t>
            </a:r>
            <a:r>
              <a:rPr lang="cs-CZ" sz="4800" b="1" dirty="0" err="1"/>
              <a:t>Merkmal</a:t>
            </a:r>
            <a:r>
              <a:rPr lang="cs-CZ" sz="4800" b="1" dirty="0"/>
              <a:t> der </a:t>
            </a:r>
            <a:r>
              <a:rPr lang="cs-CZ" sz="4800" b="1" dirty="0" err="1"/>
              <a:t>Fachsprachen</a:t>
            </a:r>
            <a:r>
              <a:rPr lang="cs-CZ" sz="4800" b="1" dirty="0"/>
              <a:t>: in der Terminologie </a:t>
            </a:r>
            <a:r>
              <a:rPr lang="cs-CZ" sz="4800" b="1" dirty="0" err="1"/>
              <a:t>wird</a:t>
            </a:r>
            <a:r>
              <a:rPr lang="cs-CZ" sz="4800" b="1" dirty="0"/>
              <a:t> </a:t>
            </a:r>
            <a:r>
              <a:rPr lang="cs-CZ" sz="4800" b="1" dirty="0" err="1"/>
              <a:t>das</a:t>
            </a:r>
            <a:r>
              <a:rPr lang="cs-CZ" sz="4800" b="1" dirty="0"/>
              <a:t> </a:t>
            </a:r>
            <a:r>
              <a:rPr lang="cs-CZ" sz="4800" b="1" dirty="0" err="1"/>
              <a:t>Wissen</a:t>
            </a:r>
            <a:r>
              <a:rPr lang="cs-CZ" sz="4800" b="1" dirty="0"/>
              <a:t> des </a:t>
            </a:r>
            <a:r>
              <a:rPr lang="cs-CZ" sz="4800" b="1" dirty="0" err="1"/>
              <a:t>jewe</a:t>
            </a:r>
            <a:r>
              <a:rPr lang="en-US" sz="4800" b="1" dirty="0" err="1"/>
              <a:t>i</a:t>
            </a:r>
            <a:r>
              <a:rPr lang="cs-CZ" sz="4800" b="1" dirty="0" err="1"/>
              <a:t>ligen</a:t>
            </a:r>
            <a:r>
              <a:rPr lang="cs-CZ" sz="4800" b="1" dirty="0"/>
              <a:t> </a:t>
            </a:r>
            <a:r>
              <a:rPr lang="cs-CZ" sz="4800" b="1" dirty="0" err="1"/>
              <a:t>Fachgebietes</a:t>
            </a:r>
            <a:r>
              <a:rPr lang="cs-CZ" sz="4800" b="1" dirty="0"/>
              <a:t> </a:t>
            </a:r>
            <a:r>
              <a:rPr lang="cs-CZ" sz="4800" b="1" dirty="0" err="1"/>
              <a:t>repräsentiert</a:t>
            </a:r>
            <a:r>
              <a:rPr lang="cs-CZ" sz="4800" b="1" dirty="0"/>
              <a:t>:  </a:t>
            </a:r>
            <a:r>
              <a:rPr lang="cs-CZ" sz="4800" b="1" dirty="0" err="1"/>
              <a:t>Medizin</a:t>
            </a:r>
            <a:r>
              <a:rPr lang="cs-CZ" sz="4800" b="1" dirty="0"/>
              <a:t>: </a:t>
            </a:r>
            <a:r>
              <a:rPr lang="cs-CZ" sz="4800" b="1" dirty="0" err="1"/>
              <a:t>Körperorgane</a:t>
            </a:r>
            <a:r>
              <a:rPr lang="cs-CZ" sz="4800" b="1" dirty="0"/>
              <a:t>: </a:t>
            </a:r>
            <a:r>
              <a:rPr lang="cs-CZ" sz="4800" b="1" i="1" dirty="0">
                <a:solidFill>
                  <a:srgbClr val="00B0F0"/>
                </a:solidFill>
              </a:rPr>
              <a:t>Herz, </a:t>
            </a:r>
            <a:r>
              <a:rPr lang="cs-CZ" sz="4800" b="1" i="1" dirty="0" err="1">
                <a:solidFill>
                  <a:srgbClr val="00B0F0"/>
                </a:solidFill>
              </a:rPr>
              <a:t>Thorax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Magen</a:t>
            </a:r>
            <a:r>
              <a:rPr lang="cs-CZ" sz="4800" b="1" i="1" dirty="0">
                <a:solidFill>
                  <a:srgbClr val="00B0F0"/>
                </a:solidFill>
              </a:rPr>
              <a:t>-</a:t>
            </a:r>
            <a:r>
              <a:rPr lang="cs-CZ" sz="4800" b="1" i="1" dirty="0" err="1">
                <a:solidFill>
                  <a:srgbClr val="00B0F0"/>
                </a:solidFill>
              </a:rPr>
              <a:t>Darm</a:t>
            </a:r>
            <a:r>
              <a:rPr lang="cs-CZ" sz="4800" b="1" i="1" dirty="0">
                <a:solidFill>
                  <a:srgbClr val="00B0F0"/>
                </a:solidFill>
              </a:rPr>
              <a:t>-Trakt</a:t>
            </a:r>
            <a:r>
              <a:rPr lang="cs-CZ" sz="4800" b="1" i="1" dirty="0"/>
              <a:t>; </a:t>
            </a:r>
            <a:r>
              <a:rPr lang="cs-CZ" sz="4800" b="1" dirty="0" err="1"/>
              <a:t>Krankheiten</a:t>
            </a:r>
            <a:r>
              <a:rPr lang="cs-CZ" sz="4800" b="1" dirty="0"/>
              <a:t> </a:t>
            </a:r>
            <a:r>
              <a:rPr lang="cs-CZ" sz="4800" b="1" dirty="0" err="1"/>
              <a:t>und</a:t>
            </a:r>
            <a:r>
              <a:rPr lang="cs-CZ" sz="4800" b="1" dirty="0"/>
              <a:t> Syndrome: </a:t>
            </a:r>
            <a:r>
              <a:rPr lang="cs-CZ" sz="4800" b="1" i="1" dirty="0" err="1">
                <a:solidFill>
                  <a:srgbClr val="00B0F0"/>
                </a:solidFill>
              </a:rPr>
              <a:t>Schlaganfall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Herzinfarkt</a:t>
            </a:r>
            <a:r>
              <a:rPr lang="cs-CZ" sz="4800" b="1" i="1" dirty="0">
                <a:solidFill>
                  <a:srgbClr val="00B0F0"/>
                </a:solidFill>
              </a:rPr>
              <a:t>, AIDS </a:t>
            </a:r>
            <a:r>
              <a:rPr lang="cs-CZ" sz="4800" b="1" dirty="0" err="1"/>
              <a:t>sowie</a:t>
            </a:r>
            <a:r>
              <a:rPr lang="cs-CZ" sz="4800" b="1" dirty="0"/>
              <a:t> </a:t>
            </a:r>
            <a:r>
              <a:rPr lang="cs-CZ" sz="4800" b="1" dirty="0" err="1"/>
              <a:t>ihr</a:t>
            </a:r>
            <a:r>
              <a:rPr lang="cs-CZ" sz="4800" b="1" dirty="0"/>
              <a:t> Charakter, </a:t>
            </a:r>
            <a:r>
              <a:rPr lang="cs-CZ" sz="4800" b="1" dirty="0" err="1"/>
              <a:t>Dauer</a:t>
            </a:r>
            <a:r>
              <a:rPr lang="cs-CZ" sz="4800" b="1" dirty="0"/>
              <a:t>, </a:t>
            </a:r>
            <a:r>
              <a:rPr lang="cs-CZ" sz="4800" b="1" dirty="0" err="1"/>
              <a:t>ihre</a:t>
            </a:r>
            <a:r>
              <a:rPr lang="cs-CZ" sz="4800" b="1" dirty="0"/>
              <a:t> Symptome </a:t>
            </a:r>
            <a:r>
              <a:rPr lang="cs-CZ" sz="4800" b="1" dirty="0" err="1"/>
              <a:t>und</a:t>
            </a:r>
            <a:r>
              <a:rPr lang="cs-CZ" sz="4800" b="1" dirty="0"/>
              <a:t> </a:t>
            </a:r>
            <a:r>
              <a:rPr lang="cs-CZ" sz="4800" b="1" dirty="0" err="1"/>
              <a:t>Befunde</a:t>
            </a:r>
            <a:r>
              <a:rPr lang="cs-CZ" sz="4800" b="1" dirty="0"/>
              <a:t>: </a:t>
            </a:r>
            <a:r>
              <a:rPr lang="cs-CZ" sz="4800" b="1" i="1" dirty="0">
                <a:solidFill>
                  <a:srgbClr val="00B0F0"/>
                </a:solidFill>
              </a:rPr>
              <a:t>akut, </a:t>
            </a:r>
            <a:r>
              <a:rPr lang="cs-CZ" sz="4800" b="1" i="1" dirty="0" err="1">
                <a:solidFill>
                  <a:srgbClr val="00B0F0"/>
                </a:solidFill>
              </a:rPr>
              <a:t>Schmerz</a:t>
            </a:r>
            <a:r>
              <a:rPr lang="cs-CZ" sz="4800" b="1" i="1" dirty="0"/>
              <a:t>; </a:t>
            </a:r>
            <a:r>
              <a:rPr lang="cs-CZ" sz="4800" b="1" dirty="0" err="1"/>
              <a:t>Untersuchungsverfahren</a:t>
            </a:r>
            <a:r>
              <a:rPr lang="cs-CZ" sz="4800" b="1" dirty="0"/>
              <a:t> </a:t>
            </a:r>
            <a:r>
              <a:rPr lang="cs-CZ" sz="4800" b="1" dirty="0" err="1"/>
              <a:t>und</a:t>
            </a:r>
            <a:r>
              <a:rPr lang="cs-CZ" sz="4800" b="1" dirty="0"/>
              <a:t> </a:t>
            </a:r>
            <a:r>
              <a:rPr lang="cs-CZ" sz="4800" b="1" dirty="0" err="1"/>
              <a:t>Opetrationstechniken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Computertomographie</a:t>
            </a:r>
            <a:r>
              <a:rPr lang="cs-CZ" sz="4800" b="1" i="1" dirty="0">
                <a:solidFill>
                  <a:srgbClr val="00B0F0"/>
                </a:solidFill>
              </a:rPr>
              <a:t>, Biopsie</a:t>
            </a:r>
            <a:r>
              <a:rPr lang="cs-CZ" sz="4800" b="1" i="1" dirty="0"/>
              <a:t>; </a:t>
            </a:r>
            <a:r>
              <a:rPr lang="cs-CZ" sz="4800" b="1" dirty="0" err="1"/>
              <a:t>Bezeichnungen</a:t>
            </a:r>
            <a:r>
              <a:rPr lang="cs-CZ" sz="4800" b="1" dirty="0"/>
              <a:t> von </a:t>
            </a:r>
            <a:r>
              <a:rPr lang="cs-CZ" sz="4800" b="1" dirty="0" err="1"/>
              <a:t>Patienten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Diabetiker</a:t>
            </a:r>
            <a:r>
              <a:rPr lang="cs-CZ" sz="4800" b="1" i="1" dirty="0"/>
              <a:t>. </a:t>
            </a:r>
          </a:p>
          <a:p>
            <a:r>
              <a:rPr lang="cs-CZ" sz="4800" b="1" dirty="0" err="1"/>
              <a:t>starke</a:t>
            </a:r>
            <a:r>
              <a:rPr lang="cs-CZ" sz="4800" b="1" dirty="0"/>
              <a:t> Dynamik: </a:t>
            </a:r>
            <a:r>
              <a:rPr lang="cs-CZ" sz="4800" b="1" dirty="0" err="1"/>
              <a:t>Metaphorisierungen</a:t>
            </a:r>
            <a:r>
              <a:rPr lang="cs-CZ" sz="4800" b="1" dirty="0"/>
              <a:t>:</a:t>
            </a:r>
            <a:r>
              <a:rPr lang="cs-CZ" sz="4800" b="1" dirty="0">
                <a:solidFill>
                  <a:srgbClr val="00B0F0"/>
                </a:solidFill>
              </a:rPr>
              <a:t> </a:t>
            </a:r>
            <a:r>
              <a:rPr lang="cs-CZ" sz="4800" b="1" i="1" dirty="0" err="1">
                <a:solidFill>
                  <a:srgbClr val="00B0F0"/>
                </a:solidFill>
              </a:rPr>
              <a:t>Computervirus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springende</a:t>
            </a:r>
            <a:r>
              <a:rPr lang="cs-CZ" sz="4800" b="1" i="1" dirty="0">
                <a:solidFill>
                  <a:srgbClr val="00B0F0"/>
                </a:solidFill>
              </a:rPr>
              <a:t> Gene, </a:t>
            </a:r>
            <a:r>
              <a:rPr lang="cs-CZ" sz="4800" b="1" i="1" dirty="0" err="1">
                <a:solidFill>
                  <a:srgbClr val="00B0F0"/>
                </a:solidFill>
              </a:rPr>
              <a:t>genetischer</a:t>
            </a:r>
            <a:r>
              <a:rPr lang="cs-CZ" sz="4800" b="1" i="1" dirty="0">
                <a:solidFill>
                  <a:srgbClr val="00B0F0"/>
                </a:solidFill>
              </a:rPr>
              <a:t> </a:t>
            </a:r>
            <a:r>
              <a:rPr lang="cs-CZ" sz="4800" b="1" i="1" dirty="0" err="1">
                <a:solidFill>
                  <a:srgbClr val="00B0F0"/>
                </a:solidFill>
              </a:rPr>
              <a:t>Fingerabdruck</a:t>
            </a:r>
            <a:r>
              <a:rPr lang="cs-CZ" sz="4800" b="1" i="1" dirty="0">
                <a:solidFill>
                  <a:srgbClr val="00B0F0"/>
                </a:solidFill>
              </a:rPr>
              <a:t> </a:t>
            </a:r>
            <a:endParaRPr lang="de-DE" sz="4800" b="1" i="1" dirty="0">
              <a:solidFill>
                <a:srgbClr val="00B0F0"/>
              </a:solidFill>
            </a:endParaRPr>
          </a:p>
          <a:p>
            <a:r>
              <a:rPr lang="cs-CZ" sz="4800" b="1" dirty="0" err="1"/>
              <a:t>Allgemeiner</a:t>
            </a:r>
            <a:r>
              <a:rPr lang="cs-CZ" sz="4800" b="1" dirty="0"/>
              <a:t> </a:t>
            </a:r>
            <a:r>
              <a:rPr lang="cs-CZ" sz="4800" b="1" dirty="0" err="1"/>
              <a:t>Fachwortschatz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Syst</a:t>
            </a:r>
            <a:r>
              <a:rPr lang="de-DE" sz="4800" b="1" i="1" dirty="0">
                <a:solidFill>
                  <a:srgbClr val="00B0F0"/>
                </a:solidFill>
              </a:rPr>
              <a:t>e</a:t>
            </a:r>
            <a:r>
              <a:rPr lang="cs-CZ" sz="4800" b="1" i="1" dirty="0">
                <a:solidFill>
                  <a:srgbClr val="00B0F0"/>
                </a:solidFill>
              </a:rPr>
              <a:t>m, Experiment, </a:t>
            </a:r>
            <a:r>
              <a:rPr lang="cs-CZ" sz="4800" b="1" i="1" dirty="0" err="1">
                <a:solidFill>
                  <a:srgbClr val="00B0F0"/>
                </a:solidFill>
              </a:rPr>
              <a:t>Funktion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           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12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60A88-4606-43D4-B35B-D0BF1B27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/>
              <a:t>Text</a:t>
            </a:r>
            <a:r>
              <a:rPr lang="de-DE" altLang="cs-CZ" sz="3200" b="1" dirty="0"/>
              <a:t>(</a:t>
            </a:r>
            <a:r>
              <a:rPr lang="cs-CZ" altLang="cs-CZ" sz="3200" b="1" dirty="0" err="1"/>
              <a:t>sorten</a:t>
            </a:r>
            <a:r>
              <a:rPr lang="de-DE" altLang="cs-CZ" sz="3200" b="1" dirty="0"/>
              <a:t>)</a:t>
            </a:r>
            <a:r>
              <a:rPr lang="cs-CZ" altLang="cs-CZ" sz="3200" b="1" dirty="0" err="1"/>
              <a:t>stilistik</a:t>
            </a:r>
            <a:br>
              <a:rPr lang="cs-CZ" altLang="cs-CZ" sz="32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16C0FD-8405-44AD-BAF0-F37F041F9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err="1"/>
              <a:t>Ausgangspunkt</a:t>
            </a:r>
            <a:r>
              <a:rPr lang="cs-CZ" altLang="cs-CZ" b="1" dirty="0"/>
              <a:t> 1: </a:t>
            </a:r>
            <a:r>
              <a:rPr lang="de-DE" altLang="cs-CZ" b="1" dirty="0"/>
              <a:t>Funktionalstilistik und </a:t>
            </a:r>
            <a:r>
              <a:rPr lang="cs-CZ" altLang="cs-CZ" b="1" dirty="0" err="1"/>
              <a:t>Textlinguistik</a:t>
            </a:r>
            <a:r>
              <a:rPr lang="de-DE" altLang="cs-CZ" b="1" dirty="0"/>
              <a:t>: Kriterien der Textualität</a:t>
            </a:r>
          </a:p>
          <a:p>
            <a:pPr eaLnBrk="1" hangingPunct="1"/>
            <a:r>
              <a:rPr lang="de-DE" altLang="cs-CZ" b="1" dirty="0"/>
              <a:t>Ausgangspunkt 2: Kommunikationsbereiche und ihre Textsorten</a:t>
            </a:r>
          </a:p>
          <a:p>
            <a:pPr eaLnBrk="1" hangingPunct="1"/>
            <a:r>
              <a:rPr lang="de-DE" altLang="cs-CZ" b="1" dirty="0"/>
              <a:t>Methoden der stilistischen Textanalyse   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72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198EB-671E-40CF-BE02-8D3E6CBF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Textuelle</a:t>
            </a:r>
            <a:r>
              <a:rPr lang="cs-CZ" altLang="cs-CZ" b="1" dirty="0"/>
              <a:t> </a:t>
            </a:r>
            <a:r>
              <a:rPr lang="cs-CZ" altLang="cs-CZ" b="1" dirty="0" err="1"/>
              <a:t>Hauptmerkmale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AAF9F-786D-40A7-AC1C-AD9512120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Sachlichkeit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Begrifflichkeit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Fachlichkeit</a:t>
            </a:r>
            <a:r>
              <a:rPr lang="de-DE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/>
              <a:t>Fach- </a:t>
            </a:r>
            <a:r>
              <a:rPr lang="cs-CZ" sz="2000" b="1" dirty="0" err="1"/>
              <a:t>und</a:t>
            </a:r>
            <a:r>
              <a:rPr lang="cs-CZ" sz="2000" b="1" dirty="0"/>
              <a:t> </a:t>
            </a:r>
            <a:r>
              <a:rPr lang="cs-CZ" sz="2000" b="1" dirty="0" err="1"/>
              <a:t>Fremdwörter</a:t>
            </a:r>
            <a:r>
              <a:rPr lang="cs-CZ" sz="2000" b="1" dirty="0"/>
              <a:t>, </a:t>
            </a:r>
            <a:r>
              <a:rPr lang="cs-CZ" sz="2000" b="1" dirty="0" err="1"/>
              <a:t>semantische</a:t>
            </a:r>
            <a:r>
              <a:rPr lang="cs-CZ" sz="2000" b="1" dirty="0"/>
              <a:t> </a:t>
            </a:r>
            <a:r>
              <a:rPr lang="cs-CZ" sz="2000" b="1" dirty="0" err="1"/>
              <a:t>Eindeutigkeit</a:t>
            </a:r>
            <a:r>
              <a:rPr lang="de-DE" sz="2000" b="1" dirty="0"/>
              <a:t> </a:t>
            </a:r>
            <a:r>
              <a:rPr lang="cs-CZ" sz="2000" b="1" dirty="0"/>
              <a:t>(</a:t>
            </a:r>
            <a:r>
              <a:rPr lang="cs-CZ" sz="2000" b="1" dirty="0" err="1"/>
              <a:t>Konnotationen</a:t>
            </a:r>
            <a:r>
              <a:rPr lang="cs-CZ" sz="2000" b="1" dirty="0"/>
              <a:t>, </a:t>
            </a:r>
            <a:r>
              <a:rPr lang="cs-CZ" sz="2000" b="1" dirty="0" err="1"/>
              <a:t>Expressivität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eingeschränkt</a:t>
            </a:r>
            <a:r>
              <a:rPr lang="cs-CZ" sz="2000" b="1" dirty="0"/>
              <a:t>)</a:t>
            </a:r>
            <a:r>
              <a:rPr lang="de-DE" sz="2000" b="1" dirty="0"/>
              <a:t>, z.B. </a:t>
            </a:r>
            <a:r>
              <a:rPr lang="cs-CZ" sz="2000" b="1" i="1" dirty="0"/>
              <a:t>"</a:t>
            </a:r>
            <a:r>
              <a:rPr lang="cs-CZ" sz="2000" b="1" i="1" dirty="0" err="1"/>
              <a:t>Revolution</a:t>
            </a:r>
            <a:r>
              <a:rPr lang="cs-CZ" sz="2000" b="1" i="1" dirty="0"/>
              <a:t>" </a:t>
            </a:r>
            <a:r>
              <a:rPr lang="cs-CZ" sz="2000" b="1" dirty="0"/>
              <a:t>- </a:t>
            </a:r>
            <a:r>
              <a:rPr lang="cs-CZ" sz="2000" b="1" dirty="0" err="1"/>
              <a:t>neg</a:t>
            </a:r>
            <a:r>
              <a:rPr lang="cs-CZ" sz="2000" b="1" dirty="0"/>
              <a:t>., </a:t>
            </a:r>
            <a:r>
              <a:rPr lang="cs-CZ" sz="2000" b="1" dirty="0" err="1"/>
              <a:t>pos</a:t>
            </a:r>
            <a:r>
              <a:rPr lang="cs-CZ" sz="2000" b="1" dirty="0"/>
              <a:t>. </a:t>
            </a:r>
            <a:r>
              <a:rPr lang="cs-CZ" sz="2000" b="1" dirty="0" err="1"/>
              <a:t>Konnotationen</a:t>
            </a:r>
            <a:r>
              <a:rPr lang="de-DE" sz="2000" b="1" dirty="0"/>
              <a:t> – genau definiert</a:t>
            </a:r>
            <a:r>
              <a:rPr lang="cs-CZ" sz="2000" b="1" dirty="0"/>
              <a:t> 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unpersönliche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Ausdrucksweise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Objektivität</a:t>
            </a:r>
            <a:r>
              <a:rPr lang="cs-CZ" sz="2000" b="1" dirty="0">
                <a:solidFill>
                  <a:srgbClr val="FF0000"/>
                </a:solidFill>
              </a:rPr>
              <a:t>: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cs-CZ" sz="2000" b="1" i="1" dirty="0"/>
              <a:t>man, es </a:t>
            </a:r>
            <a:r>
              <a:rPr lang="cs-CZ" sz="2000" b="1" i="1" dirty="0" err="1"/>
              <a:t>ist</a:t>
            </a:r>
            <a:r>
              <a:rPr lang="cs-CZ" sz="2000" b="1" i="1" dirty="0"/>
              <a:t> </a:t>
            </a:r>
            <a:r>
              <a:rPr lang="cs-CZ" sz="2000" b="1" i="1" dirty="0" err="1"/>
              <a:t>anzunehmen</a:t>
            </a:r>
            <a:r>
              <a:rPr lang="cs-CZ" sz="2000" b="1" i="1" dirty="0"/>
              <a:t>, nach</a:t>
            </a:r>
            <a:r>
              <a:rPr lang="de-DE" sz="2000" b="1" dirty="0"/>
              <a:t> </a:t>
            </a:r>
            <a:r>
              <a:rPr lang="cs-CZ" sz="2000" b="1" i="1" dirty="0" err="1"/>
              <a:t>Meinung</a:t>
            </a:r>
            <a:r>
              <a:rPr lang="cs-CZ" sz="2000" b="1" i="1" dirty="0"/>
              <a:t> des </a:t>
            </a:r>
            <a:r>
              <a:rPr lang="cs-CZ" sz="2000" b="1" i="1" dirty="0" err="1"/>
              <a:t>Verfassers</a:t>
            </a:r>
            <a:r>
              <a:rPr lang="cs-CZ" sz="2000" b="1" i="1" dirty="0"/>
              <a:t>, </a:t>
            </a:r>
            <a:r>
              <a:rPr lang="cs-CZ" sz="2000" b="1" i="1" dirty="0" err="1"/>
              <a:t>meines</a:t>
            </a:r>
            <a:r>
              <a:rPr lang="cs-CZ" sz="2000" b="1" i="1" dirty="0"/>
              <a:t>/</a:t>
            </a:r>
            <a:r>
              <a:rPr lang="cs-CZ" sz="2000" b="1" i="1" dirty="0" err="1"/>
              <a:t>unseres</a:t>
            </a:r>
            <a:r>
              <a:rPr lang="cs-CZ" sz="2000" b="1" i="1" dirty="0"/>
              <a:t> </a:t>
            </a:r>
            <a:r>
              <a:rPr lang="cs-CZ" sz="2000" b="1" i="1" dirty="0" err="1"/>
              <a:t>Erachtens</a:t>
            </a:r>
            <a:r>
              <a:rPr lang="cs-CZ" sz="2000" b="1" i="1" dirty="0"/>
              <a:t>, </a:t>
            </a:r>
            <a:r>
              <a:rPr lang="cs-CZ" sz="2000" b="1" i="1" dirty="0" err="1"/>
              <a:t>ich-Form</a:t>
            </a:r>
            <a:r>
              <a:rPr lang="cs-CZ" sz="2000" b="1" i="1" dirty="0"/>
              <a:t> - </a:t>
            </a:r>
            <a:r>
              <a:rPr lang="cs-CZ" sz="2000" b="1" dirty="0" err="1"/>
              <a:t>moderne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Tendenz</a:t>
            </a:r>
            <a:r>
              <a:rPr lang="cs-CZ" sz="2000" b="1" dirty="0"/>
              <a:t>) </a:t>
            </a:r>
          </a:p>
          <a:p>
            <a:pPr eaLnBrk="1" hangingPunct="1"/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Nominalstil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Nomina</a:t>
            </a:r>
            <a:r>
              <a:rPr lang="cs-CZ" sz="2000" b="1" dirty="0"/>
              <a:t>, Adjektiv-Substantiv, FVG - </a:t>
            </a:r>
            <a:r>
              <a:rPr lang="cs-CZ" sz="2000" b="1" i="1" dirty="0" err="1"/>
              <a:t>zur</a:t>
            </a:r>
            <a:r>
              <a:rPr lang="cs-CZ" sz="2000" b="1" i="1" dirty="0"/>
              <a:t> </a:t>
            </a:r>
            <a:r>
              <a:rPr lang="cs-CZ" sz="2000" b="1" i="1" dirty="0" err="1"/>
              <a:t>Ausf</a:t>
            </a:r>
            <a:r>
              <a:rPr lang="de-DE" sz="2000" b="1" i="1" dirty="0"/>
              <a:t>ü</a:t>
            </a:r>
            <a:r>
              <a:rPr lang="cs-CZ" sz="2000" b="1" i="1" dirty="0" err="1"/>
              <a:t>hrung</a:t>
            </a:r>
            <a:r>
              <a:rPr lang="cs-CZ" sz="2000" b="1" i="1" dirty="0"/>
              <a:t> </a:t>
            </a:r>
            <a:r>
              <a:rPr lang="cs-CZ" sz="2000" b="1" i="1" dirty="0" err="1"/>
              <a:t>bringen</a:t>
            </a:r>
            <a:r>
              <a:rPr lang="cs-CZ" sz="2000" b="1" dirty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cs-CZ" sz="2000" b="1" dirty="0"/>
              <a:t>       </a:t>
            </a:r>
            <a:r>
              <a:rPr lang="cs-CZ" sz="2000" b="1" dirty="0" err="1"/>
              <a:t>Partizipialkonstruktion</a:t>
            </a:r>
            <a:r>
              <a:rPr lang="cs-CZ" sz="2000" b="1" dirty="0"/>
              <a:t> - </a:t>
            </a:r>
            <a:r>
              <a:rPr lang="cs-CZ" sz="2000" b="1" i="1" dirty="0" err="1"/>
              <a:t>das</a:t>
            </a:r>
            <a:r>
              <a:rPr lang="cs-CZ" sz="2000" b="1" i="1" dirty="0"/>
              <a:t> f</a:t>
            </a:r>
            <a:r>
              <a:rPr lang="de-DE" sz="2000" b="1" i="1" dirty="0"/>
              <a:t>ü</a:t>
            </a:r>
            <a:r>
              <a:rPr lang="cs-CZ" sz="2000" b="1" i="1" dirty="0"/>
              <a:t>r den </a:t>
            </a:r>
            <a:r>
              <a:rPr lang="cs-CZ" sz="2000" b="1" i="1" dirty="0" err="1"/>
              <a:t>Versuch</a:t>
            </a:r>
            <a:r>
              <a:rPr lang="cs-CZ" sz="2000" b="1" i="1" dirty="0"/>
              <a:t> </a:t>
            </a:r>
            <a:r>
              <a:rPr lang="cs-CZ" sz="2000" b="1" i="1" dirty="0" err="1"/>
              <a:t>verwendete</a:t>
            </a:r>
            <a:r>
              <a:rPr lang="cs-CZ" sz="2000" b="1" dirty="0"/>
              <a:t> </a:t>
            </a:r>
            <a:r>
              <a:rPr lang="cs-CZ" sz="2000" b="1" i="1" dirty="0" err="1"/>
              <a:t>Tier</a:t>
            </a:r>
            <a:r>
              <a:rPr lang="cs-CZ" sz="2000" b="1" i="1" dirty="0"/>
              <a:t> </a:t>
            </a:r>
            <a:endParaRPr lang="cs-CZ" sz="2000" b="1" dirty="0"/>
          </a:p>
          <a:p>
            <a:pPr eaLnBrk="1" hangingPunct="1">
              <a:buFont typeface="Arial" charset="0"/>
              <a:buNone/>
            </a:pPr>
            <a:r>
              <a:rPr lang="de-DE" sz="2000" b="1" dirty="0"/>
              <a:t>       </a:t>
            </a:r>
            <a:r>
              <a:rPr lang="cs-CZ" sz="2000" b="1" dirty="0" err="1"/>
              <a:t>Attribuierung</a:t>
            </a:r>
            <a:r>
              <a:rPr lang="cs-CZ" sz="2000" b="1" dirty="0"/>
              <a:t>, </a:t>
            </a:r>
            <a:r>
              <a:rPr lang="cs-CZ" sz="2000" b="1" dirty="0" err="1"/>
              <a:t>Attributivketten</a:t>
            </a:r>
            <a:r>
              <a:rPr lang="cs-CZ" sz="2000" b="1" dirty="0"/>
              <a:t> </a:t>
            </a:r>
            <a:r>
              <a:rPr lang="cs-CZ" sz="2000" b="1" dirty="0" err="1"/>
              <a:t>statt</a:t>
            </a:r>
            <a:r>
              <a:rPr lang="cs-CZ" sz="2000" b="1" dirty="0"/>
              <a:t> </a:t>
            </a:r>
            <a:r>
              <a:rPr lang="cs-CZ" sz="2000" b="1" dirty="0" err="1"/>
              <a:t>relative</a:t>
            </a:r>
            <a:r>
              <a:rPr lang="cs-CZ" sz="2000" b="1" dirty="0"/>
              <a:t> </a:t>
            </a:r>
            <a:r>
              <a:rPr lang="cs-CZ" sz="2000" b="1" dirty="0" err="1"/>
              <a:t>Nebens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endParaRPr lang="de-DE" sz="2000" b="1" dirty="0"/>
          </a:p>
          <a:p>
            <a:pPr eaLnBrk="1" hangingPunct="1"/>
            <a:r>
              <a:rPr lang="cs-CZ" sz="2000" b="1" dirty="0" err="1"/>
              <a:t>Passivkonstruktionen</a:t>
            </a:r>
            <a:r>
              <a:rPr lang="cs-CZ" sz="2000" b="1" dirty="0"/>
              <a:t> - </a:t>
            </a:r>
            <a:r>
              <a:rPr lang="cs-CZ" sz="2000" b="1" dirty="0" err="1"/>
              <a:t>die</a:t>
            </a:r>
            <a:r>
              <a:rPr lang="cs-CZ" sz="2000" b="1" dirty="0"/>
              <a:t> </a:t>
            </a:r>
            <a:r>
              <a:rPr lang="cs-CZ" sz="2000" b="1" dirty="0" err="1"/>
              <a:t>Handlung</a:t>
            </a:r>
            <a:r>
              <a:rPr lang="cs-CZ" sz="2000" b="1" dirty="0"/>
              <a:t> </a:t>
            </a:r>
            <a:r>
              <a:rPr lang="cs-CZ" sz="2000" b="1" dirty="0" err="1"/>
              <a:t>im</a:t>
            </a:r>
            <a:r>
              <a:rPr lang="cs-CZ" sz="2000" b="1" dirty="0"/>
              <a:t> </a:t>
            </a:r>
            <a:r>
              <a:rPr lang="cs-CZ" sz="2000" b="1" dirty="0" err="1"/>
              <a:t>Vordergrund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Gliederung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Abs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r>
              <a:rPr lang="de-DE" sz="2000" b="1" dirty="0"/>
              <a:t>,</a:t>
            </a:r>
            <a:r>
              <a:rPr lang="cs-CZ" sz="2000" b="1" dirty="0"/>
              <a:t> Infografik</a:t>
            </a:r>
            <a:r>
              <a:rPr lang="de-DE" sz="2000" b="1" dirty="0"/>
              <a:t>: Bilder, Tabellen, Grafen, Diagramme…</a:t>
            </a:r>
          </a:p>
          <a:p>
            <a:pPr eaLnBrk="1" hangingPunct="1"/>
            <a:r>
              <a:rPr lang="de-DE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Unterschiede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zwischen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streng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und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populärwissenschaftlichen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Textsorten</a:t>
            </a:r>
            <a:r>
              <a:rPr lang="cs-CZ" sz="2000" b="1" dirty="0">
                <a:solidFill>
                  <a:srgbClr val="00B050"/>
                </a:solidFill>
              </a:rPr>
              <a:t>!</a:t>
            </a:r>
            <a:endParaRPr lang="cs-CZ" sz="200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44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FDE51-A1C9-4121-852E-CEF395A5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Textbeispiele</a:t>
            </a:r>
            <a:r>
              <a:rPr lang="cs-CZ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13E5C-EE7A-49A3-9ADB-E1790625D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err="1">
                <a:solidFill>
                  <a:srgbClr val="00B050"/>
                </a:solidFill>
              </a:rPr>
              <a:t>Vagheitsreduzierung</a:t>
            </a:r>
            <a:r>
              <a:rPr lang="cs-CZ" sz="1800" b="1" dirty="0">
                <a:solidFill>
                  <a:srgbClr val="00B050"/>
                </a:solidFill>
              </a:rPr>
              <a:t> (1987):</a:t>
            </a:r>
          </a:p>
          <a:p>
            <a:r>
              <a:rPr lang="de-DE" sz="1800" b="1" dirty="0"/>
              <a:t>lange, komplizierte Sätze (NS – kausal, final…)</a:t>
            </a:r>
          </a:p>
          <a:p>
            <a:r>
              <a:rPr lang="de-DE" sz="1800" b="1" dirty="0"/>
              <a:t>IK mit zu</a:t>
            </a:r>
          </a:p>
          <a:p>
            <a:r>
              <a:rPr lang="de-DE" sz="1800" b="1" dirty="0"/>
              <a:t>Unpersönliche Konstruktionen: </a:t>
            </a:r>
            <a:r>
              <a:rPr lang="de-DE" sz="1800" b="1" i="1" dirty="0"/>
              <a:t>sein + zu + Inf.</a:t>
            </a:r>
          </a:p>
          <a:p>
            <a:r>
              <a:rPr lang="de-DE" sz="1800" b="1" dirty="0"/>
              <a:t>Partizipialkonstruktionen</a:t>
            </a:r>
          </a:p>
          <a:p>
            <a:r>
              <a:rPr lang="de-DE" sz="1800" b="1" dirty="0"/>
              <a:t>Parenthese</a:t>
            </a:r>
            <a:r>
              <a:rPr lang="cs-CZ" sz="1800" b="1" dirty="0"/>
              <a:t>:</a:t>
            </a:r>
            <a:r>
              <a:rPr lang="de-DE" sz="1800" b="1" dirty="0"/>
              <a:t> - -</a:t>
            </a:r>
          </a:p>
          <a:p>
            <a:r>
              <a:rPr lang="de-DE" sz="1800" b="1" dirty="0"/>
              <a:t>Termini – Linguistik </a:t>
            </a:r>
            <a:r>
              <a:rPr lang="de-DE" sz="1800" b="1" i="1" dirty="0"/>
              <a:t>(Kommunikation)</a:t>
            </a:r>
            <a:r>
              <a:rPr lang="cs-CZ" sz="1800" b="1" i="1" dirty="0"/>
              <a:t>,</a:t>
            </a:r>
            <a:r>
              <a:rPr lang="de-DE" sz="1800" b="1" i="1" dirty="0"/>
              <a:t> </a:t>
            </a:r>
            <a:r>
              <a:rPr lang="de-DE" sz="1800" b="1" dirty="0"/>
              <a:t>Internationalismen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0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2F466-D2BA-4189-8D40-6682C748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Textbeispiele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0514-75FF-4DC2-9AB7-EB0814A8B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50"/>
                </a:solidFill>
              </a:rPr>
              <a:t>Sprache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und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Emotion</a:t>
            </a:r>
            <a:r>
              <a:rPr lang="cs-CZ" b="1" dirty="0">
                <a:solidFill>
                  <a:srgbClr val="00B050"/>
                </a:solidFill>
              </a:rPr>
              <a:t> (2007):</a:t>
            </a:r>
          </a:p>
          <a:p>
            <a:r>
              <a:rPr lang="de-DE" b="1" dirty="0"/>
              <a:t>Textgestaltung: Zitate (Motto)</a:t>
            </a:r>
          </a:p>
          <a:p>
            <a:r>
              <a:rPr lang="de-DE" b="1" dirty="0"/>
              <a:t>Persönlicher Stil – </a:t>
            </a:r>
            <a:r>
              <a:rPr lang="de-DE" b="1" i="1" dirty="0">
                <a:solidFill>
                  <a:srgbClr val="00B0F0"/>
                </a:solidFill>
              </a:rPr>
              <a:t>ich als Wissenschaftlerin, meine Analysen </a:t>
            </a:r>
            <a:r>
              <a:rPr lang="de-DE" b="1" i="1" dirty="0"/>
              <a:t>– </a:t>
            </a:r>
            <a:r>
              <a:rPr lang="de-DE" b="1" dirty="0"/>
              <a:t>mehr Emotionalität und Individualität</a:t>
            </a:r>
          </a:p>
          <a:p>
            <a:r>
              <a:rPr lang="de-DE" b="1" dirty="0"/>
              <a:t>trotzdem „wissenschaftlich“: </a:t>
            </a:r>
            <a:r>
              <a:rPr lang="de-DE" b="1" i="1" dirty="0"/>
              <a:t>man muss (an)erkennen</a:t>
            </a:r>
          </a:p>
          <a:p>
            <a:r>
              <a:rPr lang="de-DE" b="1" dirty="0"/>
              <a:t>Termini: </a:t>
            </a:r>
            <a:r>
              <a:rPr lang="de-DE" b="1" i="1" dirty="0"/>
              <a:t>Kognition, Emotion, marginal</a:t>
            </a:r>
          </a:p>
          <a:p>
            <a:r>
              <a:rPr lang="de-DE" b="1" dirty="0"/>
              <a:t>Zitierungsweise: </a:t>
            </a:r>
            <a:r>
              <a:rPr lang="de-DE" b="1" i="1" dirty="0"/>
              <a:t>(hierzu </a:t>
            </a:r>
            <a:r>
              <a:rPr lang="de-DE" b="1" i="1" dirty="0" err="1"/>
              <a:t>Damasio</a:t>
            </a:r>
            <a:r>
              <a:rPr lang="de-DE" b="1" i="1" dirty="0"/>
              <a:t> 1997)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2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A297A-16BA-40FC-BC21-639C3E6C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3. </a:t>
            </a:r>
            <a:r>
              <a:rPr lang="cs-CZ" sz="2400" b="1" dirty="0" err="1">
                <a:solidFill>
                  <a:srgbClr val="FF0000"/>
                </a:solidFill>
              </a:rPr>
              <a:t>Kommunikationsbereich</a:t>
            </a:r>
            <a:r>
              <a:rPr lang="cs-CZ" sz="2400" b="1" dirty="0">
                <a:solidFill>
                  <a:srgbClr val="FF0000"/>
                </a:solidFill>
              </a:rPr>
              <a:t> der </a:t>
            </a:r>
            <a:r>
              <a:rPr lang="cs-CZ" sz="2400" b="1" dirty="0" err="1">
                <a:solidFill>
                  <a:srgbClr val="FF0000"/>
                </a:solidFill>
              </a:rPr>
              <a:t>institutionellen</a:t>
            </a:r>
            <a:r>
              <a:rPr lang="cs-CZ" sz="2400" b="1" dirty="0">
                <a:solidFill>
                  <a:srgbClr val="FF0000"/>
                </a:solidFill>
              </a:rPr>
              <a:t> (</a:t>
            </a:r>
            <a:r>
              <a:rPr lang="cs-CZ" sz="2400" b="1" dirty="0" err="1">
                <a:solidFill>
                  <a:srgbClr val="FF0000"/>
                </a:solidFill>
              </a:rPr>
              <a:t>offiziellen</a:t>
            </a:r>
            <a:r>
              <a:rPr lang="cs-CZ" sz="2400" b="1" dirty="0">
                <a:solidFill>
                  <a:srgbClr val="FF0000"/>
                </a:solidFill>
              </a:rPr>
              <a:t>) </a:t>
            </a:r>
            <a:r>
              <a:rPr lang="cs-CZ" sz="2400" b="1" dirty="0" err="1">
                <a:solidFill>
                  <a:srgbClr val="FF0000"/>
                </a:solidFill>
              </a:rPr>
              <a:t>kommunikation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BC94A-F29B-4B38-A587-CFACD0A13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große</a:t>
            </a:r>
            <a:r>
              <a:rPr lang="cs-CZ" b="1" dirty="0"/>
              <a:t> </a:t>
            </a:r>
            <a:r>
              <a:rPr lang="cs-CZ" b="1" dirty="0" err="1"/>
              <a:t>Heterogenität</a:t>
            </a:r>
            <a:r>
              <a:rPr lang="cs-CZ" b="1" dirty="0"/>
              <a:t> - </a:t>
            </a:r>
            <a:r>
              <a:rPr lang="cs-CZ" b="1" dirty="0" err="1"/>
              <a:t>viele</a:t>
            </a:r>
            <a:r>
              <a:rPr lang="cs-CZ" b="1" dirty="0"/>
              <a:t> TS, </a:t>
            </a:r>
            <a:r>
              <a:rPr lang="cs-CZ" b="1" dirty="0" err="1"/>
              <a:t>verschiedene</a:t>
            </a:r>
            <a:r>
              <a:rPr lang="cs-CZ" b="1" dirty="0"/>
              <a:t> </a:t>
            </a:r>
            <a:r>
              <a:rPr lang="cs-CZ" b="1" dirty="0" err="1"/>
              <a:t>Merkmale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viele</a:t>
            </a:r>
            <a:r>
              <a:rPr lang="cs-CZ" b="1" dirty="0"/>
              <a:t> </a:t>
            </a:r>
            <a:r>
              <a:rPr lang="cs-CZ" b="1" dirty="0" err="1"/>
              <a:t>Berührungspunkte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dem </a:t>
            </a:r>
            <a:r>
              <a:rPr lang="cs-CZ" b="1" dirty="0" err="1"/>
              <a:t>Fachstil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Teilgebiete</a:t>
            </a:r>
            <a:r>
              <a:rPr lang="cs-CZ" b="1" dirty="0"/>
              <a:t>: </a:t>
            </a:r>
          </a:p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1. </a:t>
            </a:r>
            <a:r>
              <a:rPr lang="cs-CZ" altLang="cs-CZ" b="1" dirty="0" err="1">
                <a:solidFill>
                  <a:srgbClr val="FF0000"/>
                </a:solidFill>
              </a:rPr>
              <a:t>Verwaltung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Kommunikation</a:t>
            </a:r>
            <a:r>
              <a:rPr lang="cs-CZ" altLang="cs-CZ" b="1" dirty="0"/>
              <a:t> </a:t>
            </a:r>
            <a:r>
              <a:rPr lang="cs-CZ" altLang="cs-CZ" b="1" dirty="0" err="1"/>
              <a:t>zwischen</a:t>
            </a:r>
            <a:r>
              <a:rPr lang="cs-CZ" altLang="cs-CZ" b="1" dirty="0"/>
              <a:t> </a:t>
            </a:r>
            <a:r>
              <a:rPr lang="cs-CZ" altLang="cs-CZ" b="1" dirty="0" err="1"/>
              <a:t>gesellschaftlichen</a:t>
            </a:r>
            <a:r>
              <a:rPr lang="cs-CZ" altLang="cs-CZ" b="1" dirty="0"/>
              <a:t> </a:t>
            </a:r>
            <a:r>
              <a:rPr lang="cs-CZ" altLang="cs-CZ" b="1" dirty="0" err="1"/>
              <a:t>Institutionen</a:t>
            </a:r>
            <a:r>
              <a:rPr lang="cs-CZ" altLang="cs-CZ" b="1" dirty="0"/>
              <a:t>, </a:t>
            </a:r>
            <a:r>
              <a:rPr lang="cs-CZ" altLang="cs-CZ" b="1" dirty="0" err="1"/>
              <a:t>Behörden</a:t>
            </a:r>
            <a:r>
              <a:rPr lang="cs-CZ" altLang="cs-CZ" b="1" dirty="0"/>
              <a:t>, </a:t>
            </a:r>
            <a:r>
              <a:rPr lang="cs-CZ" altLang="cs-CZ" b="1" dirty="0" err="1"/>
              <a:t>Dienststellen</a:t>
            </a:r>
            <a:r>
              <a:rPr lang="cs-CZ" altLang="cs-CZ" b="1" dirty="0"/>
              <a:t>, </a:t>
            </a:r>
            <a:r>
              <a:rPr lang="cs-CZ" altLang="cs-CZ" b="1" dirty="0" err="1"/>
              <a:t>Organisationen</a:t>
            </a:r>
            <a:r>
              <a:rPr lang="cs-CZ" altLang="cs-CZ" b="1" dirty="0"/>
              <a:t> </a:t>
            </a:r>
            <a:r>
              <a:rPr lang="cs-CZ" altLang="cs-CZ" b="1" dirty="0" err="1"/>
              <a:t>sowie</a:t>
            </a:r>
            <a:r>
              <a:rPr lang="cs-CZ" altLang="cs-CZ" b="1" dirty="0"/>
              <a:t> der  </a:t>
            </a:r>
            <a:r>
              <a:rPr lang="cs-CZ" altLang="cs-CZ" b="1" dirty="0" err="1"/>
              <a:t>Verkehr</a:t>
            </a:r>
            <a:r>
              <a:rPr lang="cs-CZ" altLang="cs-CZ" b="1" dirty="0"/>
              <a:t> der </a:t>
            </a:r>
            <a:r>
              <a:rPr lang="cs-CZ" altLang="cs-CZ" b="1" dirty="0" err="1"/>
              <a:t>Bürger</a:t>
            </a:r>
            <a:r>
              <a:rPr lang="cs-CZ" altLang="cs-CZ" b="1" dirty="0"/>
              <a:t>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solchen</a:t>
            </a:r>
            <a:r>
              <a:rPr lang="cs-CZ" altLang="cs-CZ" b="1" dirty="0"/>
              <a:t> </a:t>
            </a:r>
            <a:r>
              <a:rPr lang="cs-CZ" altLang="cs-CZ" b="1" dirty="0" err="1"/>
              <a:t>Insitutionen</a:t>
            </a:r>
            <a:r>
              <a:rPr lang="cs-CZ" altLang="cs-CZ" b="1" dirty="0"/>
              <a:t> </a:t>
            </a:r>
          </a:p>
          <a:p>
            <a:pPr eaLnBrk="1" hangingPunct="1"/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streng</a:t>
            </a:r>
            <a:r>
              <a:rPr lang="cs-CZ" altLang="cs-CZ" b="1" dirty="0"/>
              <a:t> fach- 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berufsspezifisch</a:t>
            </a:r>
            <a:r>
              <a:rPr lang="cs-CZ" altLang="cs-CZ" b="1" dirty="0"/>
              <a:t> –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Amtsstil</a:t>
            </a:r>
            <a:r>
              <a:rPr lang="cs-CZ" altLang="cs-CZ" b="1" dirty="0">
                <a:solidFill>
                  <a:srgbClr val="00B0F0"/>
                </a:solidFill>
              </a:rPr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Stil</a:t>
            </a:r>
            <a:r>
              <a:rPr lang="cs-CZ" altLang="cs-CZ" b="1" dirty="0">
                <a:solidFill>
                  <a:srgbClr val="00B0F0"/>
                </a:solidFill>
              </a:rPr>
              <a:t> des </a:t>
            </a:r>
            <a:r>
              <a:rPr lang="cs-CZ" altLang="cs-CZ" b="1" dirty="0" err="1">
                <a:solidFill>
                  <a:srgbClr val="00B0F0"/>
                </a:solidFill>
              </a:rPr>
              <a:t>Amtsverkehrs</a:t>
            </a:r>
            <a:endParaRPr lang="cs-CZ" altLang="cs-CZ" b="1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9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5046A-96D2-4752-8EB8-6D63A71D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Teilgebiete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C0925-41AF-45F0-BD73-4C036EF05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2. </a:t>
            </a:r>
            <a:r>
              <a:rPr lang="cs-CZ" b="1" dirty="0" err="1">
                <a:solidFill>
                  <a:srgbClr val="FF0000"/>
                </a:solidFill>
              </a:rPr>
              <a:t>Wirtschaft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</a:t>
            </a:r>
            <a:r>
              <a:rPr lang="cs-CZ" b="1" dirty="0" err="1"/>
              <a:t>Firmen</a:t>
            </a:r>
            <a:r>
              <a:rPr lang="cs-CZ" b="1" dirty="0"/>
              <a:t>, </a:t>
            </a:r>
            <a:r>
              <a:rPr lang="cs-CZ" b="1" dirty="0" err="1"/>
              <a:t>Unternehmen</a:t>
            </a:r>
            <a:r>
              <a:rPr lang="cs-CZ" b="1" dirty="0"/>
              <a:t>, </a:t>
            </a:r>
            <a:r>
              <a:rPr lang="cs-CZ" b="1" dirty="0" err="1"/>
              <a:t>Betrieben</a:t>
            </a:r>
            <a:r>
              <a:rPr lang="cs-CZ" b="1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err="1"/>
              <a:t>Handelskorrespondenz</a:t>
            </a:r>
            <a:r>
              <a:rPr lang="cs-CZ" b="1" dirty="0"/>
              <a:t>, </a:t>
            </a:r>
            <a:r>
              <a:rPr lang="cs-CZ" b="1" dirty="0" err="1"/>
              <a:t>Wirtschaftsdeutsch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Arbeitgeber</a:t>
            </a:r>
            <a:r>
              <a:rPr lang="cs-CZ" b="1" dirty="0"/>
              <a:t> – </a:t>
            </a:r>
            <a:r>
              <a:rPr lang="cs-CZ" b="1" dirty="0" err="1"/>
              <a:t>Arbeitnehmer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3.  </a:t>
            </a:r>
            <a:r>
              <a:rPr lang="cs-CZ" b="1" dirty="0" err="1">
                <a:solidFill>
                  <a:srgbClr val="FF0000"/>
                </a:solidFill>
              </a:rPr>
              <a:t>Justiz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Bereich</a:t>
            </a:r>
            <a:r>
              <a:rPr lang="cs-CZ" b="1" dirty="0"/>
              <a:t> des </a:t>
            </a:r>
            <a:r>
              <a:rPr lang="cs-CZ" b="1" dirty="0" err="1"/>
              <a:t>Gerichtswesens</a:t>
            </a:r>
            <a:r>
              <a:rPr lang="cs-CZ" b="1" dirty="0"/>
              <a:t>, </a:t>
            </a:r>
            <a:r>
              <a:rPr lang="cs-CZ" b="1" dirty="0" err="1"/>
              <a:t>Gesetzestexte</a:t>
            </a:r>
            <a:r>
              <a:rPr lang="cs-CZ" b="1" dirty="0"/>
              <a:t>, </a:t>
            </a:r>
            <a:r>
              <a:rPr lang="cs-CZ" b="1" dirty="0" err="1"/>
              <a:t>Rechtssprache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Gemeinsamkeiten</a:t>
            </a:r>
            <a:r>
              <a:rPr lang="cs-CZ" b="1" dirty="0"/>
              <a:t> in den </a:t>
            </a:r>
            <a:r>
              <a:rPr lang="cs-CZ" b="1" dirty="0" err="1"/>
              <a:t>Bereichen</a:t>
            </a:r>
            <a:r>
              <a:rPr lang="cs-CZ" b="1" dirty="0"/>
              <a:t> </a:t>
            </a:r>
            <a:r>
              <a:rPr lang="cs-CZ" b="1" dirty="0" err="1"/>
              <a:t>Verwaltung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Justiz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zahlreiche</a:t>
            </a:r>
            <a:r>
              <a:rPr lang="cs-CZ" b="1" dirty="0"/>
              <a:t>  </a:t>
            </a:r>
            <a:r>
              <a:rPr lang="cs-CZ" b="1" dirty="0" err="1"/>
              <a:t>Überschneidungen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dem „</a:t>
            </a:r>
            <a:r>
              <a:rPr lang="cs-CZ" b="1" dirty="0" err="1"/>
              <a:t>offiziellen</a:t>
            </a:r>
            <a:r>
              <a:rPr lang="cs-CZ" b="1" dirty="0"/>
              <a:t>“ </a:t>
            </a:r>
            <a:r>
              <a:rPr lang="cs-CZ" b="1" dirty="0" err="1"/>
              <a:t>und</a:t>
            </a:r>
            <a:r>
              <a:rPr lang="cs-CZ" b="1" dirty="0"/>
              <a:t> dem </a:t>
            </a:r>
            <a:r>
              <a:rPr lang="cs-CZ" b="1" dirty="0" err="1"/>
              <a:t>Fachstil</a:t>
            </a:r>
            <a:r>
              <a:rPr lang="cs-CZ" b="1" dirty="0"/>
              <a:t>: </a:t>
            </a:r>
            <a:r>
              <a:rPr lang="cs-CZ" b="1" dirty="0" err="1"/>
              <a:t>Fachsprache</a:t>
            </a:r>
            <a:r>
              <a:rPr lang="cs-CZ" b="1" dirty="0"/>
              <a:t> der </a:t>
            </a:r>
            <a:r>
              <a:rPr lang="cs-CZ" b="1" dirty="0" err="1"/>
              <a:t>Verwaltung</a:t>
            </a:r>
            <a:r>
              <a:rPr lang="cs-CZ" b="1" dirty="0"/>
              <a:t>, der Politik, der </a:t>
            </a:r>
            <a:r>
              <a:rPr lang="cs-CZ" b="1" dirty="0" err="1"/>
              <a:t>Börse</a:t>
            </a:r>
            <a:r>
              <a:rPr lang="cs-CZ" b="1" dirty="0"/>
              <a:t>, der </a:t>
            </a:r>
            <a:r>
              <a:rPr lang="cs-CZ" b="1" dirty="0" err="1"/>
              <a:t>Justiz</a:t>
            </a:r>
            <a:r>
              <a:rPr lang="cs-CZ" b="1" dirty="0"/>
              <a:t> </a:t>
            </a:r>
            <a:r>
              <a:rPr lang="cs-CZ" b="1" dirty="0" err="1"/>
              <a:t>sowie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den </a:t>
            </a:r>
            <a:r>
              <a:rPr lang="cs-CZ" b="1" dirty="0" err="1"/>
              <a:t>Teilgebieten</a:t>
            </a:r>
            <a:r>
              <a:rPr lang="cs-CZ" b="1" dirty="0"/>
              <a:t> </a:t>
            </a:r>
            <a:r>
              <a:rPr lang="cs-CZ" b="1" dirty="0" err="1"/>
              <a:t>Verwaltung</a:t>
            </a:r>
            <a:r>
              <a:rPr lang="cs-CZ" b="1" dirty="0"/>
              <a:t>, </a:t>
            </a:r>
            <a:r>
              <a:rPr lang="cs-CZ" b="1" dirty="0" err="1"/>
              <a:t>Wirtschaft</a:t>
            </a:r>
            <a:r>
              <a:rPr lang="cs-CZ" b="1" dirty="0"/>
              <a:t>, </a:t>
            </a:r>
            <a:r>
              <a:rPr lang="cs-CZ" b="1" dirty="0" err="1"/>
              <a:t>Justiz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2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1CD3B-71C2-437A-AC44-717C7C80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Textuelle</a:t>
            </a:r>
            <a:r>
              <a:rPr lang="cs-CZ" b="1" dirty="0"/>
              <a:t> </a:t>
            </a:r>
            <a:r>
              <a:rPr lang="cs-CZ" b="1" dirty="0" err="1"/>
              <a:t>Hauptmerkmale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53C1E-297B-4D39-A732-085C23404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7030A0"/>
                </a:solidFill>
              </a:rPr>
              <a:t>offiziell</a:t>
            </a:r>
            <a:r>
              <a:rPr lang="cs-CZ" altLang="cs-CZ" sz="2000" b="1" dirty="0">
                <a:solidFill>
                  <a:srgbClr val="7030A0"/>
                </a:solidFill>
              </a:rPr>
              <a:t>“: </a:t>
            </a:r>
            <a:r>
              <a:rPr lang="cs-CZ" altLang="cs-CZ" sz="2000" b="1" dirty="0" err="1">
                <a:solidFill>
                  <a:srgbClr val="7030A0"/>
                </a:solidFill>
              </a:rPr>
              <a:t>Nominalstil</a:t>
            </a:r>
            <a:r>
              <a:rPr lang="cs-CZ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dirty="0"/>
              <a:t>    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Mieter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ist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Übergabe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Wohnung</a:t>
            </a:r>
            <a:r>
              <a:rPr lang="cs-CZ" altLang="cs-CZ" sz="2000" b="1" i="1" dirty="0"/>
              <a:t>  in </a:t>
            </a:r>
            <a:r>
              <a:rPr lang="cs-CZ" altLang="cs-CZ" sz="2000" b="1" i="1" dirty="0" err="1"/>
              <a:t>einem</a:t>
            </a:r>
            <a:r>
              <a:rPr lang="cs-CZ" altLang="cs-CZ" sz="2000" b="1" i="1" dirty="0"/>
              <a:t>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</a:t>
            </a:r>
            <a:r>
              <a:rPr lang="cs-CZ" altLang="cs-CZ" sz="2000" b="1" i="1" dirty="0" err="1"/>
              <a:t>zum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vertragsgemäßen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Gebrauch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geeigneten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malermäßigen</a:t>
            </a:r>
            <a:r>
              <a:rPr lang="cs-CZ" altLang="cs-CZ" sz="2000" b="1" i="1" dirty="0"/>
              <a:t>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</a:t>
            </a:r>
            <a:r>
              <a:rPr lang="cs-CZ" altLang="cs-CZ" sz="2000" b="1" i="1" dirty="0" err="1"/>
              <a:t>Zustand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verpflichtet</a:t>
            </a:r>
            <a:r>
              <a:rPr lang="cs-CZ" altLang="cs-CZ" sz="2000" b="1" i="1" dirty="0"/>
              <a:t>.“ 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Zivilgesetzbuch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Substantive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Adjektive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erweiterte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Atributtivketten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Partizipialkonstruktionen</a:t>
            </a:r>
            <a:r>
              <a:rPr lang="cs-CZ" altLang="cs-CZ" sz="2000" b="1" dirty="0"/>
              <a:t>), </a:t>
            </a:r>
            <a:r>
              <a:rPr lang="cs-CZ" altLang="cs-CZ" sz="2000" b="1" dirty="0" err="1"/>
              <a:t>unpersönliche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Formen</a:t>
            </a:r>
            <a:r>
              <a:rPr lang="cs-CZ" altLang="cs-CZ" sz="2000" b="1" dirty="0"/>
              <a:t> (</a:t>
            </a:r>
            <a:r>
              <a:rPr lang="cs-CZ" altLang="cs-CZ" sz="2000" b="1" i="1" dirty="0" err="1"/>
              <a:t>verpflichtet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sein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sein</a:t>
            </a:r>
            <a:r>
              <a:rPr lang="cs-CZ" altLang="cs-CZ" sz="2000" b="1" i="1" dirty="0"/>
              <a:t> + </a:t>
            </a:r>
            <a:r>
              <a:rPr lang="cs-CZ" altLang="cs-CZ" sz="2000" b="1" i="1" dirty="0" err="1"/>
              <a:t>zu</a:t>
            </a:r>
            <a:r>
              <a:rPr lang="cs-CZ" altLang="cs-CZ" sz="2000" b="1" i="1" dirty="0"/>
              <a:t> + </a:t>
            </a:r>
            <a:r>
              <a:rPr lang="cs-CZ" altLang="cs-CZ" sz="2000" b="1" i="1" dirty="0" err="1"/>
              <a:t>Inf</a:t>
            </a:r>
            <a:r>
              <a:rPr lang="cs-CZ" altLang="cs-CZ" sz="2000" b="1" i="1" dirty="0"/>
              <a:t>.)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F0"/>
                </a:solidFill>
              </a:rPr>
              <a:t>offizieller</a:t>
            </a:r>
            <a:r>
              <a:rPr lang="cs-CZ" altLang="cs-CZ" sz="2000" b="1" dirty="0">
                <a:solidFill>
                  <a:srgbClr val="00B0F0"/>
                </a:solidFill>
              </a:rPr>
              <a:t> (Fach)</a:t>
            </a:r>
            <a:r>
              <a:rPr lang="cs-CZ" altLang="cs-CZ" sz="2000" b="1" dirty="0" err="1">
                <a:solidFill>
                  <a:srgbClr val="00B0F0"/>
                </a:solidFill>
              </a:rPr>
              <a:t>wortschatz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(„</a:t>
            </a:r>
            <a:r>
              <a:rPr lang="cs-CZ" altLang="cs-CZ" sz="2000" b="1" dirty="0" err="1"/>
              <a:t>Papierdeutsch</a:t>
            </a:r>
            <a:r>
              <a:rPr lang="cs-CZ" altLang="cs-CZ" sz="2000" b="1" dirty="0"/>
              <a:t>“): </a:t>
            </a:r>
            <a:r>
              <a:rPr lang="cs-CZ" altLang="cs-CZ" sz="2000" b="1" i="1" dirty="0" err="1"/>
              <a:t>laut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Gesetz</a:t>
            </a:r>
            <a:r>
              <a:rPr lang="cs-CZ" altLang="cs-CZ" sz="2000" b="1" i="1" dirty="0"/>
              <a:t>,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</a:t>
            </a:r>
            <a:r>
              <a:rPr lang="cs-CZ" altLang="cs-CZ" sz="2000" b="1" i="1" dirty="0" err="1"/>
              <a:t>aktenkundig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Postwertzeichen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Beförderungsdokument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Straffälliger</a:t>
            </a:r>
            <a:r>
              <a:rPr lang="cs-CZ" altLang="cs-CZ" sz="2000" b="1" i="1" dirty="0"/>
              <a:t>;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Funktionsverbgefüge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in Kraft </a:t>
            </a:r>
            <a:r>
              <a:rPr lang="cs-CZ" altLang="cs-CZ" sz="2000" b="1" i="1" dirty="0" err="1"/>
              <a:t>treten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Gesetz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verabschieden</a:t>
            </a:r>
            <a:r>
              <a:rPr lang="cs-CZ" altLang="cs-CZ" sz="2000" b="1" i="1" dirty="0"/>
              <a:t>,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</a:t>
            </a:r>
            <a:r>
              <a:rPr lang="cs-CZ" altLang="cs-CZ" sz="2000" b="1" i="1" dirty="0" err="1"/>
              <a:t>Maßnahmen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treffen</a:t>
            </a:r>
            <a:r>
              <a:rPr lang="cs-CZ" altLang="cs-CZ" sz="2000" b="1" i="1" dirty="0"/>
              <a:t>…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9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A7024-F681-45B7-A774-FB439809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r>
              <a:rPr lang="cs-CZ" b="1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22E14-2634-4631-8D17-9504E024C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200" b="1" dirty="0">
                <a:solidFill>
                  <a:srgbClr val="FF0000"/>
                </a:solidFill>
              </a:rPr>
              <a:t>1. </a:t>
            </a:r>
            <a:r>
              <a:rPr lang="cs-CZ" altLang="cs-CZ" sz="2200" b="1" dirty="0" err="1">
                <a:solidFill>
                  <a:srgbClr val="FF0000"/>
                </a:solidFill>
              </a:rPr>
              <a:t>Verwaltung</a:t>
            </a:r>
            <a:r>
              <a:rPr lang="cs-CZ" altLang="cs-CZ" sz="2200" b="1" dirty="0">
                <a:solidFill>
                  <a:srgbClr val="FF0000"/>
                </a:solidFill>
              </a:rPr>
              <a:t>: </a:t>
            </a:r>
            <a:r>
              <a:rPr lang="cs-CZ" altLang="cs-CZ" sz="2200" b="1" dirty="0" err="1"/>
              <a:t>ofizielle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Briefe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Antrag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Einladung</a:t>
            </a:r>
            <a:r>
              <a:rPr lang="cs-CZ" altLang="cs-CZ" sz="2200" b="1" dirty="0"/>
              <a:t>,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200" b="1" dirty="0"/>
              <a:t>       </a:t>
            </a:r>
            <a:r>
              <a:rPr lang="cs-CZ" altLang="cs-CZ" sz="2200" b="1" dirty="0" err="1"/>
              <a:t>amtliche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Kurztexte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Vollmacht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Beglaubigung,eidesstattliche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Erklärung</a:t>
            </a:r>
            <a:r>
              <a:rPr lang="cs-CZ" altLang="cs-CZ" sz="2200" b="1" dirty="0"/>
              <a:t>,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200" b="1" dirty="0"/>
              <a:t>       </a:t>
            </a:r>
            <a:r>
              <a:rPr lang="cs-CZ" altLang="cs-CZ" sz="2200" b="1" dirty="0" err="1"/>
              <a:t>Mietvertrag</a:t>
            </a:r>
            <a:r>
              <a:rPr lang="cs-CZ" altLang="cs-CZ" sz="2200" b="1" dirty="0"/>
              <a:t>  </a:t>
            </a:r>
            <a:r>
              <a:rPr lang="cs-CZ" altLang="cs-CZ" sz="2200" b="1" dirty="0">
                <a:solidFill>
                  <a:srgbClr val="00B050"/>
                </a:solidFill>
              </a:rPr>
              <a:t>(</a:t>
            </a:r>
            <a:r>
              <a:rPr lang="cs-CZ" altLang="cs-CZ" sz="2200" b="1" dirty="0" err="1">
                <a:solidFill>
                  <a:srgbClr val="00B050"/>
                </a:solidFill>
              </a:rPr>
              <a:t>Übergangszone</a:t>
            </a:r>
            <a:r>
              <a:rPr lang="cs-CZ" altLang="cs-CZ" sz="2200" b="1" dirty="0">
                <a:solidFill>
                  <a:srgbClr val="00B050"/>
                </a:solidFill>
              </a:rPr>
              <a:t> </a:t>
            </a:r>
            <a:r>
              <a:rPr lang="cs-CZ" altLang="cs-CZ" sz="2200" b="1" dirty="0" err="1">
                <a:solidFill>
                  <a:srgbClr val="00B050"/>
                </a:solidFill>
              </a:rPr>
              <a:t>Justiz</a:t>
            </a:r>
            <a:r>
              <a:rPr lang="cs-CZ" altLang="cs-CZ" sz="2200" b="1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200" b="1" dirty="0" err="1"/>
              <a:t>Bekanntmachung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Anweisung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Beschwerde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Gesuch</a:t>
            </a:r>
            <a:r>
              <a:rPr lang="cs-CZ" altLang="cs-CZ" sz="2200" b="1" dirty="0"/>
              <a:t>,  </a:t>
            </a:r>
            <a:r>
              <a:rPr lang="cs-CZ" altLang="cs-CZ" sz="2200" b="1" dirty="0" err="1"/>
              <a:t>Eingabe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200" b="1" dirty="0" err="1"/>
              <a:t>amtliche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Formulare</a:t>
            </a:r>
            <a:r>
              <a:rPr lang="cs-CZ" altLang="cs-CZ" sz="2200" b="1" dirty="0"/>
              <a:t> (</a:t>
            </a:r>
            <a:r>
              <a:rPr lang="cs-CZ" altLang="cs-CZ" sz="2200" b="1" dirty="0" err="1"/>
              <a:t>Anträge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Arbeitslosengeld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soziale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Unterstütung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Kindergeld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Rente</a:t>
            </a:r>
            <a:r>
              <a:rPr lang="cs-CZ" altLang="cs-CZ" sz="2200" b="1" dirty="0"/>
              <a:t>…)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200" b="1" dirty="0">
                <a:solidFill>
                  <a:srgbClr val="FF0000"/>
                </a:solidFill>
              </a:rPr>
              <a:t>2.  </a:t>
            </a:r>
            <a:r>
              <a:rPr lang="cs-CZ" altLang="cs-CZ" sz="2200" b="1" dirty="0" err="1">
                <a:solidFill>
                  <a:srgbClr val="FF0000"/>
                </a:solidFill>
              </a:rPr>
              <a:t>Wirtschaft</a:t>
            </a:r>
            <a:r>
              <a:rPr lang="cs-CZ" altLang="cs-CZ" sz="2200" b="1" dirty="0"/>
              <a:t>:   </a:t>
            </a:r>
            <a:r>
              <a:rPr lang="cs-CZ" altLang="cs-CZ" sz="2200" b="1" dirty="0" err="1"/>
              <a:t>Handelskorrespondenz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Geschäftsbriefe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Einladung</a:t>
            </a:r>
            <a:r>
              <a:rPr lang="cs-CZ" altLang="cs-CZ" sz="2200" b="1" dirty="0"/>
              <a:t>,  </a:t>
            </a:r>
            <a:r>
              <a:rPr lang="cs-CZ" altLang="cs-CZ" sz="2200" b="1" dirty="0" err="1"/>
              <a:t>Angebot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Anfrage</a:t>
            </a:r>
            <a:r>
              <a:rPr lang="cs-CZ" altLang="cs-CZ" sz="2200" b="1" dirty="0"/>
              <a:t>, Faktura, </a:t>
            </a:r>
            <a:r>
              <a:rPr lang="cs-CZ" altLang="cs-CZ" sz="2200" b="1" dirty="0" err="1"/>
              <a:t>Mahnung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Vertrag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Verhandlungsprotokoll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Garantieschein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Reklamation</a:t>
            </a:r>
            <a:r>
              <a:rPr lang="en-US" altLang="cs-CZ" sz="2200" b="1" dirty="0"/>
              <a:t>…</a:t>
            </a:r>
            <a:endParaRPr lang="cs-CZ" altLang="cs-CZ" sz="2200" dirty="0"/>
          </a:p>
          <a:p>
            <a:pPr>
              <a:lnSpc>
                <a:spcPct val="90000"/>
              </a:lnSpc>
            </a:pPr>
            <a:r>
              <a:rPr lang="cs-CZ" altLang="cs-CZ" sz="2200" b="1" dirty="0" err="1"/>
              <a:t>Berufliche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Tätigkeit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Stellenangebot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Bewerbungsschreiben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Lebenslauf</a:t>
            </a:r>
            <a:r>
              <a:rPr lang="cs-CZ" altLang="cs-CZ" sz="2200" b="1" dirty="0"/>
              <a:t>, </a:t>
            </a:r>
            <a:endParaRPr lang="cs-CZ" altLang="cs-CZ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200" b="1" dirty="0"/>
              <a:t>   </a:t>
            </a:r>
            <a:r>
              <a:rPr lang="cs-CZ" altLang="cs-CZ" sz="2200" b="1" dirty="0" err="1"/>
              <a:t>Kündigung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Arbeitszeugnis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49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BC3EC-DC7C-4821-9E4F-1F4FC08D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3DF7C7-5A6B-4643-8300-78FFF5424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cs-CZ" altLang="cs-CZ" sz="2400" b="1" dirty="0" err="1">
                <a:solidFill>
                  <a:srgbClr val="FF0000"/>
                </a:solidFill>
              </a:rPr>
              <a:t>Justiz</a:t>
            </a:r>
            <a:r>
              <a:rPr lang="cs-CZ" altLang="cs-CZ" sz="2400" b="1" dirty="0"/>
              <a:t>: </a:t>
            </a:r>
            <a:r>
              <a:rPr lang="cs-CZ" altLang="cs-CZ" b="1" dirty="0" err="1"/>
              <a:t>Gesetzestexte</a:t>
            </a:r>
            <a:r>
              <a:rPr lang="cs-CZ" altLang="cs-CZ" b="1" dirty="0"/>
              <a:t>:  </a:t>
            </a:r>
            <a:r>
              <a:rPr lang="cs-CZ" altLang="cs-CZ" b="1" dirty="0" err="1"/>
              <a:t>Verfassung</a:t>
            </a:r>
            <a:r>
              <a:rPr lang="cs-CZ" altLang="cs-CZ" b="1" dirty="0"/>
              <a:t>, </a:t>
            </a:r>
            <a:r>
              <a:rPr lang="cs-CZ" altLang="cs-CZ" b="1" dirty="0" err="1"/>
              <a:t>Strafgesetzbuch</a:t>
            </a:r>
            <a:r>
              <a:rPr lang="cs-CZ" altLang="cs-CZ" b="1" dirty="0"/>
              <a:t>, </a:t>
            </a:r>
            <a:r>
              <a:rPr lang="cs-CZ" altLang="cs-CZ" b="1" dirty="0" err="1"/>
              <a:t>Zivilgesetzbuch</a:t>
            </a:r>
            <a:r>
              <a:rPr lang="cs-CZ" altLang="cs-CZ" b="1" dirty="0"/>
              <a:t>,  </a:t>
            </a:r>
            <a:r>
              <a:rPr lang="cs-CZ" altLang="cs-CZ" b="1" dirty="0" err="1"/>
              <a:t>Handelsrecht</a:t>
            </a:r>
            <a:r>
              <a:rPr lang="cs-CZ" altLang="cs-CZ" b="1" dirty="0"/>
              <a:t>… </a:t>
            </a:r>
            <a:r>
              <a:rPr lang="cs-CZ" altLang="cs-CZ" b="1" dirty="0">
                <a:solidFill>
                  <a:srgbClr val="00B0F0"/>
                </a:solidFill>
              </a:rPr>
              <a:t>(</a:t>
            </a:r>
            <a:r>
              <a:rPr lang="cs-CZ" altLang="cs-CZ" b="1" dirty="0" err="1">
                <a:solidFill>
                  <a:srgbClr val="00B0F0"/>
                </a:solidFill>
              </a:rPr>
              <a:t>Fachsprache</a:t>
            </a:r>
            <a:r>
              <a:rPr lang="cs-CZ" altLang="cs-CZ" b="1" dirty="0">
                <a:solidFill>
                  <a:srgbClr val="00B0F0"/>
                </a:solidFill>
              </a:rPr>
              <a:t>)</a:t>
            </a:r>
          </a:p>
          <a:p>
            <a:pPr marL="514350" indent="-514350"/>
            <a:r>
              <a:rPr lang="cs-CZ" altLang="cs-CZ" b="1" dirty="0" err="1"/>
              <a:t>Polizeiliche</a:t>
            </a:r>
            <a:r>
              <a:rPr lang="cs-CZ" altLang="cs-CZ" b="1" dirty="0"/>
              <a:t> </a:t>
            </a:r>
            <a:r>
              <a:rPr lang="cs-CZ" altLang="cs-CZ" b="1" dirty="0" err="1"/>
              <a:t>Protokolle</a:t>
            </a:r>
            <a:r>
              <a:rPr lang="cs-CZ" altLang="cs-CZ" b="1" dirty="0"/>
              <a:t>:  </a:t>
            </a:r>
            <a:r>
              <a:rPr lang="cs-CZ" altLang="cs-CZ" b="1" dirty="0" err="1"/>
              <a:t>Unfallbericht</a:t>
            </a:r>
            <a:r>
              <a:rPr lang="cs-CZ" altLang="cs-CZ" b="1" dirty="0"/>
              <a:t>…</a:t>
            </a:r>
            <a:endParaRPr lang="cs-CZ" altLang="cs-CZ" dirty="0"/>
          </a:p>
          <a:p>
            <a:r>
              <a:rPr lang="cs-CZ" altLang="cs-CZ" b="1" dirty="0" err="1"/>
              <a:t>Gerichtsverhandlungen</a:t>
            </a:r>
            <a:r>
              <a:rPr lang="cs-CZ" altLang="cs-CZ" b="1" dirty="0"/>
              <a:t>: </a:t>
            </a:r>
            <a:r>
              <a:rPr lang="cs-CZ" altLang="cs-CZ" b="1" dirty="0" err="1"/>
              <a:t>Verhör</a:t>
            </a:r>
            <a:r>
              <a:rPr lang="cs-CZ" altLang="cs-CZ" b="1" dirty="0"/>
              <a:t>, </a:t>
            </a:r>
            <a:r>
              <a:rPr lang="cs-CZ" altLang="cs-CZ" b="1" dirty="0" err="1"/>
              <a:t>Verteidigungsrede</a:t>
            </a:r>
            <a:r>
              <a:rPr lang="en-US" altLang="cs-CZ" b="1" dirty="0"/>
              <a:t>,</a:t>
            </a:r>
            <a:r>
              <a:rPr lang="cs-CZ" altLang="cs-CZ" b="1" dirty="0"/>
              <a:t> </a:t>
            </a:r>
            <a:r>
              <a:rPr lang="en-US" altLang="cs-CZ" b="1" dirty="0" err="1"/>
              <a:t>Urteil</a:t>
            </a:r>
            <a:r>
              <a:rPr lang="en-US" altLang="cs-CZ" b="1" dirty="0"/>
              <a:t>…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33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40684-F491-46D9-9596-E204AE3F8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Fachliteratur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82972-F1F2-4688-A6B5-434243C2A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b="1" dirty="0"/>
              <a:t>Malá, Jiřina: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, Brno 2009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Fix, Ulla</a:t>
            </a:r>
            <a:r>
              <a:rPr lang="de-DE" altLang="cs-CZ" b="1" dirty="0"/>
              <a:t>/Koll.: Textlinguistik und Stilistik für Einsteiger. Ein Lehr- und Arbeitsbuch. 2., korrigierte Auflage. Frankfurt/M 2002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Lenk, Hartmut E.H.: Praktische Textsortenlehre. Ein Lehr- und Handbuch der professionellen Textgestaltung. Helsinki 1993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Fandrych,Christian&amp;Thurmair,Maria:Textsorten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.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Analysen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</a:t>
            </a:r>
            <a:r>
              <a:rPr lang="cs-CZ" altLang="cs-CZ" b="1" dirty="0" err="1"/>
              <a:t>sprachdidaktischer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Sicht.Tübingen</a:t>
            </a:r>
            <a:r>
              <a:rPr lang="cs-CZ" altLang="cs-CZ" b="1" dirty="0"/>
              <a:t> 2011</a:t>
            </a:r>
            <a:endParaRPr lang="de-DE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Sandig</a:t>
            </a:r>
            <a:r>
              <a:rPr lang="cs-CZ" altLang="cs-CZ" b="1" dirty="0"/>
              <a:t>, Barbara: </a:t>
            </a:r>
            <a:r>
              <a:rPr lang="cs-CZ" altLang="cs-CZ" b="1" dirty="0" err="1"/>
              <a:t>Textstilistik</a:t>
            </a:r>
            <a:r>
              <a:rPr lang="cs-CZ" altLang="cs-CZ" b="1" dirty="0"/>
              <a:t>, T</a:t>
            </a:r>
            <a:r>
              <a:rPr lang="de-DE" altLang="cs-CZ" b="1" dirty="0" err="1"/>
              <a:t>übingen</a:t>
            </a:r>
            <a:r>
              <a:rPr lang="de-DE" altLang="cs-CZ" b="1" dirty="0"/>
              <a:t> 2006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Malá, Jiřina: Texte </a:t>
            </a:r>
            <a:r>
              <a:rPr lang="de-DE" altLang="cs-CZ" b="1" dirty="0"/>
              <a:t>über Filme. Stilanalysen anhand von Filmrezensionen und filmbezogenen Texten, Brno 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14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BCE1B-4AB0-4622-9BCB-5834BC11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Stilistik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Stil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6674C-E68F-4417-B1F4-B869C08F2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Stilistik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allgemein</a:t>
            </a:r>
            <a:r>
              <a:rPr lang="cs-CZ" altLang="cs-CZ" sz="2000" b="1" dirty="0"/>
              <a:t>: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...“ </a:t>
            </a:r>
            <a:r>
              <a:rPr lang="cs-CZ" altLang="cs-CZ" sz="2000" b="1" dirty="0"/>
              <a:t>– „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dirty="0"/>
              <a:t>“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Ausdrucksweise</a:t>
            </a:r>
            <a:r>
              <a:rPr lang="cs-CZ" altLang="cs-CZ" sz="2000" b="1" dirty="0"/>
              <a:t> - S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nger</a:t>
            </a:r>
            <a:r>
              <a:rPr lang="cs-CZ" altLang="cs-CZ" sz="2000" b="1" dirty="0"/>
              <a:t> XY - </a:t>
            </a:r>
            <a:r>
              <a:rPr lang="cs-CZ" altLang="cs-CZ" sz="2000" b="1" dirty="0" err="1"/>
              <a:t>Kleider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Stimme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originell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erhaben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</a:t>
            </a:r>
            <a:r>
              <a:rPr lang="de-DE" altLang="cs-CZ" sz="2000" b="1" dirty="0" err="1"/>
              <a:t>lgär</a:t>
            </a:r>
            <a:r>
              <a:rPr lang="de-DE" altLang="cs-CZ" sz="2000" b="1" dirty="0"/>
              <a:t>, witzig…   </a:t>
            </a:r>
            <a:r>
              <a:rPr lang="cs-CZ" altLang="cs-CZ" sz="2000" b="1" dirty="0"/>
              <a:t>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Kunst  (Architektur, </a:t>
            </a:r>
            <a:r>
              <a:rPr lang="cs-CZ" altLang="cs-CZ" sz="2000" b="1" dirty="0" err="1"/>
              <a:t>bildende</a:t>
            </a:r>
            <a:r>
              <a:rPr lang="cs-CZ" altLang="cs-CZ" sz="2000" b="1" dirty="0"/>
              <a:t> Kunst, </a:t>
            </a:r>
            <a:r>
              <a:rPr lang="cs-CZ" altLang="cs-CZ" sz="2000" b="1" dirty="0" err="1"/>
              <a:t>Musik</a:t>
            </a:r>
            <a:r>
              <a:rPr lang="cs-CZ" altLang="cs-CZ" sz="2000" b="1" dirty="0"/>
              <a:t>, Literatur)</a:t>
            </a: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00B050"/>
                </a:solidFill>
              </a:rPr>
              <a:t>Epochenstil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Jugendstil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, Gotik</a:t>
            </a:r>
            <a:r>
              <a:rPr lang="de-DE" altLang="cs-CZ" sz="2000" b="1" dirty="0"/>
              <a:t>…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00B050"/>
                </a:solidFill>
              </a:rPr>
              <a:t>Individualstil</a:t>
            </a:r>
            <a:r>
              <a:rPr lang="cs-CZ" altLang="cs-CZ" sz="2000" b="1" dirty="0"/>
              <a:t> -  </a:t>
            </a:r>
            <a:r>
              <a:rPr lang="cs-CZ" altLang="cs-CZ" sz="2000" b="1" dirty="0" err="1"/>
              <a:t>Picassso</a:t>
            </a:r>
            <a:r>
              <a:rPr lang="cs-CZ" altLang="cs-CZ" sz="2000" b="1" dirty="0"/>
              <a:t>, Lada, Mozart, Goethe,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...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00B0F0"/>
                </a:solidFill>
              </a:rPr>
              <a:t>Janusgesicht</a:t>
            </a:r>
            <a:r>
              <a:rPr lang="cs-CZ" altLang="cs-CZ" sz="2000" b="1" dirty="0"/>
              <a:t>“ (Hans-Werner </a:t>
            </a:r>
            <a:r>
              <a:rPr lang="cs-CZ" altLang="cs-CZ" sz="2000" b="1" dirty="0" err="1"/>
              <a:t>Eroms</a:t>
            </a:r>
            <a:r>
              <a:rPr lang="cs-CZ" altLang="cs-CZ" sz="2000" b="1" dirty="0"/>
              <a:t>) 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Sprachstil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        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Text (</a:t>
            </a:r>
            <a:r>
              <a:rPr lang="cs-CZ" altLang="cs-CZ" sz="2000" b="1" dirty="0" err="1"/>
              <a:t>Textgestaltung</a:t>
            </a:r>
            <a:r>
              <a:rPr lang="cs-CZ" altLang="cs-CZ" sz="2000" b="1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immer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textgebunden</a:t>
            </a:r>
            <a:r>
              <a:rPr lang="cs-CZ" altLang="cs-CZ" sz="2000" b="1" dirty="0"/>
              <a:t>, Struktur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Auswahl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Anordnung</a:t>
            </a:r>
            <a:r>
              <a:rPr lang="cs-CZ" altLang="cs-CZ" sz="2000" b="1" dirty="0"/>
              <a:t> von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Stilmitteln</a:t>
            </a:r>
            <a:r>
              <a:rPr lang="de-DE" altLang="cs-CZ" sz="2000" b="1" dirty="0"/>
              <a:t> im Text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von der </a:t>
            </a:r>
            <a:r>
              <a:rPr lang="cs-CZ" altLang="cs-CZ" sz="2000" b="1" dirty="0" err="1"/>
              <a:t>kommunikativen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Zweck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beeinflu</a:t>
            </a:r>
            <a:r>
              <a:rPr lang="de-DE" altLang="cs-CZ" sz="2000" b="1" dirty="0" err="1"/>
              <a:t>ßt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4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10D1E-FC1E-4352-9A37-B8906980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br>
              <a:rPr lang="de-DE" altLang="cs-CZ" b="1" dirty="0"/>
            </a:br>
            <a:r>
              <a:rPr lang="cs-CZ" altLang="cs-CZ" b="1" dirty="0" err="1"/>
              <a:t>Entwicklung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581CA5-DA8D-4F24-BDA2-8402D8BB7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cs-CZ" altLang="cs-CZ" sz="2500" b="1" dirty="0" err="1"/>
              <a:t>junge</a:t>
            </a:r>
            <a:r>
              <a:rPr lang="cs-CZ" altLang="cs-CZ" sz="2500" b="1" dirty="0"/>
              <a:t> oder alte </a:t>
            </a:r>
            <a:r>
              <a:rPr lang="cs-CZ" altLang="cs-CZ" sz="2500" b="1" dirty="0" err="1"/>
              <a:t>linguistische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Disziplin</a:t>
            </a:r>
            <a:r>
              <a:rPr lang="cs-CZ" altLang="cs-CZ" sz="2500" b="1" dirty="0"/>
              <a:t>? </a:t>
            </a:r>
            <a:endParaRPr lang="cs-CZ" altLang="cs-CZ" sz="2500" dirty="0"/>
          </a:p>
          <a:p>
            <a:pPr>
              <a:defRPr/>
            </a:pPr>
            <a:r>
              <a:rPr lang="cs-CZ" altLang="cs-CZ" sz="2500" b="1" dirty="0"/>
              <a:t>Etymologie des </a:t>
            </a:r>
            <a:r>
              <a:rPr lang="cs-CZ" altLang="cs-CZ" sz="2500" b="1" dirty="0" err="1"/>
              <a:t>Wortes</a:t>
            </a:r>
            <a:r>
              <a:rPr lang="cs-CZ" altLang="cs-CZ" sz="2500" b="1" dirty="0"/>
              <a:t> – </a:t>
            </a:r>
            <a:r>
              <a:rPr lang="cs-CZ" altLang="cs-CZ" sz="2500" b="1" dirty="0" err="1"/>
              <a:t>stylos</a:t>
            </a:r>
            <a:r>
              <a:rPr lang="cs-CZ" altLang="cs-CZ" sz="2500" b="1" dirty="0"/>
              <a:t> (</a:t>
            </a:r>
            <a:r>
              <a:rPr lang="cs-CZ" altLang="cs-CZ" sz="2500" b="1" dirty="0" err="1"/>
              <a:t>altgr</a:t>
            </a:r>
            <a:r>
              <a:rPr lang="cs-CZ" altLang="cs-CZ" sz="2500" b="1" dirty="0"/>
              <a:t>.),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(lat.)</a:t>
            </a:r>
            <a:r>
              <a:rPr lang="de-DE" altLang="cs-CZ" sz="2500" dirty="0"/>
              <a:t>: </a:t>
            </a:r>
            <a:r>
              <a:rPr lang="de-DE" altLang="cs-CZ" sz="2500" b="1" dirty="0"/>
              <a:t>Säule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</a:t>
            </a:r>
            <a:r>
              <a:rPr lang="cs-CZ" altLang="cs-CZ" sz="2500" b="1" dirty="0" err="1"/>
              <a:t>metaphorische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Übertragung</a:t>
            </a:r>
            <a:r>
              <a:rPr lang="cs-CZ" altLang="cs-CZ" sz="2500" b="1" dirty="0"/>
              <a:t>: </a:t>
            </a:r>
            <a:r>
              <a:rPr lang="cs-CZ" altLang="cs-CZ" sz="2500" b="1" dirty="0" err="1"/>
              <a:t>hölzerner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 oder </a:t>
            </a:r>
            <a:r>
              <a:rPr lang="cs-CZ" altLang="cs-CZ" sz="2500" b="1" dirty="0" err="1"/>
              <a:t>metallener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Schreibgriffel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 </a:t>
            </a:r>
            <a:r>
              <a:rPr lang="cs-CZ" altLang="cs-CZ" sz="2500" b="1" dirty="0" err="1"/>
              <a:t>metonymisch</a:t>
            </a:r>
            <a:r>
              <a:rPr lang="cs-CZ" altLang="cs-CZ" sz="2500" b="1" dirty="0"/>
              <a:t>: Art </a:t>
            </a:r>
            <a:r>
              <a:rPr lang="cs-CZ" altLang="cs-CZ" sz="2500" b="1" dirty="0" err="1"/>
              <a:t>und</a:t>
            </a:r>
            <a:r>
              <a:rPr lang="cs-CZ" altLang="cs-CZ" sz="2500" b="1" dirty="0"/>
              <a:t> Weise des </a:t>
            </a:r>
            <a:r>
              <a:rPr lang="cs-CZ" altLang="cs-CZ" sz="2500" b="1" dirty="0" err="1"/>
              <a:t>Schreibens</a:t>
            </a:r>
            <a:r>
              <a:rPr lang="cs-CZ" altLang="cs-CZ" sz="2500" dirty="0"/>
              <a:t> </a:t>
            </a:r>
          </a:p>
          <a:p>
            <a:pPr>
              <a:defRPr/>
            </a:pPr>
            <a:r>
              <a:rPr lang="de-DE" altLang="cs-CZ" sz="2500" b="1" dirty="0">
                <a:solidFill>
                  <a:srgbClr val="FF0000"/>
                </a:solidFill>
              </a:rPr>
              <a:t>1. </a:t>
            </a:r>
            <a:r>
              <a:rPr lang="cs-CZ" altLang="cs-CZ" sz="2500" b="1" dirty="0" err="1">
                <a:solidFill>
                  <a:srgbClr val="FF0000"/>
                </a:solidFill>
              </a:rPr>
              <a:t>griechische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und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römische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Antike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/>
              <a:t>– </a:t>
            </a:r>
            <a:r>
              <a:rPr lang="cs-CZ" altLang="cs-CZ" sz="2500" b="1" dirty="0" err="1"/>
              <a:t>Rhetorik</a:t>
            </a:r>
            <a:endParaRPr lang="de-DE" altLang="cs-CZ" sz="2500" b="1" dirty="0"/>
          </a:p>
          <a:p>
            <a:pPr>
              <a:defRPr/>
            </a:pPr>
            <a:r>
              <a:rPr lang="cs-CZ" altLang="cs-CZ" sz="2500" b="1" dirty="0"/>
              <a:t>                                                 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Homeri</a:t>
            </a:r>
            <a:r>
              <a:rPr lang="cs-CZ" altLang="cs-CZ" sz="2500" b="1" dirty="0"/>
              <a:t>,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Aesopi</a:t>
            </a:r>
            <a:endParaRPr lang="cs-CZ" altLang="cs-CZ" sz="2500" b="1" dirty="0"/>
          </a:p>
          <a:p>
            <a:pPr>
              <a:defRPr/>
            </a:pPr>
            <a:r>
              <a:rPr lang="cs-CZ" altLang="cs-CZ" sz="2500" b="1" dirty="0"/>
              <a:t>      ARISTOTELES – </a:t>
            </a:r>
            <a:r>
              <a:rPr lang="cs-CZ" altLang="cs-CZ" sz="2500" b="1" dirty="0" err="1"/>
              <a:t>rhetorisch</a:t>
            </a:r>
            <a:r>
              <a:rPr lang="cs-CZ" altLang="cs-CZ" sz="2500" b="1" dirty="0"/>
              <a:t>-normative </a:t>
            </a:r>
            <a:r>
              <a:rPr lang="cs-CZ" altLang="cs-CZ" sz="2500" b="1" dirty="0" err="1"/>
              <a:t>Stilistik</a:t>
            </a:r>
            <a:r>
              <a:rPr lang="cs-CZ" altLang="cs-CZ" sz="2500" b="1" dirty="0"/>
              <a:t>, Poetik</a:t>
            </a:r>
          </a:p>
          <a:p>
            <a:pPr>
              <a:defRPr/>
            </a:pPr>
            <a:r>
              <a:rPr lang="cs-CZ" altLang="cs-CZ" sz="2500" dirty="0"/>
              <a:t>      </a:t>
            </a:r>
            <a:r>
              <a:rPr lang="cs-CZ" altLang="cs-CZ" sz="2500" b="1" dirty="0"/>
              <a:t>CICERO – „De </a:t>
            </a:r>
            <a:r>
              <a:rPr lang="cs-CZ" altLang="cs-CZ" sz="2500" b="1" dirty="0" err="1"/>
              <a:t>oratore</a:t>
            </a:r>
            <a:r>
              <a:rPr lang="cs-CZ" altLang="cs-CZ" sz="2500" b="1" dirty="0"/>
              <a:t>“ (</a:t>
            </a:r>
            <a:r>
              <a:rPr lang="cs-CZ" altLang="cs-CZ" sz="2500" b="1" dirty="0" err="1"/>
              <a:t>Vom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Redner</a:t>
            </a:r>
            <a:r>
              <a:rPr lang="cs-CZ" altLang="cs-CZ" sz="2500" b="1" dirty="0"/>
              <a:t>)</a:t>
            </a:r>
          </a:p>
          <a:p>
            <a:pPr>
              <a:defRPr/>
            </a:pPr>
            <a:r>
              <a:rPr lang="cs-CZ" altLang="cs-CZ" sz="2500" b="1" dirty="0"/>
              <a:t>M. Fabius QUINTILIANUS (</a:t>
            </a:r>
            <a:r>
              <a:rPr lang="cs-CZ" altLang="cs-CZ" sz="2500" b="1" dirty="0" err="1"/>
              <a:t>Spätantike</a:t>
            </a:r>
            <a:r>
              <a:rPr lang="cs-CZ" altLang="cs-CZ" sz="2500" b="1" dirty="0"/>
              <a:t>) – </a:t>
            </a:r>
            <a:r>
              <a:rPr lang="cs-CZ" altLang="cs-CZ" sz="2500" b="1" dirty="0" err="1"/>
              <a:t>Ausbildung</a:t>
            </a:r>
            <a:r>
              <a:rPr lang="cs-CZ" altLang="cs-CZ" sz="2500" b="1" dirty="0"/>
              <a:t> des </a:t>
            </a:r>
            <a:r>
              <a:rPr lang="cs-CZ" altLang="cs-CZ" sz="2500" b="1" dirty="0" err="1"/>
              <a:t>Redners</a:t>
            </a:r>
            <a:endParaRPr lang="cs-CZ" altLang="cs-CZ" sz="2500" dirty="0"/>
          </a:p>
          <a:p>
            <a:pPr>
              <a:defRPr/>
            </a:pPr>
            <a:r>
              <a:rPr lang="cs-CZ" altLang="cs-CZ" sz="2500" b="1" dirty="0" err="1"/>
              <a:t>rhetorische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Mittel</a:t>
            </a:r>
            <a:endParaRPr lang="de-DE" altLang="cs-CZ" sz="25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3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07D2E-CD8E-4288-B370-B505B305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Entwicklung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B8040F-1EE5-480C-BB91-BD0A42288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2. </a:t>
            </a:r>
            <a:r>
              <a:rPr lang="cs-CZ" altLang="cs-CZ" b="1" dirty="0" err="1">
                <a:solidFill>
                  <a:srgbClr val="FF0000"/>
                </a:solidFill>
              </a:rPr>
              <a:t>Mittelalterliche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Rezeption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Adaption</a:t>
            </a:r>
            <a:r>
              <a:rPr lang="cs-CZ" altLang="cs-CZ" b="1" dirty="0"/>
              <a:t> der </a:t>
            </a:r>
            <a:r>
              <a:rPr lang="cs-CZ" altLang="cs-CZ" b="1" dirty="0" err="1"/>
              <a:t>antiken</a:t>
            </a:r>
            <a:r>
              <a:rPr lang="cs-CZ" altLang="cs-CZ" b="1" dirty="0"/>
              <a:t> </a:t>
            </a:r>
            <a:r>
              <a:rPr lang="cs-CZ" altLang="cs-CZ" b="1" dirty="0" err="1"/>
              <a:t>Rhetorik</a:t>
            </a:r>
            <a:endParaRPr lang="cs-CZ" altLang="cs-CZ" b="1" dirty="0"/>
          </a:p>
          <a:p>
            <a:pPr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Neuzeit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-  </a:t>
            </a:r>
            <a:r>
              <a:rPr lang="cs-CZ" altLang="cs-CZ" b="1" dirty="0" err="1"/>
              <a:t>Rückbesinnung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antike</a:t>
            </a:r>
            <a:r>
              <a:rPr lang="cs-CZ" altLang="cs-CZ" b="1" dirty="0"/>
              <a:t> </a:t>
            </a:r>
            <a:r>
              <a:rPr lang="cs-CZ" altLang="cs-CZ" b="1" dirty="0" err="1"/>
              <a:t>Ideale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19. </a:t>
            </a:r>
            <a:r>
              <a:rPr lang="cs-CZ" altLang="cs-CZ" b="1" dirty="0" err="1"/>
              <a:t>Jh</a:t>
            </a:r>
            <a:r>
              <a:rPr lang="cs-CZ" altLang="cs-CZ" b="1" dirty="0"/>
              <a:t>. – </a:t>
            </a:r>
            <a:r>
              <a:rPr lang="cs-CZ" altLang="cs-CZ" b="1" dirty="0" err="1"/>
              <a:t>Emanzipation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- </a:t>
            </a:r>
            <a:r>
              <a:rPr lang="cs-CZ" altLang="cs-CZ" b="1" dirty="0" err="1"/>
              <a:t>linguistischeTeildisziplin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</a:t>
            </a:r>
            <a:r>
              <a:rPr lang="cs-CZ" altLang="cs-CZ" b="1" dirty="0" err="1"/>
              <a:t>Novalis</a:t>
            </a:r>
            <a:r>
              <a:rPr lang="cs-CZ" altLang="cs-CZ" b="1" dirty="0"/>
              <a:t> – </a:t>
            </a:r>
            <a:r>
              <a:rPr lang="cs-CZ" altLang="cs-CZ" b="1" dirty="0" err="1"/>
              <a:t>Individualstil</a:t>
            </a:r>
            <a:r>
              <a:rPr lang="cs-CZ" altLang="cs-CZ" b="1" dirty="0"/>
              <a:t> (Romantik)</a:t>
            </a:r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</a:t>
            </a:r>
            <a:r>
              <a:rPr lang="cs-CZ" altLang="cs-CZ" b="1" dirty="0" err="1"/>
              <a:t>Anfänge</a:t>
            </a:r>
            <a:r>
              <a:rPr lang="cs-CZ" altLang="cs-CZ" b="1" dirty="0"/>
              <a:t> der </a:t>
            </a:r>
            <a:r>
              <a:rPr lang="cs-CZ" altLang="cs-CZ" b="1" dirty="0" err="1"/>
              <a:t>Linguostilistik</a:t>
            </a:r>
            <a:r>
              <a:rPr lang="cs-CZ" altLang="cs-CZ" b="1" dirty="0"/>
              <a:t>: normative - </a:t>
            </a:r>
            <a:r>
              <a:rPr lang="cs-CZ" altLang="cs-CZ" b="1" dirty="0" err="1"/>
              <a:t>Regeln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                                                 </a:t>
            </a:r>
            <a:r>
              <a:rPr lang="cs-CZ" altLang="cs-CZ" b="1" dirty="0" err="1"/>
              <a:t>deskriptive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endParaRPr lang="cs-CZ" altLang="cs-CZ" b="1" dirty="0"/>
          </a:p>
          <a:p>
            <a:pPr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4. das 20. </a:t>
            </a:r>
            <a:r>
              <a:rPr lang="de-DE" altLang="cs-CZ" b="1" dirty="0" err="1">
                <a:solidFill>
                  <a:srgbClr val="FF0000"/>
                </a:solidFill>
              </a:rPr>
              <a:t>Jh</a:t>
            </a:r>
            <a:r>
              <a:rPr lang="cs-CZ" altLang="cs-CZ" b="1" dirty="0"/>
              <a:t>: </a:t>
            </a:r>
            <a:r>
              <a:rPr lang="de-DE" altLang="cs-CZ" b="1" dirty="0"/>
              <a:t>„Blütezeit“ </a:t>
            </a:r>
            <a:r>
              <a:rPr lang="cs-CZ" altLang="cs-CZ" b="1" dirty="0"/>
              <a:t>der </a:t>
            </a:r>
            <a:r>
              <a:rPr lang="cs-CZ" altLang="cs-CZ" b="1" dirty="0" err="1"/>
              <a:t>Stilistik</a:t>
            </a:r>
            <a:r>
              <a:rPr lang="de-DE" altLang="cs-CZ" b="1" dirty="0"/>
              <a:t> </a:t>
            </a:r>
          </a:p>
          <a:p>
            <a:pPr>
              <a:defRPr/>
            </a:pPr>
            <a:r>
              <a:rPr lang="cs-CZ" b="1" dirty="0" err="1"/>
              <a:t>Prager</a:t>
            </a:r>
            <a:r>
              <a:rPr lang="cs-CZ" b="1" dirty="0"/>
              <a:t> </a:t>
            </a:r>
            <a:r>
              <a:rPr lang="cs-CZ" b="1" dirty="0" err="1"/>
              <a:t>Schule</a:t>
            </a:r>
            <a:r>
              <a:rPr lang="cs-CZ" b="1" dirty="0"/>
              <a:t> (20.-30.er </a:t>
            </a:r>
            <a:r>
              <a:rPr lang="cs-CZ" b="1" dirty="0" err="1"/>
              <a:t>Jahre</a:t>
            </a:r>
            <a:r>
              <a:rPr lang="cs-CZ" b="1" dirty="0"/>
              <a:t> des XX. </a:t>
            </a:r>
            <a:r>
              <a:rPr lang="cs-CZ" b="1" dirty="0" err="1"/>
              <a:t>Jhs</a:t>
            </a:r>
            <a:r>
              <a:rPr lang="cs-CZ" b="1" dirty="0"/>
              <a:t>., V. Mathesius, B. Havránek </a:t>
            </a:r>
            <a:r>
              <a:rPr lang="cs-CZ" b="1" dirty="0" err="1"/>
              <a:t>u.a</a:t>
            </a:r>
            <a:r>
              <a:rPr lang="cs-CZ" b="1" dirty="0"/>
              <a:t>.)</a:t>
            </a:r>
          </a:p>
          <a:p>
            <a:pPr>
              <a:defRPr/>
            </a:pPr>
            <a:r>
              <a:rPr lang="cs-CZ" b="1" dirty="0" err="1"/>
              <a:t>Funktionalstile</a:t>
            </a:r>
            <a:r>
              <a:rPr lang="cs-CZ" b="1" dirty="0"/>
              <a:t>: </a:t>
            </a:r>
            <a:r>
              <a:rPr lang="cs-CZ" b="1" dirty="0" err="1"/>
              <a:t>Alltagsstil</a:t>
            </a:r>
            <a:r>
              <a:rPr lang="cs-CZ" b="1" dirty="0"/>
              <a:t>, </a:t>
            </a:r>
            <a:r>
              <a:rPr lang="cs-CZ" b="1" dirty="0" err="1"/>
              <a:t>Stil</a:t>
            </a:r>
            <a:r>
              <a:rPr lang="cs-CZ" b="1" dirty="0"/>
              <a:t> der </a:t>
            </a:r>
            <a:r>
              <a:rPr lang="cs-CZ" b="1" dirty="0" err="1"/>
              <a:t>Wissenschaft</a:t>
            </a:r>
            <a:r>
              <a:rPr lang="cs-CZ" b="1" dirty="0"/>
              <a:t>, </a:t>
            </a:r>
            <a:r>
              <a:rPr lang="cs-CZ" b="1" dirty="0" err="1"/>
              <a:t>Amtsstil</a:t>
            </a:r>
            <a:r>
              <a:rPr lang="cs-CZ" b="1" dirty="0"/>
              <a:t>, </a:t>
            </a:r>
            <a:r>
              <a:rPr lang="cs-CZ" b="1" dirty="0" err="1"/>
              <a:t>Belletristik</a:t>
            </a:r>
            <a:r>
              <a:rPr lang="cs-CZ" b="1" dirty="0"/>
              <a:t> (J. Mukařovský)</a:t>
            </a:r>
          </a:p>
          <a:p>
            <a:pPr>
              <a:defRPr/>
            </a:pPr>
            <a:r>
              <a:rPr lang="de-DE" altLang="cs-CZ" b="1" dirty="0"/>
              <a:t>Strukturalismus: R. Jakobson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42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77E9A-5855-4392-85EB-FABF382E0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27BE71-2A91-4A74-A946-A316B8514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dirty="0"/>
              <a:t>um 1970 – </a:t>
            </a: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cs-CZ" altLang="cs-CZ" b="1" dirty="0"/>
              <a:t> – </a:t>
            </a:r>
            <a:endParaRPr lang="cs-CZ" altLang="cs-CZ" dirty="0"/>
          </a:p>
          <a:p>
            <a:r>
              <a:rPr lang="cs-CZ" altLang="cs-CZ" b="1" dirty="0" err="1"/>
              <a:t>Abwendung</a:t>
            </a:r>
            <a:r>
              <a:rPr lang="cs-CZ" altLang="cs-CZ" b="1" dirty="0"/>
              <a:t> 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Sprachsystem</a:t>
            </a:r>
            <a:r>
              <a:rPr lang="cs-CZ" altLang="cs-CZ" b="1" dirty="0"/>
              <a:t> – </a:t>
            </a:r>
            <a:r>
              <a:rPr lang="cs-CZ" altLang="cs-CZ" b="1" dirty="0" err="1"/>
              <a:t>Zuwendung</a:t>
            </a:r>
            <a:r>
              <a:rPr lang="cs-CZ" altLang="cs-CZ" b="1" dirty="0"/>
              <a:t>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endParaRPr lang="cs-CZ" altLang="cs-CZ" dirty="0"/>
          </a:p>
          <a:p>
            <a:r>
              <a:rPr lang="cs-CZ" altLang="cs-CZ" b="1" dirty="0"/>
              <a:t>„</a:t>
            </a:r>
            <a:r>
              <a:rPr lang="cs-CZ" altLang="cs-CZ" b="1" dirty="0" err="1"/>
              <a:t>neue</a:t>
            </a:r>
            <a:r>
              <a:rPr lang="cs-CZ" altLang="cs-CZ" b="1" dirty="0"/>
              <a:t>“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Teildisziplinen</a:t>
            </a:r>
            <a:r>
              <a:rPr lang="cs-CZ" altLang="cs-CZ" b="1" dirty="0"/>
              <a:t> – </a:t>
            </a:r>
            <a:r>
              <a:rPr lang="cs-CZ" altLang="cs-CZ" b="1" dirty="0" err="1"/>
              <a:t>Tetxlinguistik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Pragmalinguistik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Sozio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Psycholinguistik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Diskursanalyse</a:t>
            </a:r>
            <a:r>
              <a:rPr lang="cs-CZ" altLang="cs-CZ" b="1" dirty="0"/>
              <a:t> </a:t>
            </a:r>
            <a:r>
              <a:rPr lang="cs-CZ" altLang="cs-CZ" b="1" dirty="0" err="1"/>
              <a:t>u.a</a:t>
            </a:r>
            <a:r>
              <a:rPr lang="cs-CZ" altLang="cs-CZ" b="1" dirty="0"/>
              <a:t>.</a:t>
            </a:r>
            <a:endParaRPr lang="cs-CZ" altLang="cs-CZ" dirty="0"/>
          </a:p>
          <a:p>
            <a:r>
              <a:rPr lang="cs-CZ" altLang="cs-CZ" b="1" dirty="0"/>
              <a:t>90er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- </a:t>
            </a:r>
            <a:r>
              <a:rPr lang="cs-CZ" altLang="cs-CZ" b="1" dirty="0" err="1"/>
              <a:t>kognitive</a:t>
            </a:r>
            <a:r>
              <a:rPr lang="cs-CZ" altLang="cs-CZ" b="1" dirty="0"/>
              <a:t> </a:t>
            </a:r>
            <a:r>
              <a:rPr lang="cs-CZ" altLang="cs-CZ" b="1" dirty="0" err="1"/>
              <a:t>Linguistik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 </a:t>
            </a:r>
            <a:r>
              <a:rPr lang="de-DE" altLang="cs-CZ" dirty="0"/>
              <a:t>    </a:t>
            </a:r>
            <a:r>
              <a:rPr lang="cs-CZ" altLang="cs-CZ" b="1" dirty="0" err="1"/>
              <a:t>Fragen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in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übergreifenden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 der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Kommunikationsforschung</a:t>
            </a:r>
            <a:r>
              <a:rPr lang="cs-CZ" altLang="cs-CZ" b="1" dirty="0"/>
              <a:t> </a:t>
            </a:r>
            <a:r>
              <a:rPr lang="cs-CZ" altLang="cs-CZ" b="1" dirty="0" err="1"/>
              <a:t>intergriert</a:t>
            </a:r>
            <a:r>
              <a:rPr lang="cs-CZ" altLang="cs-CZ" b="1" dirty="0"/>
              <a:t> (G. Michel)</a:t>
            </a:r>
            <a:endParaRPr lang="cs-CZ" altLang="cs-CZ" dirty="0"/>
          </a:p>
          <a:p>
            <a:r>
              <a:rPr lang="cs-CZ" altLang="cs-CZ" b="1" dirty="0" err="1"/>
              <a:t>Stilistik</a:t>
            </a:r>
            <a:r>
              <a:rPr lang="cs-CZ" altLang="cs-CZ" b="1" dirty="0"/>
              <a:t> der 80er, 90er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bis </a:t>
            </a:r>
            <a:r>
              <a:rPr lang="de-DE" altLang="cs-CZ" b="1" dirty="0"/>
              <a:t>ins 21. Jh.: </a:t>
            </a:r>
            <a:r>
              <a:rPr lang="cs-CZ" altLang="cs-CZ" b="1" dirty="0" err="1"/>
              <a:t>reflektiert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bearbeitet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Erkenntnisse</a:t>
            </a:r>
            <a:r>
              <a:rPr lang="cs-CZ" altLang="cs-CZ" b="1" dirty="0"/>
              <a:t> der Text-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Pragmalinguistik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kognitiven</a:t>
            </a:r>
            <a:r>
              <a:rPr lang="cs-CZ" altLang="cs-CZ" b="1" dirty="0"/>
              <a:t> </a:t>
            </a:r>
            <a:r>
              <a:rPr lang="cs-CZ" altLang="cs-CZ" b="1" dirty="0" err="1"/>
              <a:t>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Psycholinguistik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35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8D4E9-A870-4E44-AF4E-6087F21B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Kommunikativ-pragmatisch</a:t>
            </a:r>
            <a:r>
              <a:rPr lang="cs-CZ" altLang="cs-CZ" b="1" dirty="0"/>
              <a:t> </a:t>
            </a:r>
            <a:br>
              <a:rPr lang="cs-CZ" altLang="cs-CZ" dirty="0"/>
            </a:br>
            <a:r>
              <a:rPr lang="cs-CZ" altLang="cs-CZ" b="1" dirty="0" err="1"/>
              <a:t>orientierte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C2640-157F-43FE-A60C-41A6DC366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Kommunikativ-pragmatisch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orientierte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/>
              <a:t>: Ende der 70er, 80er </a:t>
            </a:r>
            <a:r>
              <a:rPr lang="cs-CZ" altLang="cs-CZ" b="1" dirty="0" err="1"/>
              <a:t>Jahre</a:t>
            </a:r>
            <a:endParaRPr lang="cs-CZ" altLang="cs-CZ" dirty="0"/>
          </a:p>
          <a:p>
            <a:r>
              <a:rPr lang="cs-CZ" altLang="cs-CZ" b="1" dirty="0" err="1"/>
              <a:t>Hauptvertreter</a:t>
            </a:r>
            <a:r>
              <a:rPr lang="cs-CZ" altLang="cs-CZ" b="1" dirty="0"/>
              <a:t>: Barbara </a:t>
            </a:r>
            <a:r>
              <a:rPr lang="cs-CZ" altLang="cs-CZ" b="1" dirty="0" err="1"/>
              <a:t>Sandig</a:t>
            </a:r>
            <a:r>
              <a:rPr lang="cs-CZ" altLang="cs-CZ" b="1" dirty="0"/>
              <a:t> (</a:t>
            </a:r>
            <a:r>
              <a:rPr lang="cs-CZ" altLang="cs-CZ" b="1" dirty="0" err="1"/>
              <a:t>Saarbr</a:t>
            </a:r>
            <a:r>
              <a:rPr lang="de-DE" altLang="cs-CZ" b="1" dirty="0"/>
              <a:t>ü</a:t>
            </a:r>
            <a:r>
              <a:rPr lang="cs-CZ" altLang="cs-CZ" b="1" dirty="0" err="1"/>
              <a:t>cken</a:t>
            </a:r>
            <a:r>
              <a:rPr lang="cs-CZ" altLang="cs-CZ" b="1" dirty="0"/>
              <a:t>) 1978, 1986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</a:t>
            </a:r>
            <a:r>
              <a:rPr lang="de-DE" altLang="cs-CZ" b="1" dirty="0"/>
              <a:t>     </a:t>
            </a:r>
            <a:r>
              <a:rPr lang="cs-CZ" altLang="cs-CZ" b="1" dirty="0"/>
              <a:t>Ulrich </a:t>
            </a:r>
            <a:r>
              <a:rPr lang="cs-CZ" altLang="cs-CZ" b="1" dirty="0" err="1"/>
              <a:t>Püschel</a:t>
            </a:r>
            <a:r>
              <a:rPr lang="cs-CZ" altLang="cs-CZ" b="1" dirty="0"/>
              <a:t> (</a:t>
            </a:r>
            <a:r>
              <a:rPr lang="cs-CZ" altLang="cs-CZ" b="1" dirty="0" err="1"/>
              <a:t>Trier</a:t>
            </a:r>
            <a:r>
              <a:rPr lang="cs-CZ" altLang="cs-CZ" b="1" dirty="0"/>
              <a:t>)</a:t>
            </a:r>
            <a:r>
              <a:rPr lang="cs-CZ" altLang="cs-CZ" dirty="0"/>
              <a:t>, </a:t>
            </a:r>
            <a:r>
              <a:rPr lang="cs-CZ" altLang="cs-CZ" b="1" dirty="0"/>
              <a:t>(G. Michel, B. </a:t>
            </a:r>
            <a:r>
              <a:rPr lang="cs-CZ" altLang="cs-CZ" b="1" dirty="0" err="1"/>
              <a:t>Sowinski</a:t>
            </a:r>
            <a:r>
              <a:rPr lang="cs-CZ" altLang="cs-CZ" b="1" dirty="0"/>
              <a:t>)</a:t>
            </a:r>
            <a:endParaRPr lang="cs-CZ" altLang="cs-CZ" dirty="0"/>
          </a:p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Vollzug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sprachlichen</a:t>
            </a:r>
            <a:r>
              <a:rPr lang="cs-CZ" altLang="cs-CZ" b="1" dirty="0"/>
              <a:t> </a:t>
            </a:r>
            <a:r>
              <a:rPr lang="cs-CZ" altLang="cs-CZ" b="1" dirty="0" err="1"/>
              <a:t>Handlung</a:t>
            </a:r>
            <a:r>
              <a:rPr lang="cs-CZ" altLang="cs-CZ" b="1" dirty="0"/>
              <a:t> (</a:t>
            </a:r>
            <a:r>
              <a:rPr lang="cs-CZ" altLang="cs-CZ" b="1" dirty="0" err="1"/>
              <a:t>Aufforderung</a:t>
            </a:r>
            <a:r>
              <a:rPr lang="cs-CZ" altLang="cs-CZ" b="1" dirty="0"/>
              <a:t>, </a:t>
            </a:r>
            <a:r>
              <a:rPr lang="cs-CZ" altLang="cs-CZ" b="1" dirty="0" err="1"/>
              <a:t>Wunsch</a:t>
            </a:r>
            <a:r>
              <a:rPr lang="cs-CZ" altLang="cs-CZ" b="1" dirty="0"/>
              <a:t>, </a:t>
            </a:r>
            <a:r>
              <a:rPr lang="cs-CZ" altLang="cs-CZ" b="1" dirty="0" err="1"/>
              <a:t>Warnung</a:t>
            </a:r>
            <a:r>
              <a:rPr lang="cs-CZ" altLang="cs-CZ" b="1" dirty="0"/>
              <a:t>...)</a:t>
            </a:r>
            <a:endParaRPr lang="cs-CZ" altLang="cs-CZ" dirty="0"/>
          </a:p>
          <a:p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 </a:t>
            </a:r>
            <a:r>
              <a:rPr lang="cs-CZ" altLang="cs-CZ" b="1" dirty="0" err="1"/>
              <a:t>stark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Vordergrund</a:t>
            </a:r>
            <a:endParaRPr lang="cs-CZ" altLang="cs-CZ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Textsortenstilistik</a:t>
            </a:r>
            <a:r>
              <a:rPr lang="cs-CZ" altLang="cs-CZ" b="1" dirty="0"/>
              <a:t> – </a:t>
            </a:r>
            <a:r>
              <a:rPr lang="cs-CZ" altLang="cs-CZ" b="1" dirty="0" err="1"/>
              <a:t>Gebrauchstexte</a:t>
            </a:r>
            <a:r>
              <a:rPr lang="cs-CZ" altLang="cs-CZ" b="1" dirty="0"/>
              <a:t>, </a:t>
            </a:r>
            <a:r>
              <a:rPr lang="cs-CZ" altLang="cs-CZ" b="1" dirty="0" err="1"/>
              <a:t>Massenmedien</a:t>
            </a:r>
            <a:r>
              <a:rPr lang="cs-CZ" altLang="cs-CZ" b="1" dirty="0"/>
              <a:t>, </a:t>
            </a:r>
            <a:r>
              <a:rPr lang="cs-CZ" altLang="cs-CZ" b="1" dirty="0" err="1"/>
              <a:t>Gesprächstile</a:t>
            </a:r>
            <a:r>
              <a:rPr lang="cs-CZ" altLang="cs-CZ" b="1" dirty="0"/>
              <a:t>, </a:t>
            </a:r>
            <a:r>
              <a:rPr lang="cs-CZ" altLang="cs-CZ" b="1" dirty="0" err="1"/>
              <a:t>Stilsemiotik</a:t>
            </a:r>
            <a:r>
              <a:rPr lang="cs-CZ" altLang="cs-CZ" b="1" dirty="0"/>
              <a:t>, </a:t>
            </a:r>
            <a:r>
              <a:rPr lang="cs-CZ" altLang="cs-CZ" b="1" dirty="0" err="1"/>
              <a:t>Probleme</a:t>
            </a:r>
            <a:r>
              <a:rPr lang="cs-CZ" altLang="cs-CZ" b="1" dirty="0"/>
              <a:t> der Didaktik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Stilanalyse</a:t>
            </a:r>
            <a:r>
              <a:rPr lang="cs-CZ" altLang="cs-CZ" b="1" dirty="0"/>
              <a:t>, </a:t>
            </a:r>
            <a:r>
              <a:rPr lang="cs-CZ" altLang="cs-CZ" b="1" dirty="0" err="1"/>
              <a:t>Stil</a:t>
            </a:r>
            <a:r>
              <a:rPr lang="cs-CZ" altLang="cs-CZ" b="1" dirty="0"/>
              <a:t> in </a:t>
            </a:r>
            <a:r>
              <a:rPr lang="cs-CZ" altLang="cs-CZ" b="1" dirty="0" err="1"/>
              <a:t>interkulturellen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Zusammenhängen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/>
              <a:t> – nach der </a:t>
            </a:r>
            <a:r>
              <a:rPr lang="cs-CZ" altLang="cs-CZ" b="1" dirty="0" err="1"/>
              <a:t>kommunikationsorientierten</a:t>
            </a:r>
            <a:r>
              <a:rPr lang="cs-CZ" altLang="cs-CZ" b="1" dirty="0"/>
              <a:t> Text-</a:t>
            </a:r>
            <a:r>
              <a:rPr lang="cs-CZ" altLang="cs-CZ" b="1" dirty="0" err="1"/>
              <a:t>Konzeption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Sprachhandlungsschemata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nach </a:t>
            </a:r>
            <a:r>
              <a:rPr lang="cs-CZ" altLang="cs-CZ" b="1" dirty="0" err="1"/>
              <a:t>bestimmten</a:t>
            </a:r>
            <a:r>
              <a:rPr lang="cs-CZ" altLang="cs-CZ" b="1" dirty="0"/>
              <a:t> </a:t>
            </a:r>
            <a:r>
              <a:rPr lang="cs-CZ" altLang="cs-CZ" b="1" dirty="0" err="1"/>
              <a:t>Textmustern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–</a:t>
            </a:r>
            <a:r>
              <a:rPr lang="cs-CZ" altLang="cs-CZ" b="1" dirty="0" err="1"/>
              <a:t>strategien</a:t>
            </a:r>
            <a:r>
              <a:rPr lang="cs-CZ" altLang="cs-CZ" b="1" dirty="0"/>
              <a:t> </a:t>
            </a:r>
            <a:r>
              <a:rPr lang="cs-CZ" altLang="cs-CZ" b="1" dirty="0" err="1"/>
              <a:t>jeweils</a:t>
            </a:r>
            <a:r>
              <a:rPr lang="cs-CZ" altLang="cs-CZ" b="1" dirty="0"/>
              <a:t> </a:t>
            </a:r>
            <a:r>
              <a:rPr lang="cs-CZ" altLang="cs-CZ" b="1" dirty="0" err="1"/>
              <a:t>spezifische</a:t>
            </a:r>
            <a:r>
              <a:rPr lang="cs-CZ" altLang="cs-CZ" b="1" dirty="0"/>
              <a:t> </a:t>
            </a:r>
            <a:r>
              <a:rPr lang="cs-CZ" altLang="cs-CZ" b="1" dirty="0" err="1"/>
              <a:t>Vermittlungsaufgaben</a:t>
            </a:r>
            <a:r>
              <a:rPr lang="cs-CZ" altLang="cs-CZ" b="1" dirty="0"/>
              <a:t> </a:t>
            </a:r>
          </a:p>
          <a:p>
            <a:pPr>
              <a:buNone/>
            </a:pPr>
            <a:r>
              <a:rPr lang="cs-CZ" altLang="cs-CZ" b="1" dirty="0"/>
              <a:t>      (</a:t>
            </a:r>
            <a:r>
              <a:rPr lang="cs-CZ" altLang="cs-CZ" b="1" dirty="0" err="1"/>
              <a:t>Funktionen</a:t>
            </a:r>
            <a:r>
              <a:rPr lang="cs-CZ" altLang="cs-CZ" b="1" dirty="0"/>
              <a:t>) </a:t>
            </a:r>
            <a:r>
              <a:rPr lang="cs-CZ" altLang="cs-CZ" b="1" dirty="0" err="1"/>
              <a:t>erfüllen</a:t>
            </a:r>
            <a:r>
              <a:rPr lang="cs-CZ" altLang="cs-CZ" b="1" dirty="0"/>
              <a:t> (K. </a:t>
            </a:r>
            <a:r>
              <a:rPr lang="cs-CZ" altLang="cs-CZ" b="1" dirty="0" err="1"/>
              <a:t>Brinker</a:t>
            </a:r>
            <a:r>
              <a:rPr lang="cs-CZ" altLang="cs-CZ" b="1" dirty="0"/>
              <a:t>: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36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B731F-D4D5-44CA-88B7-4929E819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Einzelne Kommunikationsbereiche und ihre Textsorten: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D7F864-D803-4679-84A8-AA84F43E8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Alltagsverkehr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Fachkommunikation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des offiziellen gesellschaftlichen Verkehrs und seine TS:</a:t>
            </a:r>
            <a:r>
              <a:rPr lang="cs-CZ" b="1" dirty="0" err="1"/>
              <a:t>Verwaltung</a:t>
            </a:r>
            <a:r>
              <a:rPr lang="cs-CZ" b="1" dirty="0"/>
              <a:t>, </a:t>
            </a:r>
            <a:r>
              <a:rPr lang="cs-CZ" b="1" dirty="0" err="1"/>
              <a:t>Justiz</a:t>
            </a:r>
            <a:r>
              <a:rPr lang="cs-CZ" b="1" dirty="0"/>
              <a:t>, </a:t>
            </a:r>
            <a:r>
              <a:rPr lang="cs-CZ" b="1" dirty="0" err="1"/>
              <a:t>Wirtschaft</a:t>
            </a:r>
            <a:r>
              <a:rPr lang="de-DE" b="1" dirty="0"/>
              <a:t> (institutionelle Kommunikation)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der Massenmedien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der Belletristik und seine TS</a:t>
            </a:r>
          </a:p>
          <a:p>
            <a:pPr marL="609600" indent="-609600">
              <a:buNone/>
              <a:defRPr/>
            </a:pPr>
            <a:endParaRPr lang="cs-CZ" b="1" dirty="0"/>
          </a:p>
          <a:p>
            <a:pPr marL="609600" indent="-609600">
              <a:buNone/>
              <a:defRPr/>
            </a:pPr>
            <a:r>
              <a:rPr lang="de-DE" b="1" dirty="0"/>
              <a:t>Aktuelle Texte!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7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0</TotalTime>
  <Words>2282</Words>
  <Application>Microsoft Office PowerPoint</Application>
  <PresentationFormat>Širokoúhlá obrazovka</PresentationFormat>
  <Paragraphs>231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Gill Sans MT</vt:lpstr>
      <vt:lpstr>Galerie</vt:lpstr>
      <vt:lpstr>Textstilistik</vt:lpstr>
      <vt:lpstr>Text(sorten)stilistik </vt:lpstr>
      <vt:lpstr>Fachliteratur</vt:lpstr>
      <vt:lpstr>Stilistik und Stil</vt:lpstr>
      <vt:lpstr> Entwicklung der Stilistik</vt:lpstr>
      <vt:lpstr>Entwicklung der Stilistik</vt:lpstr>
      <vt:lpstr>Kommunikativ-pragmatische Wende</vt:lpstr>
      <vt:lpstr>Kommunikativ-pragmatisch  orientierte Stilistik</vt:lpstr>
      <vt:lpstr>Einzelne Kommunikationsbereiche und ihre Textsorten: </vt:lpstr>
      <vt:lpstr>Textlinguistik</vt:lpstr>
      <vt:lpstr>Kriterien der Textualität  (de Beaugrande, Dressler: Einführung in die Textlinguistik 1981) </vt:lpstr>
      <vt:lpstr>Kriterien der Textualität - pragmatisch</vt:lpstr>
      <vt:lpstr>1.Kommunikationsbereich Alltag und seine Textsorten:</vt:lpstr>
      <vt:lpstr>Textsorten</vt:lpstr>
      <vt:lpstr>Sprachlich-stilistische Mittel: Ungezwungenheit, Lockerheit, Emotionalität:</vt:lpstr>
      <vt:lpstr>Fernsehsendung: Kochen mit…</vt:lpstr>
      <vt:lpstr>2. Kommunikationsbereich Fachkommunikation und Textsorten</vt:lpstr>
      <vt:lpstr>Richtungen und Textsorten</vt:lpstr>
      <vt:lpstr>Textuelle Hauptmerkmale und Stilelemente</vt:lpstr>
      <vt:lpstr>Textuelle Hauptmerkmale und Stilelemente</vt:lpstr>
      <vt:lpstr>Textbeispiele: </vt:lpstr>
      <vt:lpstr>Textbeispiele</vt:lpstr>
      <vt:lpstr>3. Kommunikationsbereich der institutionellen (offiziellen) kommunikation</vt:lpstr>
      <vt:lpstr>Teilgebiete</vt:lpstr>
      <vt:lpstr>Textuelle Hauptmerkmale und Stilelemente</vt:lpstr>
      <vt:lpstr>Textsorten:</vt:lpstr>
      <vt:lpstr>Textsorten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Textstilistik</dc:title>
  <dc:creator>Jiřina Malá</dc:creator>
  <cp:lastModifiedBy>Jiřina Malá</cp:lastModifiedBy>
  <cp:revision>2</cp:revision>
  <dcterms:created xsi:type="dcterms:W3CDTF">2022-03-11T09:45:22Z</dcterms:created>
  <dcterms:modified xsi:type="dcterms:W3CDTF">2022-03-25T11:08:33Z</dcterms:modified>
</cp:coreProperties>
</file>