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483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035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5434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335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2396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205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196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73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513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923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314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44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8920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53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778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38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19FDA-8580-42F2-B82A-7845FEEC616C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201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literatura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Překladatelství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 oblasti skandinávské literatury</a:t>
            </a:r>
          </a:p>
        </p:txBody>
      </p:sp>
    </p:spTree>
    <p:extLst>
      <p:ext uri="{BB962C8B-B14F-4D97-AF65-F5344CB8AC3E}">
        <p14:creationId xmlns:p14="http://schemas.microsoft.com/office/powerpoint/2010/main" val="2977534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E0ABF9-DEE6-44B4-A3B2-3785A86C7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</a:t>
            </a:r>
            <a:r>
              <a:rPr lang="cs-CZ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598EC4-1694-4934-B7B4-3599AC2C7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Osobnost překladatele – medailonek norsky – rozsah 1 strana</a:t>
            </a:r>
          </a:p>
          <a:p>
            <a:endParaRPr lang="cs-CZ" dirty="0"/>
          </a:p>
          <a:p>
            <a:r>
              <a:rPr lang="cs-CZ" dirty="0"/>
              <a:t>Tady není časové omezení života a působení překladatele a překladatelky</a:t>
            </a:r>
          </a:p>
          <a:p>
            <a:r>
              <a:rPr lang="cs-CZ" u="sng" dirty="0"/>
              <a:t>Termín: konec dubna</a:t>
            </a:r>
          </a:p>
        </p:txBody>
      </p:sp>
    </p:spTree>
    <p:extLst>
      <p:ext uri="{BB962C8B-B14F-4D97-AF65-F5344CB8AC3E}">
        <p14:creationId xmlns:p14="http://schemas.microsoft.com/office/powerpoint/2010/main" val="2974232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cs-CZ" sz="3100" dirty="0"/>
            </a:br>
            <a:r>
              <a:rPr lang="cs-CZ" dirty="0" err="1">
                <a:solidFill>
                  <a:srgbClr val="FF0000"/>
                </a:solidFill>
              </a:rPr>
              <a:t>Habent</a:t>
            </a:r>
            <a:r>
              <a:rPr lang="cs-CZ" dirty="0">
                <a:solidFill>
                  <a:srgbClr val="FF0000"/>
                </a:solidFill>
              </a:rPr>
              <a:t> sua fata </a:t>
            </a:r>
            <a:r>
              <a:rPr lang="cs-CZ" dirty="0" err="1">
                <a:solidFill>
                  <a:srgbClr val="FF0000"/>
                </a:solidFill>
              </a:rPr>
              <a:t>libelli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600" dirty="0" err="1">
                <a:solidFill>
                  <a:schemeClr val="tx1"/>
                </a:solidFill>
              </a:rPr>
              <a:t>Translatologie</a:t>
            </a:r>
            <a:r>
              <a:rPr lang="cs-CZ" sz="3600" dirty="0">
                <a:solidFill>
                  <a:schemeClr val="tx1"/>
                </a:solidFill>
              </a:rPr>
              <a:t>: deskriptivní X aplikovaná</a:t>
            </a:r>
          </a:p>
        </p:txBody>
      </p:sp>
    </p:spTree>
    <p:extLst>
      <p:ext uri="{BB962C8B-B14F-4D97-AF65-F5344CB8AC3E}">
        <p14:creationId xmlns:p14="http://schemas.microsoft.com/office/powerpoint/2010/main" val="2929734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okruhy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Knihy</a:t>
            </a:r>
          </a:p>
          <a:p>
            <a:r>
              <a:rPr lang="cs-CZ" dirty="0"/>
              <a:t>Překlady</a:t>
            </a:r>
          </a:p>
          <a:p>
            <a:r>
              <a:rPr lang="cs-CZ" dirty="0"/>
              <a:t>Překladatel</a:t>
            </a:r>
          </a:p>
          <a:p>
            <a:r>
              <a:rPr lang="cs-CZ" dirty="0"/>
              <a:t>nakladatelství</a:t>
            </a:r>
          </a:p>
          <a:p>
            <a:r>
              <a:rPr lang="cs-CZ" dirty="0"/>
              <a:t>Čtenář</a:t>
            </a:r>
          </a:p>
          <a:p>
            <a:r>
              <a:rPr lang="cs-CZ" dirty="0"/>
              <a:t>Recepce</a:t>
            </a:r>
          </a:p>
          <a:p>
            <a:r>
              <a:rPr lang="cs-CZ" dirty="0"/>
              <a:t>Dějiny kultury</a:t>
            </a:r>
          </a:p>
          <a:p>
            <a:r>
              <a:rPr lang="cs-CZ" dirty="0"/>
              <a:t>Vzájemný vliv, výměna kulturních hodnot</a:t>
            </a:r>
          </a:p>
          <a:p>
            <a:r>
              <a:rPr lang="cs-CZ" dirty="0" err="1"/>
              <a:t>meziliterárnost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161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Literární zdroje -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LEVÝ, Jiří. </a:t>
            </a:r>
            <a:r>
              <a:rPr lang="cs-CZ" i="1" dirty="0"/>
              <a:t>Umění překladu</a:t>
            </a:r>
            <a:r>
              <a:rPr lang="cs-CZ" dirty="0"/>
              <a:t>.</a:t>
            </a:r>
          </a:p>
          <a:p>
            <a:r>
              <a:rPr lang="cs-CZ" dirty="0"/>
              <a:t>ECO, Umberto. </a:t>
            </a:r>
            <a:r>
              <a:rPr lang="cs-CZ" i="1" dirty="0" err="1"/>
              <a:t>Lector</a:t>
            </a:r>
            <a:r>
              <a:rPr lang="cs-CZ" i="1" dirty="0"/>
              <a:t> i </a:t>
            </a:r>
            <a:r>
              <a:rPr lang="cs-CZ" i="1" dirty="0" err="1"/>
              <a:t>fabula</a:t>
            </a:r>
            <a:r>
              <a:rPr lang="cs-CZ" i="1" dirty="0"/>
              <a:t> : Role čtenáře aneb Interpretační kooperace v narativních textech.</a:t>
            </a:r>
          </a:p>
          <a:p>
            <a:r>
              <a:rPr lang="cs-CZ" dirty="0"/>
              <a:t>KNITTLOVÁ Dagmar a kol. </a:t>
            </a:r>
            <a:r>
              <a:rPr lang="cs-CZ" i="1" dirty="0"/>
              <a:t>Překlad a překládání</a:t>
            </a:r>
            <a:r>
              <a:rPr lang="cs-CZ" dirty="0"/>
              <a:t>.</a:t>
            </a:r>
          </a:p>
          <a:p>
            <a:r>
              <a:rPr lang="cs-CZ" dirty="0"/>
              <a:t>FIŠER, Zbyněk. </a:t>
            </a:r>
            <a:r>
              <a:rPr lang="cs-CZ" i="1" dirty="0"/>
              <a:t>Překlad jako kreativní proces : Teorie a praxe funkcionalistického překládání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0755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Literární zdroje - Skandinávie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/>
          </a:bodyPr>
          <a:lstStyle/>
          <a:p>
            <a:r>
              <a:rPr lang="cs-CZ" dirty="0"/>
              <a:t>JUŘÍČKOVÁ, Miluše. </a:t>
            </a:r>
            <a:r>
              <a:rPr lang="cs-CZ" i="1" dirty="0"/>
              <a:t>Dva horizonty : </a:t>
            </a:r>
            <a:r>
              <a:rPr lang="cs-CZ" i="1" dirty="0" err="1"/>
              <a:t>Sigrid</a:t>
            </a:r>
            <a:r>
              <a:rPr lang="cs-CZ" i="1" dirty="0"/>
              <a:t> </a:t>
            </a:r>
            <a:r>
              <a:rPr lang="cs-CZ" i="1" dirty="0" err="1"/>
              <a:t>Undsetová</a:t>
            </a:r>
            <a:r>
              <a:rPr lang="cs-CZ" i="1" dirty="0"/>
              <a:t> a česká recepce</a:t>
            </a:r>
            <a:r>
              <a:rPr lang="cs-CZ" dirty="0"/>
              <a:t>. Brno : Masarykova univerzita 2011, 212 s.</a:t>
            </a:r>
          </a:p>
          <a:p>
            <a:r>
              <a:rPr lang="cs-CZ" dirty="0"/>
              <a:t>ŽITNÝ, Milan. </a:t>
            </a:r>
            <a:r>
              <a:rPr lang="cs-CZ" i="1" dirty="0"/>
              <a:t>Severské </a:t>
            </a:r>
            <a:r>
              <a:rPr lang="cs-CZ" i="1" dirty="0" err="1"/>
              <a:t>literatúry</a:t>
            </a:r>
            <a:r>
              <a:rPr lang="cs-CZ" i="1" dirty="0"/>
              <a:t> v </a:t>
            </a:r>
            <a:r>
              <a:rPr lang="cs-CZ" i="1" dirty="0" err="1"/>
              <a:t>slovenskej</a:t>
            </a:r>
            <a:r>
              <a:rPr lang="cs-CZ" i="1" dirty="0"/>
              <a:t> </a:t>
            </a:r>
            <a:r>
              <a:rPr lang="cs-CZ" i="1" dirty="0" err="1"/>
              <a:t>kultúre</a:t>
            </a:r>
            <a:r>
              <a:rPr lang="cs-CZ" i="1" dirty="0"/>
              <a:t>.</a:t>
            </a:r>
            <a:r>
              <a:rPr lang="cs-CZ" dirty="0"/>
              <a:t> Bratislava : SAV, SAP 2012, 248 s.</a:t>
            </a:r>
          </a:p>
          <a:p>
            <a:r>
              <a:rPr lang="cs-CZ" dirty="0"/>
              <a:t>ŽITNÝ, Milan. </a:t>
            </a:r>
            <a:r>
              <a:rPr lang="cs-CZ" i="1" dirty="0" err="1"/>
              <a:t>Súradnice</a:t>
            </a:r>
            <a:r>
              <a:rPr lang="cs-CZ" i="1" dirty="0"/>
              <a:t> severských </a:t>
            </a:r>
            <a:r>
              <a:rPr lang="cs-CZ" i="1" dirty="0" err="1"/>
              <a:t>literatúr</a:t>
            </a:r>
            <a:r>
              <a:rPr lang="cs-CZ" i="1" dirty="0"/>
              <a:t> : </a:t>
            </a:r>
            <a:r>
              <a:rPr lang="cs-CZ" i="1" dirty="0" err="1"/>
              <a:t>konštituovanie</a:t>
            </a:r>
            <a:r>
              <a:rPr lang="cs-CZ" i="1" dirty="0"/>
              <a:t> severských </a:t>
            </a:r>
            <a:r>
              <a:rPr lang="cs-CZ" i="1" dirty="0" err="1"/>
              <a:t>literatúr</a:t>
            </a:r>
            <a:r>
              <a:rPr lang="cs-CZ" i="1" dirty="0"/>
              <a:t>,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medziliterárne</a:t>
            </a:r>
            <a:r>
              <a:rPr lang="cs-CZ" i="1" dirty="0"/>
              <a:t> </a:t>
            </a:r>
            <a:r>
              <a:rPr lang="cs-CZ" i="1" dirty="0" err="1"/>
              <a:t>súvislosti</a:t>
            </a:r>
            <a:r>
              <a:rPr lang="cs-CZ" i="1" dirty="0"/>
              <a:t> a slovenská </a:t>
            </a:r>
            <a:r>
              <a:rPr lang="cs-CZ" i="1" dirty="0" err="1"/>
              <a:t>recepcia</a:t>
            </a:r>
            <a:r>
              <a:rPr lang="cs-CZ" dirty="0"/>
              <a:t>. Bratislava: SAV, SAP 2013, 264 s.</a:t>
            </a:r>
          </a:p>
          <a:p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VIMR, Ondřej. </a:t>
            </a:r>
            <a:r>
              <a:rPr lang="cs-CZ" i="1" dirty="0">
                <a:solidFill>
                  <a:srgbClr val="FF0000"/>
                </a:solidFill>
              </a:rPr>
              <a:t>Historie překladatele : Cesty skandinávských literatur do češtiny (1890 – 1950). </a:t>
            </a:r>
            <a:r>
              <a:rPr lang="cs-CZ" dirty="0">
                <a:solidFill>
                  <a:srgbClr val="FF0000"/>
                </a:solidFill>
              </a:rPr>
              <a:t>Příbram : </a:t>
            </a:r>
            <a:r>
              <a:rPr lang="cs-CZ" dirty="0" err="1">
                <a:solidFill>
                  <a:srgbClr val="FF0000"/>
                </a:solidFill>
              </a:rPr>
              <a:t>Pistorius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&amp; </a:t>
            </a:r>
            <a:r>
              <a:rPr lang="cs-CZ" dirty="0">
                <a:solidFill>
                  <a:srgbClr val="FF0000"/>
                </a:solidFill>
              </a:rPr>
              <a:t>Olšanská 2014, 208 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559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Získat přehled o </a:t>
            </a:r>
            <a:r>
              <a:rPr lang="cs-CZ" dirty="0" err="1"/>
              <a:t>meziliterárních</a:t>
            </a:r>
            <a:r>
              <a:rPr lang="cs-CZ" dirty="0"/>
              <a:t> kontaktech se skandinávskými zeměmi na úrovni recepce (historie vlastní kultury)</a:t>
            </a:r>
          </a:p>
        </p:txBody>
      </p:sp>
    </p:spTree>
    <p:extLst>
      <p:ext uri="{BB962C8B-B14F-4D97-AF65-F5344CB8AC3E}">
        <p14:creationId xmlns:p14="http://schemas.microsoft.com/office/powerpoint/2010/main" val="1910915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Požadavky na ukončení předmětu: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ighlight>
                  <a:srgbClr val="FFFF00"/>
                </a:highlight>
              </a:rPr>
              <a:t>A.</a:t>
            </a:r>
          </a:p>
          <a:p>
            <a:r>
              <a:rPr lang="cs-CZ" dirty="0"/>
              <a:t>Studenti zpracovávají bibliografii překladu (českého nebo slovenského) z vybraného norského  autora</a:t>
            </a:r>
            <a:r>
              <a:rPr lang="nb-NO" dirty="0"/>
              <a:t> </a:t>
            </a:r>
            <a:r>
              <a:rPr lang="cs-CZ" dirty="0"/>
              <a:t>z období po roce 1970: všechna vydání knižní i v antologiích s ukázkami nebo povídkami, případně v časopisech, včetně min. dvou recenzí.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219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Podmínka: norský autor musí mít více </a:t>
            </a:r>
            <a:br>
              <a:rPr lang="cs-CZ" sz="2800" dirty="0"/>
            </a:br>
            <a:r>
              <a:rPr lang="cs-CZ" sz="2800" dirty="0"/>
              <a:t>než 2 bibliografické položky v </a:t>
            </a:r>
            <a:r>
              <a:rPr lang="cs-CZ" sz="2800" dirty="0" err="1"/>
              <a:t>cz</a:t>
            </a:r>
            <a:r>
              <a:rPr lang="cs-CZ" sz="2800" dirty="0"/>
              <a:t>/</a:t>
            </a:r>
            <a:r>
              <a:rPr lang="cs-CZ" sz="2800" dirty="0" err="1"/>
              <a:t>sl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Lars Saabye Christensen, Jostein Gaarder</a:t>
            </a:r>
            <a:r>
              <a:rPr lang="cs-CZ" dirty="0"/>
              <a:t>, Jon </a:t>
            </a:r>
            <a:r>
              <a:rPr lang="cs-CZ" dirty="0" err="1"/>
              <a:t>Fosse</a:t>
            </a:r>
            <a:r>
              <a:rPr lang="cs-CZ" dirty="0"/>
              <a:t>, Dag </a:t>
            </a:r>
            <a:r>
              <a:rPr lang="cs-CZ" dirty="0" err="1"/>
              <a:t>Solstad</a:t>
            </a:r>
            <a:r>
              <a:rPr lang="cs-CZ" dirty="0"/>
              <a:t>, </a:t>
            </a:r>
            <a:r>
              <a:rPr lang="cs-CZ" dirty="0" err="1"/>
              <a:t>Bjarte</a:t>
            </a:r>
            <a:r>
              <a:rPr lang="cs-CZ" dirty="0"/>
              <a:t> </a:t>
            </a:r>
            <a:r>
              <a:rPr lang="cs-CZ" dirty="0" err="1"/>
              <a:t>Breiteg</a:t>
            </a:r>
            <a:r>
              <a:rPr lang="cs-CZ" dirty="0"/>
              <a:t>, Roy </a:t>
            </a:r>
            <a:r>
              <a:rPr lang="cs-CZ" dirty="0" err="1"/>
              <a:t>Jacobsen</a:t>
            </a:r>
            <a:r>
              <a:rPr lang="cs-CZ" dirty="0"/>
              <a:t>….</a:t>
            </a:r>
          </a:p>
          <a:p>
            <a:r>
              <a:rPr lang="cs-CZ" dirty="0"/>
              <a:t>Zpracování bibliografického záznamu</a:t>
            </a:r>
          </a:p>
          <a:p>
            <a:r>
              <a:rPr lang="cs-CZ" dirty="0"/>
              <a:t>K nálezům připojit nejméně 200 slov: komentář k obsahu a zaměření.</a:t>
            </a:r>
          </a:p>
          <a:p>
            <a:r>
              <a:rPr lang="cs-CZ" u="sng" dirty="0"/>
              <a:t>Termín: konec května</a:t>
            </a:r>
          </a:p>
          <a:p>
            <a:endParaRPr lang="cs-CZ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2693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Shromáždění recenzí ke skandinávskému autorovi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Projít literární časopisy nebo kulturní týdeníky – uvést, co jste prošli a s jakým výsledkem (doporučuje se pracovat v knihovně, + internetové archívy, webové stránky, online časopisy atd.)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www.iliteratura.cz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25879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219</TotalTime>
  <Words>376</Words>
  <Application>Microsoft Office PowerPoint</Application>
  <PresentationFormat>Předvádění na obrazovce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Fazeta</vt:lpstr>
      <vt:lpstr>Překladatelství</vt:lpstr>
      <vt:lpstr> Habent sua fata libelli </vt:lpstr>
      <vt:lpstr>Tematické okruhy</vt:lpstr>
      <vt:lpstr>Literární zdroje - obecně</vt:lpstr>
      <vt:lpstr>Literární zdroje - Skandinávie</vt:lpstr>
      <vt:lpstr>cíle</vt:lpstr>
      <vt:lpstr>Požadavky na ukončení předmětu:</vt:lpstr>
      <vt:lpstr>Podmínka: norský autor musí mít více  než 2 bibliografické položky v cz/sl</vt:lpstr>
      <vt:lpstr>Shromáždění recenzí ke skandinávskému autorovi</vt:lpstr>
      <vt:lpstr>Ukončení 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Překladatelství</dc:title>
  <dc:creator>user</dc:creator>
  <cp:lastModifiedBy>Miluše Juříčková</cp:lastModifiedBy>
  <cp:revision>15</cp:revision>
  <dcterms:created xsi:type="dcterms:W3CDTF">2015-02-24T18:27:25Z</dcterms:created>
  <dcterms:modified xsi:type="dcterms:W3CDTF">2022-03-02T09:19:18Z</dcterms:modified>
</cp:coreProperties>
</file>