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6" r:id="rId8"/>
    <p:sldId id="260" r:id="rId9"/>
    <p:sldId id="267" r:id="rId10"/>
    <p:sldId id="261" r:id="rId11"/>
    <p:sldId id="262" r:id="rId12"/>
    <p:sldId id="268" r:id="rId13"/>
    <p:sldId id="270" r:id="rId14"/>
    <p:sldId id="263" r:id="rId15"/>
    <p:sldId id="269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E3028D4-D672-47B1-98C6-A6F3F22DA822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28D4-D672-47B1-98C6-A6F3F22DA822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28D4-D672-47B1-98C6-A6F3F22DA822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3028D4-D672-47B1-98C6-A6F3F22DA822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E3028D4-D672-47B1-98C6-A6F3F22DA822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28D4-D672-47B1-98C6-A6F3F22DA822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28D4-D672-47B1-98C6-A6F3F22DA822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3028D4-D672-47B1-98C6-A6F3F22DA822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28D4-D672-47B1-98C6-A6F3F22DA822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3028D4-D672-47B1-98C6-A6F3F22DA822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3028D4-D672-47B1-98C6-A6F3F22DA822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3028D4-D672-47B1-98C6-A6F3F22DA822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Evangelium" TargetMode="External"/><Relationship Id="rId13" Type="http://schemas.openxmlformats.org/officeDocument/2006/relationships/hyperlink" Target="http://cs.wikipedia.org/wiki/Rudolf_II._Habsbursk%C3%BD" TargetMode="External"/><Relationship Id="rId3" Type="http://schemas.openxmlformats.org/officeDocument/2006/relationships/hyperlink" Target="http://cs.wikipedia.org/wiki/G%C3%B3t%C5%A1tina" TargetMode="External"/><Relationship Id="rId7" Type="http://schemas.openxmlformats.org/officeDocument/2006/relationships/hyperlink" Target="http://cs.wikipedia.org/wiki/4._stolet%C3%AD" TargetMode="External"/><Relationship Id="rId12" Type="http://schemas.openxmlformats.org/officeDocument/2006/relationships/hyperlink" Target="http://cs.wikipedia.org/wiki/G%C3%B3tsk%C3%A9_p%C3%ADsmo" TargetMode="External"/><Relationship Id="rId2" Type="http://schemas.openxmlformats.org/officeDocument/2006/relationships/hyperlink" Target="http://cs.wikipedia.org/wiki/6._stolet%C3%A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Wulfila" TargetMode="External"/><Relationship Id="rId11" Type="http://schemas.openxmlformats.org/officeDocument/2006/relationships/hyperlink" Target="http://cs.wikipedia.org/wiki/%C5%A0v%C3%A9dsko" TargetMode="External"/><Relationship Id="rId5" Type="http://schemas.openxmlformats.org/officeDocument/2006/relationships/hyperlink" Target="http://cs.wikipedia.org/wiki/Biskup" TargetMode="External"/><Relationship Id="rId15" Type="http://schemas.openxmlformats.org/officeDocument/2006/relationships/hyperlink" Target="http://cs.wikipedia.org/wiki/T%C5%99icetilet%C3%A1_v%C3%A1lka" TargetMode="External"/><Relationship Id="rId10" Type="http://schemas.openxmlformats.org/officeDocument/2006/relationships/hyperlink" Target="http://cs.wikipedia.org/wiki/Uppsala" TargetMode="External"/><Relationship Id="rId4" Type="http://schemas.openxmlformats.org/officeDocument/2006/relationships/hyperlink" Target="http://cs.wikipedia.org/wiki/Bible" TargetMode="External"/><Relationship Id="rId9" Type="http://schemas.openxmlformats.org/officeDocument/2006/relationships/hyperlink" Target="http://cs.wikipedia.org/w/index.php?title=Carolina_Rediviva&amp;action=edit&amp;redlink=1" TargetMode="External"/><Relationship Id="rId14" Type="http://schemas.openxmlformats.org/officeDocument/2006/relationships/hyperlink" Target="http://cs.wikipedia.org/wiki/Prah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Překladatelství a překladatelé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931111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John WYCLIFFE (1330 – 1384)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Kritik církve</a:t>
            </a:r>
          </a:p>
          <a:p>
            <a:r>
              <a:rPr lang="cs-CZ" dirty="0"/>
              <a:t>Zakladatel anglické prózy</a:t>
            </a:r>
          </a:p>
          <a:p>
            <a:r>
              <a:rPr lang="cs-CZ" dirty="0"/>
              <a:t>Předchůdce protestantské reformace</a:t>
            </a:r>
          </a:p>
          <a:p>
            <a:r>
              <a:rPr lang="cs-CZ" dirty="0"/>
              <a:t>Jeroným Pražský</a:t>
            </a:r>
          </a:p>
        </p:txBody>
      </p:sp>
    </p:spTree>
    <p:extLst>
      <p:ext uri="{BB962C8B-B14F-4D97-AF65-F5344CB8AC3E}">
        <p14:creationId xmlns:p14="http://schemas.microsoft.com/office/powerpoint/2010/main" val="2943517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William </a:t>
            </a:r>
            <a:r>
              <a:rPr lang="cs-CZ" dirty="0" err="1"/>
              <a:t>Tyndale</a:t>
            </a:r>
            <a:r>
              <a:rPr lang="cs-CZ" dirty="0"/>
              <a:t> (1494 – 1536)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Starý zákon z hebrejštiny – veřejně spálený 1526</a:t>
            </a:r>
          </a:p>
          <a:p>
            <a:r>
              <a:rPr lang="cs-CZ" dirty="0"/>
              <a:t>NT 1526 : základ pro King James Bible (1611)</a:t>
            </a:r>
          </a:p>
          <a:p>
            <a:r>
              <a:rPr lang="cs-CZ" dirty="0"/>
              <a:t>Překlad ne </a:t>
            </a:r>
            <a:r>
              <a:rPr lang="cs-CZ" dirty="0" err="1"/>
              <a:t>Vulgaty</a:t>
            </a:r>
            <a:r>
              <a:rPr lang="cs-CZ" dirty="0"/>
              <a:t>, ale řeckých a hebrejských originálů!</a:t>
            </a:r>
          </a:p>
          <a:p>
            <a:r>
              <a:rPr lang="cs-CZ" dirty="0"/>
              <a:t>Popraven jako heretik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327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6/66/Tyndale-martyrd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6096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597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A. F. </a:t>
            </a:r>
            <a:r>
              <a:rPr lang="cs-CZ" dirty="0" err="1"/>
              <a:t>Tytler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Principles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Translation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1/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translation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give</a:t>
            </a:r>
            <a:r>
              <a:rPr lang="cs-CZ" dirty="0"/>
              <a:t> a </a:t>
            </a:r>
            <a:r>
              <a:rPr lang="cs-CZ" dirty="0" err="1"/>
              <a:t>complete</a:t>
            </a:r>
            <a:r>
              <a:rPr lang="cs-CZ" dirty="0"/>
              <a:t> </a:t>
            </a:r>
            <a:r>
              <a:rPr lang="cs-CZ" dirty="0" err="1"/>
              <a:t>transcript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ideas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original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.</a:t>
            </a:r>
          </a:p>
          <a:p>
            <a:r>
              <a:rPr lang="cs-CZ" dirty="0"/>
              <a:t>2/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style and </a:t>
            </a:r>
            <a:r>
              <a:rPr lang="cs-CZ" dirty="0" err="1"/>
              <a:t>manner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writing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character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original</a:t>
            </a:r>
            <a:endParaRPr lang="cs-CZ" dirty="0"/>
          </a:p>
          <a:p>
            <a:r>
              <a:rPr lang="cs-CZ" dirty="0"/>
              <a:t>3/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translation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ease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original</a:t>
            </a:r>
            <a:r>
              <a:rPr lang="cs-CZ" dirty="0"/>
              <a:t> </a:t>
            </a:r>
            <a:r>
              <a:rPr lang="cs-CZ" dirty="0" err="1"/>
              <a:t>composition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4160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Walter Benjamin (1892 – 1940)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Die </a:t>
            </a:r>
            <a:r>
              <a:rPr lang="cs-CZ" dirty="0" err="1"/>
              <a:t>Aufgabe</a:t>
            </a:r>
            <a:r>
              <a:rPr lang="cs-CZ" dirty="0"/>
              <a:t> des </a:t>
            </a:r>
            <a:r>
              <a:rPr lang="de-DE" dirty="0"/>
              <a:t>Übersetzers</a:t>
            </a:r>
            <a:r>
              <a:rPr lang="cs-CZ" dirty="0"/>
              <a:t> (úvod k vlastnímu překladu Baudelaira)</a:t>
            </a:r>
          </a:p>
          <a:p>
            <a:r>
              <a:rPr lang="cs-CZ" dirty="0"/>
              <a:t>„Překlad je víc než sdělení.“</a:t>
            </a:r>
          </a:p>
          <a:p>
            <a:r>
              <a:rPr lang="cs-CZ" dirty="0"/>
              <a:t>(Jazykové aspekty. Dekonstrukce</a:t>
            </a:r>
          </a:p>
          <a:p>
            <a:r>
              <a:rPr lang="cs-CZ" dirty="0"/>
              <a:t>Jacques </a:t>
            </a:r>
            <a:r>
              <a:rPr lang="cs-CZ" dirty="0" err="1"/>
              <a:t>Derrida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3693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0688"/>
            <a:ext cx="7986464" cy="53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733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59D153-DBB6-4C65-BCA8-FEA2F91D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Základfní</a:t>
            </a:r>
            <a:r>
              <a:rPr lang="cs-CZ" dirty="0"/>
              <a:t> zdroje pro tento semestr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D77FCF-C64E-4152-9D7F-C3D34CF8212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0" i="0" dirty="0">
                <a:effectLst/>
                <a:latin typeface="Verdana" panose="020B0604030504040204" pitchFamily="34" charset="0"/>
              </a:rPr>
              <a:t>LEVÝ, Jiří. </a:t>
            </a:r>
            <a:r>
              <a:rPr lang="cs-CZ" b="0" i="1" dirty="0">
                <a:effectLst/>
                <a:latin typeface="Verdana" panose="020B0604030504040204" pitchFamily="34" charset="0"/>
              </a:rPr>
              <a:t>Umění překladu</a:t>
            </a:r>
            <a:r>
              <a:rPr lang="cs-CZ" b="0" i="0" dirty="0">
                <a:effectLst/>
                <a:latin typeface="Verdana" panose="020B0604030504040204" pitchFamily="34" charset="0"/>
              </a:rPr>
              <a:t>. 4., </a:t>
            </a:r>
            <a:r>
              <a:rPr lang="cs-CZ" b="0" i="0" dirty="0" err="1">
                <a:effectLst/>
                <a:latin typeface="Verdana" panose="020B0604030504040204" pitchFamily="34" charset="0"/>
              </a:rPr>
              <a:t>upr</a:t>
            </a:r>
            <a:r>
              <a:rPr lang="cs-CZ" b="0" i="0" dirty="0">
                <a:effectLst/>
                <a:latin typeface="Verdana" panose="020B0604030504040204" pitchFamily="34" charset="0"/>
              </a:rPr>
              <a:t>. vyd. Praha: Apostrof, 2012. ISBN 978-80-87561-15-7.</a:t>
            </a:r>
          </a:p>
          <a:p>
            <a:r>
              <a:rPr lang="cs-CZ" dirty="0"/>
              <a:t> </a:t>
            </a:r>
            <a:r>
              <a:rPr lang="cs-CZ" b="0" i="0" dirty="0">
                <a:effectLst/>
                <a:latin typeface="Verdana" panose="020B0604030504040204" pitchFamily="34" charset="0"/>
              </a:rPr>
              <a:t>LEVÝ, Jiří. </a:t>
            </a:r>
            <a:r>
              <a:rPr lang="cs-CZ" b="0" i="1" dirty="0">
                <a:effectLst/>
                <a:latin typeface="Verdana" panose="020B0604030504040204" pitchFamily="34" charset="0"/>
              </a:rPr>
              <a:t>České </a:t>
            </a:r>
            <a:r>
              <a:rPr lang="cs-CZ" b="0" i="1" dirty="0" err="1">
                <a:effectLst/>
                <a:latin typeface="Verdana" panose="020B0604030504040204" pitchFamily="34" charset="0"/>
              </a:rPr>
              <a:t>theorie</a:t>
            </a:r>
            <a:r>
              <a:rPr lang="cs-CZ" b="0" i="1" dirty="0">
                <a:effectLst/>
                <a:latin typeface="Verdana" panose="020B0604030504040204" pitchFamily="34" charset="0"/>
              </a:rPr>
              <a:t> překladu</a:t>
            </a:r>
            <a:r>
              <a:rPr lang="cs-CZ" b="0" i="0" dirty="0">
                <a:effectLst/>
                <a:latin typeface="Verdana" panose="020B0604030504040204" pitchFamily="34" charset="0"/>
              </a:rPr>
              <a:t>. Praha: Státní nakladatelství krásné literatury, hudby a umění, 1957. Český překlad.</a:t>
            </a:r>
            <a:endParaRPr lang="cs-CZ" dirty="0"/>
          </a:p>
          <a:p>
            <a:r>
              <a:rPr lang="cs-CZ" dirty="0"/>
              <a:t>VIMR, Ondřej. </a:t>
            </a:r>
            <a:r>
              <a:rPr lang="cs-CZ" i="1" dirty="0"/>
              <a:t>Historie překladatele : Cesty skandinávských literatur do češtiny (1890 – 1950). </a:t>
            </a:r>
            <a:r>
              <a:rPr lang="cs-CZ" dirty="0"/>
              <a:t>Příbram : </a:t>
            </a:r>
            <a:r>
              <a:rPr lang="cs-CZ" dirty="0" err="1"/>
              <a:t>Pistorius</a:t>
            </a:r>
            <a:r>
              <a:rPr lang="cs-CZ" dirty="0"/>
              <a:t> </a:t>
            </a:r>
            <a:r>
              <a:rPr lang="en-US" dirty="0"/>
              <a:t>&amp; </a:t>
            </a:r>
            <a:r>
              <a:rPr lang="cs-CZ" dirty="0"/>
              <a:t>Olšanská 2014, 208 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9158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Patron překladatelů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Jeroným – Hieronymus</a:t>
            </a:r>
          </a:p>
          <a:p>
            <a:r>
              <a:rPr lang="cs-CZ" dirty="0"/>
              <a:t>VULGATA</a:t>
            </a:r>
          </a:p>
          <a:p>
            <a:r>
              <a:rPr lang="cs-CZ" dirty="0"/>
              <a:t>R. 382</a:t>
            </a:r>
          </a:p>
          <a:p>
            <a:r>
              <a:rPr lang="cs-CZ" dirty="0"/>
              <a:t>„Non verbum e </a:t>
            </a:r>
            <a:r>
              <a:rPr lang="cs-CZ" dirty="0" err="1"/>
              <a:t>verbo</a:t>
            </a:r>
            <a:r>
              <a:rPr lang="cs-CZ" dirty="0"/>
              <a:t> sed </a:t>
            </a:r>
          </a:p>
          <a:p>
            <a:pPr marL="0" indent="0">
              <a:buNone/>
            </a:pPr>
            <a:r>
              <a:rPr lang="cs-CZ" dirty="0" err="1"/>
              <a:t>sensum</a:t>
            </a:r>
            <a:r>
              <a:rPr lang="cs-CZ" dirty="0"/>
              <a:t> </a:t>
            </a:r>
            <a:r>
              <a:rPr lang="cs-CZ" dirty="0" err="1"/>
              <a:t>exprimere</a:t>
            </a:r>
            <a:r>
              <a:rPr lang="cs-CZ" dirty="0"/>
              <a:t> de </a:t>
            </a:r>
            <a:r>
              <a:rPr lang="cs-CZ" dirty="0" err="1"/>
              <a:t>sensu</a:t>
            </a:r>
            <a:r>
              <a:rPr lang="cs-CZ" dirty="0"/>
              <a:t>“</a:t>
            </a:r>
          </a:p>
          <a:p>
            <a:pPr marL="0" indent="0">
              <a:buNone/>
            </a:pPr>
            <a:r>
              <a:rPr lang="cs-CZ" dirty="0"/>
              <a:t>Ne slovo za slovo, ale význam za význam.</a:t>
            </a:r>
          </a:p>
        </p:txBody>
      </p:sp>
    </p:spTree>
    <p:extLst>
      <p:ext uri="{BB962C8B-B14F-4D97-AF65-F5344CB8AC3E}">
        <p14:creationId xmlns:p14="http://schemas.microsoft.com/office/powerpoint/2010/main" val="2109157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WULFILA (311 – 383)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Biskup východořímské říše</a:t>
            </a:r>
          </a:p>
          <a:p>
            <a:r>
              <a:rPr lang="cs-CZ" dirty="0"/>
              <a:t>40 let překladu Nového zákona z řečtiny</a:t>
            </a:r>
          </a:p>
          <a:p>
            <a:r>
              <a:rPr lang="cs-CZ" dirty="0"/>
              <a:t>Jazyk: GÓTŠTINA</a:t>
            </a:r>
          </a:p>
          <a:p>
            <a:r>
              <a:rPr lang="cs-CZ" dirty="0"/>
              <a:t>Rozvoj jazyka, který vymřel</a:t>
            </a:r>
          </a:p>
        </p:txBody>
      </p:sp>
    </p:spTree>
    <p:extLst>
      <p:ext uri="{BB962C8B-B14F-4D97-AF65-F5344CB8AC3E}">
        <p14:creationId xmlns:p14="http://schemas.microsoft.com/office/powerpoint/2010/main" val="204260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31640" y="1028343"/>
            <a:ext cx="58326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/>
              <a:t>Codex</a:t>
            </a:r>
            <a:r>
              <a:rPr lang="cs-CZ" b="1" dirty="0"/>
              <a:t> </a:t>
            </a:r>
            <a:r>
              <a:rPr lang="cs-CZ" b="1" dirty="0" err="1"/>
              <a:t>Argenteus</a:t>
            </a:r>
            <a:r>
              <a:rPr lang="cs-CZ" dirty="0"/>
              <a:t> (neboli „</a:t>
            </a:r>
            <a:r>
              <a:rPr lang="cs-CZ" i="1" dirty="0"/>
              <a:t>Stříbrná Bible</a:t>
            </a:r>
            <a:r>
              <a:rPr lang="cs-CZ" dirty="0"/>
              <a:t>“) je ruční přepis ze </a:t>
            </a:r>
            <a:r>
              <a:rPr lang="cs-CZ" dirty="0">
                <a:hlinkClick r:id="rId2" tooltip="6. stolet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 století</a:t>
            </a:r>
            <a:r>
              <a:rPr lang="cs-CZ" dirty="0"/>
              <a:t>, který obsahuje </a:t>
            </a:r>
            <a:r>
              <a:rPr lang="cs-CZ" dirty="0" err="1">
                <a:hlinkClick r:id="rId3" tooltip="Gótšti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gótský</a:t>
            </a:r>
            <a:r>
              <a:rPr lang="cs-CZ" dirty="0" err="1"/>
              <a:t>překlad</a:t>
            </a:r>
            <a:r>
              <a:rPr lang="cs-CZ" dirty="0"/>
              <a:t> </a:t>
            </a:r>
            <a:r>
              <a:rPr lang="cs-CZ" dirty="0">
                <a:hlinkClick r:id="rId4" tooltip="Bib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Bible</a:t>
            </a:r>
            <a:r>
              <a:rPr lang="cs-CZ" dirty="0"/>
              <a:t> </a:t>
            </a:r>
            <a:r>
              <a:rPr lang="cs-CZ" dirty="0">
                <a:hlinkClick r:id="rId5" tooltip="Bisku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biskupa</a:t>
            </a:r>
            <a:r>
              <a:rPr lang="cs-CZ" dirty="0"/>
              <a:t> </a:t>
            </a:r>
            <a:r>
              <a:rPr lang="cs-CZ" dirty="0" err="1">
                <a:hlinkClick r:id="rId6" tooltip="Wulfil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Wulfily</a:t>
            </a:r>
            <a:r>
              <a:rPr lang="cs-CZ" dirty="0"/>
              <a:t> ze </a:t>
            </a:r>
            <a:r>
              <a:rPr lang="cs-CZ" dirty="0">
                <a:hlinkClick r:id="rId7" tooltip="4. stolet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 století</a:t>
            </a:r>
            <a:r>
              <a:rPr lang="cs-CZ" dirty="0"/>
              <a:t>. Z původních 336 listů se podařilo zrestaurovat 188. Obsahem těchto listů je překlad významné části čtyř </a:t>
            </a:r>
            <a:r>
              <a:rPr lang="cs-CZ" dirty="0">
                <a:hlinkClick r:id="rId8" tooltip="Evangeliu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evangelií</a:t>
            </a:r>
            <a:r>
              <a:rPr lang="cs-CZ" dirty="0"/>
              <a:t>. Část tohoto materiálu je vystavena v knihovně </a:t>
            </a:r>
            <a:r>
              <a:rPr lang="cs-CZ" dirty="0">
                <a:hlinkClick r:id="rId9" tooltip="Carolina Rediviva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Carolina</a:t>
            </a:r>
            <a:r>
              <a:rPr lang="cs-CZ" dirty="0">
                <a:solidFill>
                  <a:srgbClr val="D2611C"/>
                </a:solidFill>
                <a:hlinkClick r:id="rId9" tooltip="Carolina Rediviva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dirty="0" err="1">
                <a:hlinkClick r:id="rId9" tooltip="Carolina Rediviva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Rediviva</a:t>
            </a:r>
            <a:r>
              <a:rPr lang="cs-CZ" dirty="0"/>
              <a:t>, v </a:t>
            </a:r>
            <a:r>
              <a:rPr lang="cs-CZ" dirty="0">
                <a:hlinkClick r:id="rId10" tooltip="Uppsal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Uppsale</a:t>
            </a:r>
            <a:r>
              <a:rPr lang="cs-CZ" dirty="0"/>
              <a:t> ve </a:t>
            </a:r>
            <a:r>
              <a:rPr lang="cs-CZ" dirty="0">
                <a:hlinkClick r:id="rId11" tooltip="Švédsk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Švédsku</a:t>
            </a:r>
            <a:r>
              <a:rPr lang="cs-CZ" dirty="0"/>
              <a:t>.</a:t>
            </a:r>
          </a:p>
          <a:p>
            <a:r>
              <a:rPr lang="cs-CZ" dirty="0"/>
              <a:t>Tento spis byl psán </a:t>
            </a:r>
            <a:r>
              <a:rPr lang="cs-CZ" dirty="0">
                <a:hlinkClick r:id="rId12" tooltip="Gótské písm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gótským písmem</a:t>
            </a:r>
            <a:r>
              <a:rPr lang="cs-CZ" dirty="0"/>
              <a:t>, které vzniklo za účelem sepsání </a:t>
            </a:r>
            <a:r>
              <a:rPr lang="cs-CZ" dirty="0" err="1"/>
              <a:t>Wulfilova</a:t>
            </a:r>
            <a:r>
              <a:rPr lang="cs-CZ" dirty="0"/>
              <a:t> překladu. Toto písmo je známo především díky tomuto spisu. Stříbrná bible byla součástí sbírek českého krále </a:t>
            </a:r>
            <a:r>
              <a:rPr lang="cs-CZ" dirty="0">
                <a:hlinkClick r:id="rId13" tooltip="Rudolf II. Habsbursk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Rudolfa II. Habsburského</a:t>
            </a:r>
            <a:r>
              <a:rPr lang="cs-CZ" dirty="0"/>
              <a:t>, odkud byla ukradena švédskými vojsky při dobývání </a:t>
            </a:r>
            <a:r>
              <a:rPr lang="cs-CZ" dirty="0">
                <a:hlinkClick r:id="rId14" tooltip="Prah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Prahy</a:t>
            </a:r>
            <a:r>
              <a:rPr lang="cs-CZ" dirty="0"/>
              <a:t> v posledních dnech </a:t>
            </a:r>
            <a:r>
              <a:rPr lang="cs-CZ" dirty="0">
                <a:hlinkClick r:id="rId15" tooltip="Třicetiletá vál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třicetileté války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2051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5400000" cy="68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42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Kyrillos</a:t>
            </a:r>
            <a:r>
              <a:rPr lang="cs-CZ" dirty="0"/>
              <a:t> – Cyril (827 – 869)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/>
              <a:t>Bibel</a:t>
            </a:r>
            <a:endParaRPr lang="cs-CZ" dirty="0"/>
          </a:p>
          <a:p>
            <a:r>
              <a:rPr lang="cs-CZ" dirty="0" err="1"/>
              <a:t>Slavisk</a:t>
            </a:r>
            <a:r>
              <a:rPr lang="cs-CZ" dirty="0"/>
              <a:t>, </a:t>
            </a:r>
            <a:r>
              <a:rPr lang="cs-CZ" dirty="0" err="1"/>
              <a:t>kirkeslavisk</a:t>
            </a:r>
            <a:r>
              <a:rPr lang="cs-CZ" dirty="0"/>
              <a:t> (</a:t>
            </a:r>
            <a:r>
              <a:rPr lang="cs-CZ" dirty="0" err="1"/>
              <a:t>staropslověnština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05343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outnik-jan.cz/upload/www.poutnik-jan.cz/_dir/12879/otcenascyriliceverz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612189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258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Etienne</a:t>
            </a:r>
            <a:r>
              <a:rPr lang="cs-CZ" dirty="0"/>
              <a:t> DOLET (1509 – 1546)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Upálen, protože obviněn z nepřesného, mylného překladu Platónova textu. Překlad vyzníval jako popírání nesmrtelnosti duše</a:t>
            </a:r>
          </a:p>
        </p:txBody>
      </p:sp>
    </p:spTree>
    <p:extLst>
      <p:ext uri="{BB962C8B-B14F-4D97-AF65-F5344CB8AC3E}">
        <p14:creationId xmlns:p14="http://schemas.microsoft.com/office/powerpoint/2010/main" val="766280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epro-tableaux.com/kunst/french_school/etienne_dolet_1509_46_1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36712"/>
            <a:ext cx="36385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262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106</TotalTime>
  <Words>438</Words>
  <Application>Microsoft Office PowerPoint</Application>
  <PresentationFormat>Předvádění na obrazovce (4:3)</PresentationFormat>
  <Paragraphs>44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Verdana</vt:lpstr>
      <vt:lpstr>Wingdings</vt:lpstr>
      <vt:lpstr>Wingdings 2</vt:lpstr>
      <vt:lpstr>Arkýř</vt:lpstr>
      <vt:lpstr>Překladatelství a překladatelé</vt:lpstr>
      <vt:lpstr>Patron překladatelů</vt:lpstr>
      <vt:lpstr>WULFILA (311 – 383)</vt:lpstr>
      <vt:lpstr>Prezentace aplikace PowerPoint</vt:lpstr>
      <vt:lpstr>Prezentace aplikace PowerPoint</vt:lpstr>
      <vt:lpstr>Kyrillos – Cyril (827 – 869)</vt:lpstr>
      <vt:lpstr>Prezentace aplikace PowerPoint</vt:lpstr>
      <vt:lpstr>Etienne DOLET (1509 – 1546)</vt:lpstr>
      <vt:lpstr>Prezentace aplikace PowerPoint</vt:lpstr>
      <vt:lpstr>John WYCLIFFE (1330 – 1384)</vt:lpstr>
      <vt:lpstr>William Tyndale (1494 – 1536)</vt:lpstr>
      <vt:lpstr>Prezentace aplikace PowerPoint</vt:lpstr>
      <vt:lpstr>A. F. Tytler: The Principles of Translation</vt:lpstr>
      <vt:lpstr>Walter Benjamin (1892 – 1940)</vt:lpstr>
      <vt:lpstr>Prezentace aplikace PowerPoint</vt:lpstr>
      <vt:lpstr>Základfní zdroje pro tento semestr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Překladatelství a překladatelé</dc:title>
  <dc:creator>user</dc:creator>
  <cp:lastModifiedBy>Miluše Juříčková</cp:lastModifiedBy>
  <cp:revision>14</cp:revision>
  <dcterms:created xsi:type="dcterms:W3CDTF">2015-03-31T19:20:06Z</dcterms:created>
  <dcterms:modified xsi:type="dcterms:W3CDTF">2022-02-22T18:45:39Z</dcterms:modified>
</cp:coreProperties>
</file>