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4" r:id="rId4"/>
    <p:sldId id="259" r:id="rId5"/>
    <p:sldId id="263" r:id="rId6"/>
    <p:sldId id="265" r:id="rId7"/>
    <p:sldId id="260" r:id="rId8"/>
    <p:sldId id="261" r:id="rId9"/>
    <p:sldId id="257" r:id="rId10"/>
    <p:sldId id="268" r:id="rId11"/>
    <p:sldId id="266" r:id="rId12"/>
    <p:sldId id="267" r:id="rId13"/>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p>
        </p:txBody>
      </p:sp>
      <p:sp>
        <p:nvSpPr>
          <p:cNvPr id="4" name="Zástupný symbol pro datum 3"/>
          <p:cNvSpPr>
            <a:spLocks noGrp="1"/>
          </p:cNvSpPr>
          <p:nvPr>
            <p:ph type="dt" sz="half" idx="10"/>
          </p:nvPr>
        </p:nvSpPr>
        <p:spPr/>
        <p:txBody>
          <a:bodyPr/>
          <a:lstStyle/>
          <a:p>
            <a:fld id="{2AB92C3E-DD02-452B-82E1-3E48DEE4645E}" type="datetimeFigureOut">
              <a:rPr lang="cs-CZ" smtClean="0"/>
              <a:t>06.04.2022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98A9A53-C9DB-456E-B0A3-6D87DC39CBF2}" type="slidenum">
              <a:rPr lang="cs-CZ" smtClean="0"/>
              <a:t>‹#›</a:t>
            </a:fld>
            <a:endParaRPr lang="cs-CZ"/>
          </a:p>
        </p:txBody>
      </p:sp>
    </p:spTree>
    <p:extLst>
      <p:ext uri="{BB962C8B-B14F-4D97-AF65-F5344CB8AC3E}">
        <p14:creationId xmlns:p14="http://schemas.microsoft.com/office/powerpoint/2010/main" val="3011578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2AB92C3E-DD02-452B-82E1-3E48DEE4645E}" type="datetimeFigureOut">
              <a:rPr lang="cs-CZ" smtClean="0"/>
              <a:t>06.04.2022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98A9A53-C9DB-456E-B0A3-6D87DC39CBF2}" type="slidenum">
              <a:rPr lang="cs-CZ" smtClean="0"/>
              <a:t>‹#›</a:t>
            </a:fld>
            <a:endParaRPr lang="cs-CZ"/>
          </a:p>
        </p:txBody>
      </p:sp>
    </p:spTree>
    <p:extLst>
      <p:ext uri="{BB962C8B-B14F-4D97-AF65-F5344CB8AC3E}">
        <p14:creationId xmlns:p14="http://schemas.microsoft.com/office/powerpoint/2010/main" val="1661076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2AB92C3E-DD02-452B-82E1-3E48DEE4645E}" type="datetimeFigureOut">
              <a:rPr lang="cs-CZ" smtClean="0"/>
              <a:t>06.04.2022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98A9A53-C9DB-456E-B0A3-6D87DC39CBF2}" type="slidenum">
              <a:rPr lang="cs-CZ" smtClean="0"/>
              <a:t>‹#›</a:t>
            </a:fld>
            <a:endParaRPr lang="cs-CZ"/>
          </a:p>
        </p:txBody>
      </p:sp>
    </p:spTree>
    <p:extLst>
      <p:ext uri="{BB962C8B-B14F-4D97-AF65-F5344CB8AC3E}">
        <p14:creationId xmlns:p14="http://schemas.microsoft.com/office/powerpoint/2010/main" val="28463264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2AB92C3E-DD02-452B-82E1-3E48DEE4645E}" type="datetimeFigureOut">
              <a:rPr lang="cs-CZ" smtClean="0"/>
              <a:t>06.04.2022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98A9A53-C9DB-456E-B0A3-6D87DC39CBF2}" type="slidenum">
              <a:rPr lang="cs-CZ" smtClean="0"/>
              <a:t>‹#›</a:t>
            </a:fld>
            <a:endParaRPr lang="cs-CZ"/>
          </a:p>
        </p:txBody>
      </p:sp>
    </p:spTree>
    <p:extLst>
      <p:ext uri="{BB962C8B-B14F-4D97-AF65-F5344CB8AC3E}">
        <p14:creationId xmlns:p14="http://schemas.microsoft.com/office/powerpoint/2010/main" val="40683059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2AB92C3E-DD02-452B-82E1-3E48DEE4645E}" type="datetimeFigureOut">
              <a:rPr lang="cs-CZ" smtClean="0"/>
              <a:t>06.04.2022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98A9A53-C9DB-456E-B0A3-6D87DC39CBF2}" type="slidenum">
              <a:rPr lang="cs-CZ" smtClean="0"/>
              <a:t>‹#›</a:t>
            </a:fld>
            <a:endParaRPr lang="cs-CZ"/>
          </a:p>
        </p:txBody>
      </p:sp>
    </p:spTree>
    <p:extLst>
      <p:ext uri="{BB962C8B-B14F-4D97-AF65-F5344CB8AC3E}">
        <p14:creationId xmlns:p14="http://schemas.microsoft.com/office/powerpoint/2010/main" val="29241932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2AB92C3E-DD02-452B-82E1-3E48DEE4645E}" type="datetimeFigureOut">
              <a:rPr lang="cs-CZ" smtClean="0"/>
              <a:t>06.04.2022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98A9A53-C9DB-456E-B0A3-6D87DC39CBF2}" type="slidenum">
              <a:rPr lang="cs-CZ" smtClean="0"/>
              <a:t>‹#›</a:t>
            </a:fld>
            <a:endParaRPr lang="cs-CZ"/>
          </a:p>
        </p:txBody>
      </p:sp>
    </p:spTree>
    <p:extLst>
      <p:ext uri="{BB962C8B-B14F-4D97-AF65-F5344CB8AC3E}">
        <p14:creationId xmlns:p14="http://schemas.microsoft.com/office/powerpoint/2010/main" val="30311558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2AB92C3E-DD02-452B-82E1-3E48DEE4645E}" type="datetimeFigureOut">
              <a:rPr lang="cs-CZ" smtClean="0"/>
              <a:t>06.04.2022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398A9A53-C9DB-456E-B0A3-6D87DC39CBF2}" type="slidenum">
              <a:rPr lang="cs-CZ" smtClean="0"/>
              <a:t>‹#›</a:t>
            </a:fld>
            <a:endParaRPr lang="cs-CZ"/>
          </a:p>
        </p:txBody>
      </p:sp>
    </p:spTree>
    <p:extLst>
      <p:ext uri="{BB962C8B-B14F-4D97-AF65-F5344CB8AC3E}">
        <p14:creationId xmlns:p14="http://schemas.microsoft.com/office/powerpoint/2010/main" val="40728425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2AB92C3E-DD02-452B-82E1-3E48DEE4645E}" type="datetimeFigureOut">
              <a:rPr lang="cs-CZ" smtClean="0"/>
              <a:t>06.04.2022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398A9A53-C9DB-456E-B0A3-6D87DC39CBF2}" type="slidenum">
              <a:rPr lang="cs-CZ" smtClean="0"/>
              <a:t>‹#›</a:t>
            </a:fld>
            <a:endParaRPr lang="cs-CZ"/>
          </a:p>
        </p:txBody>
      </p:sp>
    </p:spTree>
    <p:extLst>
      <p:ext uri="{BB962C8B-B14F-4D97-AF65-F5344CB8AC3E}">
        <p14:creationId xmlns:p14="http://schemas.microsoft.com/office/powerpoint/2010/main" val="409250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2AB92C3E-DD02-452B-82E1-3E48DEE4645E}" type="datetimeFigureOut">
              <a:rPr lang="cs-CZ" smtClean="0"/>
              <a:t>06.04.2022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398A9A53-C9DB-456E-B0A3-6D87DC39CBF2}" type="slidenum">
              <a:rPr lang="cs-CZ" smtClean="0"/>
              <a:t>‹#›</a:t>
            </a:fld>
            <a:endParaRPr lang="cs-CZ"/>
          </a:p>
        </p:txBody>
      </p:sp>
    </p:spTree>
    <p:extLst>
      <p:ext uri="{BB962C8B-B14F-4D97-AF65-F5344CB8AC3E}">
        <p14:creationId xmlns:p14="http://schemas.microsoft.com/office/powerpoint/2010/main" val="26806415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2AB92C3E-DD02-452B-82E1-3E48DEE4645E}" type="datetimeFigureOut">
              <a:rPr lang="cs-CZ" smtClean="0"/>
              <a:t>06.04.2022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98A9A53-C9DB-456E-B0A3-6D87DC39CBF2}" type="slidenum">
              <a:rPr lang="cs-CZ" smtClean="0"/>
              <a:t>‹#›</a:t>
            </a:fld>
            <a:endParaRPr lang="cs-CZ"/>
          </a:p>
        </p:txBody>
      </p:sp>
    </p:spTree>
    <p:extLst>
      <p:ext uri="{BB962C8B-B14F-4D97-AF65-F5344CB8AC3E}">
        <p14:creationId xmlns:p14="http://schemas.microsoft.com/office/powerpoint/2010/main" val="30535242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2AB92C3E-DD02-452B-82E1-3E48DEE4645E}" type="datetimeFigureOut">
              <a:rPr lang="cs-CZ" smtClean="0"/>
              <a:t>06.04.2022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98A9A53-C9DB-456E-B0A3-6D87DC39CBF2}" type="slidenum">
              <a:rPr lang="cs-CZ" smtClean="0"/>
              <a:t>‹#›</a:t>
            </a:fld>
            <a:endParaRPr lang="cs-CZ"/>
          </a:p>
        </p:txBody>
      </p:sp>
    </p:spTree>
    <p:extLst>
      <p:ext uri="{BB962C8B-B14F-4D97-AF65-F5344CB8AC3E}">
        <p14:creationId xmlns:p14="http://schemas.microsoft.com/office/powerpoint/2010/main" val="14630398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B92C3E-DD02-452B-82E1-3E48DEE4645E}" type="datetimeFigureOut">
              <a:rPr lang="cs-CZ" smtClean="0"/>
              <a:t>06.04.2022</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8A9A53-C9DB-456E-B0A3-6D87DC39CBF2}" type="slidenum">
              <a:rPr lang="cs-CZ" smtClean="0"/>
              <a:t>‹#›</a:t>
            </a:fld>
            <a:endParaRPr lang="cs-CZ"/>
          </a:p>
        </p:txBody>
      </p:sp>
    </p:spTree>
    <p:extLst>
      <p:ext uri="{BB962C8B-B14F-4D97-AF65-F5344CB8AC3E}">
        <p14:creationId xmlns:p14="http://schemas.microsoft.com/office/powerpoint/2010/main" val="40996944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no.wikipedia.org/wiki/Fremmedord"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no.wikipedia.org/wiki/Ord" TargetMode="External"/><Relationship Id="rId7" Type="http://schemas.openxmlformats.org/officeDocument/2006/relationships/hyperlink" Target="http://no.wikipedia.org/wiki/Norsk_spr%C3%A5k" TargetMode="External"/><Relationship Id="rId2" Type="http://schemas.openxmlformats.org/officeDocument/2006/relationships/hyperlink" Target="http://no.wikipedia.org/wiki/Gammelgresk" TargetMode="External"/><Relationship Id="rId1" Type="http://schemas.openxmlformats.org/officeDocument/2006/relationships/slideLayout" Target="../slideLayouts/slideLayout2.xml"/><Relationship Id="rId6" Type="http://schemas.openxmlformats.org/officeDocument/2006/relationships/hyperlink" Target="http://no.wikipedia.org/wiki/Ordb%C3%B8ker" TargetMode="External"/><Relationship Id="rId5" Type="http://schemas.openxmlformats.org/officeDocument/2006/relationships/hyperlink" Target="http://no.wikipedia.org/wiki/Fremmedspr%C3%A5k" TargetMode="External"/><Relationship Id="rId4" Type="http://schemas.openxmlformats.org/officeDocument/2006/relationships/hyperlink" Target="http://no.wikipedia.org/wiki/Spr%C3%A5k"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no.wikipedia.org/wiki/Oppslagsverk" TargetMode="External"/><Relationship Id="rId2" Type="http://schemas.openxmlformats.org/officeDocument/2006/relationships/hyperlink" Target="http://no.wikipedia.org/wiki/Ordb%C3%B8ker" TargetMode="External"/><Relationship Id="rId1" Type="http://schemas.openxmlformats.org/officeDocument/2006/relationships/slideLayout" Target="../slideLayouts/slideLayout2.xml"/><Relationship Id="rId6" Type="http://schemas.openxmlformats.org/officeDocument/2006/relationships/hyperlink" Target="http://no.wikipedia.org/wiki/Kontrastiv_lingvistikk" TargetMode="External"/><Relationship Id="rId5" Type="http://schemas.openxmlformats.org/officeDocument/2006/relationships/hyperlink" Target="http://no.wikipedia.org/wiki/Morfologi_(lingvistikk)" TargetMode="External"/><Relationship Id="rId4" Type="http://schemas.openxmlformats.org/officeDocument/2006/relationships/hyperlink" Target="http://no.wikipedia.org/wiki/Semantikk"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nn.wikipedia.org/wiki/Universitetet_i_Oslo" TargetMode="External"/><Relationship Id="rId2" Type="http://schemas.openxmlformats.org/officeDocument/2006/relationships/hyperlink" Target="http://nn.wikipedia.org/wiki/Harald_Bjorvand" TargetMode="External"/><Relationship Id="rId1" Type="http://schemas.openxmlformats.org/officeDocument/2006/relationships/slideLayout" Target="../slideLayouts/slideLayout2.xml"/><Relationship Id="rId4" Type="http://schemas.openxmlformats.org/officeDocument/2006/relationships/hyperlink" Target="http://nn.wikipedia.org/w/index.php?title=Fredrik_Otto_Lindeman&amp;action=edit&amp;redlink=1"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no.wikipedia.org/wiki/Senmiddelalderen" TargetMode="External"/><Relationship Id="rId2" Type="http://schemas.openxmlformats.org/officeDocument/2006/relationships/hyperlink" Target="http://no.wikipedia.org/wiki/Nedertysk" TargetMode="External"/><Relationship Id="rId1" Type="http://schemas.openxmlformats.org/officeDocument/2006/relationships/slideLayout" Target="../slideLayouts/slideLayout2.xml"/><Relationship Id="rId5" Type="http://schemas.openxmlformats.org/officeDocument/2006/relationships/hyperlink" Target="http://no.wikipedia.org/wiki/L%C3%A5nord#cite_note-1" TargetMode="External"/><Relationship Id="rId4" Type="http://schemas.openxmlformats.org/officeDocument/2006/relationships/hyperlink" Target="http://no.wikipedia.org/wiki/H%C3%B8ymiddelaldere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t>L</a:t>
            </a:r>
            <a:r>
              <a:rPr lang="nb-NO" dirty="0"/>
              <a:t>ÅN </a:t>
            </a:r>
            <a:r>
              <a:rPr lang="cs-CZ" dirty="0"/>
              <a:t>+ ARV</a:t>
            </a:r>
          </a:p>
        </p:txBody>
      </p:sp>
      <p:sp>
        <p:nvSpPr>
          <p:cNvPr id="3" name="Podnadpis 2"/>
          <p:cNvSpPr>
            <a:spLocks noGrp="1"/>
          </p:cNvSpPr>
          <p:nvPr>
            <p:ph type="subTitle" idx="1"/>
          </p:nvPr>
        </p:nvSpPr>
        <p:spPr>
          <a:solidFill>
            <a:schemeClr val="accent3">
              <a:lumMod val="20000"/>
              <a:lumOff val="80000"/>
            </a:schemeClr>
          </a:solidFill>
        </p:spPr>
        <p:txBody>
          <a:bodyPr>
            <a:normAutofit/>
          </a:bodyPr>
          <a:lstStyle/>
          <a:p>
            <a:r>
              <a:rPr lang="nb-NO" sz="3600" dirty="0">
                <a:solidFill>
                  <a:schemeClr val="tx1"/>
                </a:solidFill>
              </a:rPr>
              <a:t>Om stratifisering av ordforrådet</a:t>
            </a:r>
            <a:endParaRPr lang="cs-CZ" sz="3600" dirty="0">
              <a:solidFill>
                <a:schemeClr val="tx1"/>
              </a:solidFill>
            </a:endParaRPr>
          </a:p>
        </p:txBody>
      </p:sp>
    </p:spTree>
    <p:extLst>
      <p:ext uri="{BB962C8B-B14F-4D97-AF65-F5344CB8AC3E}">
        <p14:creationId xmlns:p14="http://schemas.microsoft.com/office/powerpoint/2010/main" val="32362655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C16F978-D807-400C-AAC2-F410A51DD9EE}"/>
              </a:ext>
            </a:extLst>
          </p:cNvPr>
          <p:cNvSpPr>
            <a:spLocks noGrp="1"/>
          </p:cNvSpPr>
          <p:nvPr>
            <p:ph type="title"/>
          </p:nvPr>
        </p:nvSpPr>
        <p:spPr/>
        <p:txBody>
          <a:bodyPr/>
          <a:lstStyle/>
          <a:p>
            <a:r>
              <a:rPr lang="nb-NO" dirty="0"/>
              <a:t>nedertysk</a:t>
            </a:r>
            <a:endParaRPr lang="cs-CZ" dirty="0"/>
          </a:p>
        </p:txBody>
      </p:sp>
      <p:sp>
        <p:nvSpPr>
          <p:cNvPr id="3" name="Zástupný obsah 2">
            <a:extLst>
              <a:ext uri="{FF2B5EF4-FFF2-40B4-BE49-F238E27FC236}">
                <a16:creationId xmlns:a16="http://schemas.microsoft.com/office/drawing/2014/main" id="{23BAB58B-B6B8-4F6F-B8E3-E710A30E22B2}"/>
              </a:ext>
            </a:extLst>
          </p:cNvPr>
          <p:cNvSpPr>
            <a:spLocks noGrp="1"/>
          </p:cNvSpPr>
          <p:nvPr>
            <p:ph idx="1"/>
          </p:nvPr>
        </p:nvSpPr>
        <p:spPr/>
        <p:txBody>
          <a:bodyPr/>
          <a:lstStyle/>
          <a:p>
            <a:r>
              <a:rPr lang="cs-CZ" dirty="0" err="1"/>
              <a:t>Generelt</a:t>
            </a:r>
            <a:r>
              <a:rPr lang="cs-CZ" dirty="0"/>
              <a:t> </a:t>
            </a:r>
            <a:r>
              <a:rPr lang="cs-CZ" dirty="0" err="1"/>
              <a:t>er</a:t>
            </a:r>
            <a:r>
              <a:rPr lang="cs-CZ" dirty="0"/>
              <a:t> de </a:t>
            </a:r>
            <a:r>
              <a:rPr lang="cs-CZ" dirty="0" err="1"/>
              <a:t>nedertyske</a:t>
            </a:r>
            <a:r>
              <a:rPr lang="cs-CZ" dirty="0"/>
              <a:t> </a:t>
            </a:r>
            <a:r>
              <a:rPr lang="cs-CZ" dirty="0" err="1"/>
              <a:t>lånordene</a:t>
            </a:r>
            <a:r>
              <a:rPr lang="cs-CZ" dirty="0"/>
              <a:t> i </a:t>
            </a:r>
            <a:r>
              <a:rPr lang="cs-CZ" dirty="0" err="1"/>
              <a:t>skandinavisk</a:t>
            </a:r>
            <a:r>
              <a:rPr lang="cs-CZ" dirty="0"/>
              <a:t> i </a:t>
            </a:r>
            <a:r>
              <a:rPr lang="cs-CZ" dirty="0" err="1"/>
              <a:t>større</a:t>
            </a:r>
            <a:r>
              <a:rPr lang="cs-CZ" dirty="0"/>
              <a:t> grad </a:t>
            </a:r>
            <a:r>
              <a:rPr lang="cs-CZ" dirty="0" err="1"/>
              <a:t>basisvokabular</a:t>
            </a:r>
            <a:r>
              <a:rPr lang="cs-CZ" dirty="0"/>
              <a:t>, </a:t>
            </a:r>
            <a:r>
              <a:rPr lang="cs-CZ" dirty="0" err="1"/>
              <a:t>altså</a:t>
            </a:r>
            <a:r>
              <a:rPr lang="cs-CZ" dirty="0"/>
              <a:t> </a:t>
            </a:r>
            <a:r>
              <a:rPr lang="cs-CZ" dirty="0" err="1"/>
              <a:t>ord</a:t>
            </a:r>
            <a:r>
              <a:rPr lang="cs-CZ" dirty="0"/>
              <a:t> </a:t>
            </a:r>
            <a:r>
              <a:rPr lang="cs-CZ" dirty="0" err="1"/>
              <a:t>som</a:t>
            </a:r>
            <a:r>
              <a:rPr lang="cs-CZ" dirty="0"/>
              <a:t> </a:t>
            </a:r>
            <a:r>
              <a:rPr lang="cs-CZ" dirty="0" err="1"/>
              <a:t>brukes</a:t>
            </a:r>
            <a:r>
              <a:rPr lang="cs-CZ" dirty="0"/>
              <a:t> </a:t>
            </a:r>
            <a:r>
              <a:rPr lang="cs-CZ" dirty="0" err="1"/>
              <a:t>svært</a:t>
            </a:r>
            <a:r>
              <a:rPr lang="cs-CZ" dirty="0"/>
              <a:t> </a:t>
            </a:r>
            <a:r>
              <a:rPr lang="cs-CZ" dirty="0" err="1"/>
              <a:t>ofte</a:t>
            </a:r>
            <a:r>
              <a:rPr lang="cs-CZ" dirty="0"/>
              <a:t> </a:t>
            </a:r>
            <a:r>
              <a:rPr lang="cs-CZ" dirty="0" err="1"/>
              <a:t>av</a:t>
            </a:r>
            <a:r>
              <a:rPr lang="cs-CZ" dirty="0"/>
              <a:t> </a:t>
            </a:r>
            <a:r>
              <a:rPr lang="cs-CZ" dirty="0" err="1"/>
              <a:t>alle</a:t>
            </a:r>
            <a:r>
              <a:rPr lang="cs-CZ" dirty="0"/>
              <a:t> </a:t>
            </a:r>
            <a:r>
              <a:rPr lang="cs-CZ" dirty="0" err="1"/>
              <a:t>lag</a:t>
            </a:r>
            <a:r>
              <a:rPr lang="cs-CZ" dirty="0"/>
              <a:t> </a:t>
            </a:r>
            <a:r>
              <a:rPr lang="cs-CZ" dirty="0" err="1"/>
              <a:t>av</a:t>
            </a:r>
            <a:r>
              <a:rPr lang="cs-CZ" dirty="0"/>
              <a:t> </a:t>
            </a:r>
            <a:r>
              <a:rPr lang="cs-CZ" dirty="0" err="1"/>
              <a:t>befolkningen</a:t>
            </a:r>
            <a:r>
              <a:rPr lang="cs-CZ" dirty="0"/>
              <a:t>, </a:t>
            </a:r>
            <a:r>
              <a:rPr lang="cs-CZ" dirty="0" err="1"/>
              <a:t>er</a:t>
            </a:r>
            <a:r>
              <a:rPr lang="cs-CZ" dirty="0"/>
              <a:t> en </a:t>
            </a:r>
            <a:r>
              <a:rPr lang="cs-CZ" dirty="0" err="1"/>
              <a:t>nødvendig</a:t>
            </a:r>
            <a:r>
              <a:rPr lang="cs-CZ" dirty="0"/>
              <a:t> </a:t>
            </a:r>
            <a:r>
              <a:rPr lang="cs-CZ" dirty="0" err="1"/>
              <a:t>del</a:t>
            </a:r>
            <a:r>
              <a:rPr lang="cs-CZ" dirty="0"/>
              <a:t> </a:t>
            </a:r>
            <a:r>
              <a:rPr lang="cs-CZ" dirty="0" err="1"/>
              <a:t>av</a:t>
            </a:r>
            <a:r>
              <a:rPr lang="cs-CZ" dirty="0"/>
              <a:t> </a:t>
            </a:r>
            <a:r>
              <a:rPr lang="cs-CZ" dirty="0" err="1"/>
              <a:t>språket</a:t>
            </a:r>
            <a:r>
              <a:rPr lang="cs-CZ" dirty="0"/>
              <a:t> </a:t>
            </a:r>
            <a:r>
              <a:rPr lang="cs-CZ" dirty="0" err="1"/>
              <a:t>og</a:t>
            </a:r>
            <a:r>
              <a:rPr lang="cs-CZ" dirty="0"/>
              <a:t> </a:t>
            </a:r>
            <a:r>
              <a:rPr lang="cs-CZ" dirty="0" err="1"/>
              <a:t>som</a:t>
            </a:r>
            <a:r>
              <a:rPr lang="cs-CZ" dirty="0"/>
              <a:t> «</a:t>
            </a:r>
            <a:r>
              <a:rPr lang="cs-CZ" dirty="0" err="1"/>
              <a:t>føles</a:t>
            </a:r>
            <a:r>
              <a:rPr lang="cs-CZ" dirty="0"/>
              <a:t> </a:t>
            </a:r>
            <a:r>
              <a:rPr lang="cs-CZ" dirty="0" err="1"/>
              <a:t>norske</a:t>
            </a:r>
            <a:r>
              <a:rPr lang="cs-CZ" dirty="0"/>
              <a:t>»</a:t>
            </a:r>
            <a:r>
              <a:rPr lang="nb-NO" dirty="0"/>
              <a:t>.</a:t>
            </a:r>
          </a:p>
          <a:p>
            <a:r>
              <a:rPr lang="nb-NO" dirty="0"/>
              <a:t>Sannhet, begripe, ....</a:t>
            </a:r>
          </a:p>
          <a:p>
            <a:endParaRPr lang="nb-NO" dirty="0"/>
          </a:p>
          <a:p>
            <a:endParaRPr lang="cs-CZ" dirty="0"/>
          </a:p>
        </p:txBody>
      </p:sp>
    </p:spTree>
    <p:extLst>
      <p:ext uri="{BB962C8B-B14F-4D97-AF65-F5344CB8AC3E}">
        <p14:creationId xmlns:p14="http://schemas.microsoft.com/office/powerpoint/2010/main" val="20494273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nb-NO" sz="3200" dirty="0"/>
              <a:t>Se også </a:t>
            </a:r>
            <a:r>
              <a:rPr lang="nb-NO" sz="3200" i="1" dirty="0"/>
              <a:t>Språklinjen</a:t>
            </a:r>
            <a:endParaRPr lang="cs-CZ" sz="3200" i="1" dirty="0"/>
          </a:p>
        </p:txBody>
      </p:sp>
      <p:sp>
        <p:nvSpPr>
          <p:cNvPr id="3" name="Zástupný symbol pro obsah 2"/>
          <p:cNvSpPr>
            <a:spLocks noGrp="1"/>
          </p:cNvSpPr>
          <p:nvPr>
            <p:ph idx="1"/>
          </p:nvPr>
        </p:nvSpPr>
        <p:spPr/>
        <p:txBody>
          <a:bodyPr>
            <a:normAutofit fontScale="92500"/>
          </a:bodyPr>
          <a:lstStyle/>
          <a:p>
            <a:r>
              <a:rPr lang="cs-CZ" dirty="0" err="1"/>
              <a:t>Det</a:t>
            </a:r>
            <a:r>
              <a:rPr lang="cs-CZ" dirty="0"/>
              <a:t> </a:t>
            </a:r>
            <a:r>
              <a:rPr lang="cs-CZ" dirty="0" err="1"/>
              <a:t>er</a:t>
            </a:r>
            <a:r>
              <a:rPr lang="cs-CZ" dirty="0"/>
              <a:t> </a:t>
            </a:r>
            <a:r>
              <a:rPr lang="cs-CZ" dirty="0" err="1"/>
              <a:t>også</a:t>
            </a:r>
            <a:r>
              <a:rPr lang="cs-CZ" dirty="0"/>
              <a:t> en </a:t>
            </a:r>
            <a:r>
              <a:rPr lang="cs-CZ" dirty="0" err="1"/>
              <a:t>god</a:t>
            </a:r>
            <a:r>
              <a:rPr lang="cs-CZ" dirty="0"/>
              <a:t> </a:t>
            </a:r>
            <a:r>
              <a:rPr lang="cs-CZ" dirty="0" err="1"/>
              <a:t>del</a:t>
            </a:r>
            <a:r>
              <a:rPr lang="cs-CZ" dirty="0"/>
              <a:t> </a:t>
            </a:r>
            <a:r>
              <a:rPr lang="cs-CZ" dirty="0" err="1"/>
              <a:t>lånord</a:t>
            </a:r>
            <a:r>
              <a:rPr lang="cs-CZ" dirty="0"/>
              <a:t> </a:t>
            </a:r>
            <a:r>
              <a:rPr lang="cs-CZ" dirty="0" err="1"/>
              <a:t>av</a:t>
            </a:r>
            <a:r>
              <a:rPr lang="cs-CZ" dirty="0"/>
              <a:t> </a:t>
            </a:r>
            <a:r>
              <a:rPr lang="cs-CZ" dirty="0" err="1">
                <a:highlight>
                  <a:srgbClr val="FFFF00"/>
                </a:highlight>
              </a:rPr>
              <a:t>latinsk</a:t>
            </a:r>
            <a:r>
              <a:rPr lang="cs-CZ" dirty="0">
                <a:highlight>
                  <a:srgbClr val="FFFF00"/>
                </a:highlight>
              </a:rPr>
              <a:t> </a:t>
            </a:r>
            <a:r>
              <a:rPr lang="cs-CZ" dirty="0" err="1">
                <a:highlight>
                  <a:srgbClr val="FFFF00"/>
                </a:highlight>
              </a:rPr>
              <a:t>og</a:t>
            </a:r>
            <a:r>
              <a:rPr lang="cs-CZ" dirty="0">
                <a:highlight>
                  <a:srgbClr val="FFFF00"/>
                </a:highlight>
              </a:rPr>
              <a:t> </a:t>
            </a:r>
            <a:r>
              <a:rPr lang="cs-CZ" dirty="0" err="1">
                <a:highlight>
                  <a:srgbClr val="FFFF00"/>
                </a:highlight>
              </a:rPr>
              <a:t>gresk</a:t>
            </a:r>
            <a:r>
              <a:rPr lang="cs-CZ" dirty="0">
                <a:highlight>
                  <a:srgbClr val="FFFF00"/>
                </a:highlight>
              </a:rPr>
              <a:t> </a:t>
            </a:r>
            <a:r>
              <a:rPr lang="cs-CZ" dirty="0" err="1"/>
              <a:t>opprinnelse</a:t>
            </a:r>
            <a:r>
              <a:rPr lang="cs-CZ" dirty="0"/>
              <a:t> i </a:t>
            </a:r>
            <a:r>
              <a:rPr lang="cs-CZ" dirty="0" err="1"/>
              <a:t>skandinaviske</a:t>
            </a:r>
            <a:r>
              <a:rPr lang="cs-CZ" dirty="0"/>
              <a:t> </a:t>
            </a:r>
            <a:r>
              <a:rPr lang="cs-CZ" dirty="0" err="1"/>
              <a:t>språk</a:t>
            </a:r>
            <a:r>
              <a:rPr lang="cs-CZ" dirty="0"/>
              <a:t>; </a:t>
            </a:r>
            <a:r>
              <a:rPr lang="cs-CZ" dirty="0" err="1"/>
              <a:t>dette</a:t>
            </a:r>
            <a:r>
              <a:rPr lang="cs-CZ" dirty="0"/>
              <a:t> </a:t>
            </a:r>
            <a:r>
              <a:rPr lang="cs-CZ" dirty="0" err="1"/>
              <a:t>er</a:t>
            </a:r>
            <a:r>
              <a:rPr lang="cs-CZ" dirty="0"/>
              <a:t> </a:t>
            </a:r>
            <a:r>
              <a:rPr lang="cs-CZ" dirty="0" err="1"/>
              <a:t>ord</a:t>
            </a:r>
            <a:r>
              <a:rPr lang="cs-CZ" dirty="0"/>
              <a:t> </a:t>
            </a:r>
            <a:r>
              <a:rPr lang="cs-CZ" dirty="0" err="1"/>
              <a:t>som</a:t>
            </a:r>
            <a:r>
              <a:rPr lang="cs-CZ" dirty="0"/>
              <a:t> </a:t>
            </a:r>
            <a:r>
              <a:rPr lang="cs-CZ" dirty="0" err="1"/>
              <a:t>gjerne</a:t>
            </a:r>
            <a:r>
              <a:rPr lang="cs-CZ" dirty="0"/>
              <a:t> </a:t>
            </a:r>
            <a:r>
              <a:rPr lang="cs-CZ" dirty="0" err="1"/>
              <a:t>gjenfinnes</a:t>
            </a:r>
            <a:r>
              <a:rPr lang="cs-CZ" dirty="0"/>
              <a:t> i de </a:t>
            </a:r>
            <a:r>
              <a:rPr lang="cs-CZ" dirty="0" err="1"/>
              <a:t>fleste</a:t>
            </a:r>
            <a:r>
              <a:rPr lang="cs-CZ" dirty="0"/>
              <a:t> </a:t>
            </a:r>
            <a:r>
              <a:rPr lang="cs-CZ" dirty="0" err="1"/>
              <a:t>europeiske</a:t>
            </a:r>
            <a:r>
              <a:rPr lang="cs-CZ" dirty="0"/>
              <a:t> </a:t>
            </a:r>
            <a:r>
              <a:rPr lang="cs-CZ" dirty="0" err="1"/>
              <a:t>språk</a:t>
            </a:r>
            <a:r>
              <a:rPr lang="cs-CZ" dirty="0"/>
              <a:t>, </a:t>
            </a:r>
            <a:r>
              <a:rPr lang="cs-CZ" dirty="0" err="1"/>
              <a:t>og</a:t>
            </a:r>
            <a:r>
              <a:rPr lang="cs-CZ" dirty="0"/>
              <a:t> </a:t>
            </a:r>
            <a:r>
              <a:rPr lang="cs-CZ" dirty="0" err="1"/>
              <a:t>som</a:t>
            </a:r>
            <a:r>
              <a:rPr lang="cs-CZ" dirty="0"/>
              <a:t> </a:t>
            </a:r>
            <a:r>
              <a:rPr lang="cs-CZ" dirty="0" err="1"/>
              <a:t>ble</a:t>
            </a:r>
            <a:r>
              <a:rPr lang="cs-CZ" dirty="0"/>
              <a:t> </a:t>
            </a:r>
            <a:r>
              <a:rPr lang="cs-CZ" dirty="0" err="1"/>
              <a:t>tatt</a:t>
            </a:r>
            <a:r>
              <a:rPr lang="cs-CZ" dirty="0"/>
              <a:t> </a:t>
            </a:r>
            <a:r>
              <a:rPr lang="cs-CZ" dirty="0" err="1"/>
              <a:t>opp</a:t>
            </a:r>
            <a:r>
              <a:rPr lang="cs-CZ" dirty="0"/>
              <a:t> i </a:t>
            </a:r>
            <a:r>
              <a:rPr lang="cs-CZ" dirty="0" err="1"/>
              <a:t>norsk</a:t>
            </a:r>
            <a:r>
              <a:rPr lang="cs-CZ" dirty="0"/>
              <a:t> </a:t>
            </a:r>
            <a:r>
              <a:rPr lang="cs-CZ" dirty="0" err="1"/>
              <a:t>langt</a:t>
            </a:r>
            <a:r>
              <a:rPr lang="cs-CZ" dirty="0"/>
              <a:t> </a:t>
            </a:r>
            <a:r>
              <a:rPr lang="cs-CZ" dirty="0" err="1"/>
              <a:t>senere</a:t>
            </a:r>
            <a:r>
              <a:rPr lang="cs-CZ" dirty="0"/>
              <a:t>, </a:t>
            </a:r>
            <a:r>
              <a:rPr lang="cs-CZ" dirty="0" err="1"/>
              <a:t>særlig</a:t>
            </a:r>
            <a:r>
              <a:rPr lang="cs-CZ" dirty="0"/>
              <a:t> </a:t>
            </a:r>
            <a:r>
              <a:rPr lang="cs-CZ" dirty="0" err="1"/>
              <a:t>gjennom</a:t>
            </a:r>
            <a:r>
              <a:rPr lang="cs-CZ" dirty="0"/>
              <a:t> </a:t>
            </a:r>
            <a:r>
              <a:rPr lang="cs-CZ" dirty="0" err="1"/>
              <a:t>universitetene</a:t>
            </a:r>
            <a:r>
              <a:rPr lang="cs-CZ" dirty="0"/>
              <a:t> </a:t>
            </a:r>
            <a:r>
              <a:rPr lang="cs-CZ" dirty="0" err="1"/>
              <a:t>og</a:t>
            </a:r>
            <a:r>
              <a:rPr lang="cs-CZ" dirty="0"/>
              <a:t> </a:t>
            </a:r>
            <a:r>
              <a:rPr lang="cs-CZ" dirty="0" err="1"/>
              <a:t>vitenskapen</a:t>
            </a:r>
            <a:r>
              <a:rPr lang="cs-CZ" dirty="0"/>
              <a:t>. </a:t>
            </a:r>
            <a:endParaRPr lang="nb-NO" dirty="0"/>
          </a:p>
          <a:p>
            <a:r>
              <a:rPr lang="nb-NO" dirty="0"/>
              <a:t>L</a:t>
            </a:r>
            <a:r>
              <a:rPr lang="cs-CZ" dirty="0" err="1"/>
              <a:t>ånord</a:t>
            </a:r>
            <a:r>
              <a:rPr lang="cs-CZ" dirty="0"/>
              <a:t> </a:t>
            </a:r>
            <a:r>
              <a:rPr lang="cs-CZ" dirty="0" err="1"/>
              <a:t>av</a:t>
            </a:r>
            <a:r>
              <a:rPr lang="cs-CZ" dirty="0"/>
              <a:t> </a:t>
            </a:r>
            <a:r>
              <a:rPr lang="cs-CZ" dirty="0" err="1"/>
              <a:t>latinsk</a:t>
            </a:r>
            <a:r>
              <a:rPr lang="cs-CZ" dirty="0"/>
              <a:t> </a:t>
            </a:r>
            <a:r>
              <a:rPr lang="cs-CZ" dirty="0" err="1"/>
              <a:t>og</a:t>
            </a:r>
            <a:r>
              <a:rPr lang="cs-CZ" dirty="0"/>
              <a:t> </a:t>
            </a:r>
            <a:r>
              <a:rPr lang="cs-CZ" dirty="0" err="1"/>
              <a:t>gresk</a:t>
            </a:r>
            <a:r>
              <a:rPr lang="cs-CZ" dirty="0"/>
              <a:t> </a:t>
            </a:r>
            <a:r>
              <a:rPr lang="cs-CZ" dirty="0" err="1"/>
              <a:t>opprinnelse</a:t>
            </a:r>
            <a:r>
              <a:rPr lang="cs-CZ" dirty="0"/>
              <a:t> </a:t>
            </a:r>
            <a:r>
              <a:rPr lang="cs-CZ" dirty="0" err="1"/>
              <a:t>er</a:t>
            </a:r>
            <a:r>
              <a:rPr lang="cs-CZ" dirty="0"/>
              <a:t> </a:t>
            </a:r>
            <a:r>
              <a:rPr lang="cs-CZ" dirty="0" err="1"/>
              <a:t>mer</a:t>
            </a:r>
            <a:r>
              <a:rPr lang="cs-CZ" dirty="0"/>
              <a:t> </a:t>
            </a:r>
            <a:r>
              <a:rPr lang="cs-CZ" dirty="0" err="1"/>
              <a:t>utpregede</a:t>
            </a:r>
            <a:r>
              <a:rPr lang="cs-CZ" dirty="0"/>
              <a:t> </a:t>
            </a:r>
            <a:r>
              <a:rPr lang="cs-CZ" dirty="0" err="1">
                <a:hlinkClick r:id="rId2" tooltip="Fremmedord"/>
              </a:rPr>
              <a:t>fremmedord</a:t>
            </a:r>
            <a:r>
              <a:rPr lang="cs-CZ" dirty="0"/>
              <a:t>, </a:t>
            </a:r>
            <a:r>
              <a:rPr lang="cs-CZ" dirty="0" err="1"/>
              <a:t>gjerne</a:t>
            </a:r>
            <a:r>
              <a:rPr lang="cs-CZ" dirty="0"/>
              <a:t> </a:t>
            </a:r>
            <a:r>
              <a:rPr lang="cs-CZ" dirty="0" err="1"/>
              <a:t>ord</a:t>
            </a:r>
            <a:r>
              <a:rPr lang="cs-CZ" dirty="0"/>
              <a:t> </a:t>
            </a:r>
            <a:r>
              <a:rPr lang="cs-CZ" dirty="0" err="1"/>
              <a:t>knyttet</a:t>
            </a:r>
            <a:r>
              <a:rPr lang="cs-CZ" dirty="0"/>
              <a:t> til </a:t>
            </a:r>
            <a:r>
              <a:rPr lang="cs-CZ" dirty="0" err="1"/>
              <a:t>vitenskap</a:t>
            </a:r>
            <a:r>
              <a:rPr lang="cs-CZ" dirty="0"/>
              <a:t> </a:t>
            </a:r>
            <a:r>
              <a:rPr lang="cs-CZ" dirty="0" err="1"/>
              <a:t>og</a:t>
            </a:r>
            <a:r>
              <a:rPr lang="cs-CZ" dirty="0"/>
              <a:t> </a:t>
            </a:r>
            <a:r>
              <a:rPr lang="cs-CZ" dirty="0" err="1"/>
              <a:t>utdannelse</a:t>
            </a:r>
            <a:r>
              <a:rPr lang="cs-CZ" dirty="0"/>
              <a:t> (</a:t>
            </a:r>
            <a:r>
              <a:rPr lang="cs-CZ" dirty="0" err="1"/>
              <a:t>typisk</a:t>
            </a:r>
            <a:r>
              <a:rPr lang="cs-CZ" dirty="0"/>
              <a:t> </a:t>
            </a:r>
            <a:r>
              <a:rPr lang="cs-CZ" dirty="0" err="1"/>
              <a:t>eksempel</a:t>
            </a:r>
            <a:r>
              <a:rPr lang="cs-CZ" dirty="0"/>
              <a:t>: </a:t>
            </a:r>
            <a:r>
              <a:rPr lang="cs-CZ" i="1" dirty="0" err="1"/>
              <a:t>leksikon</a:t>
            </a:r>
            <a:r>
              <a:rPr lang="cs-CZ" dirty="0"/>
              <a:t>). </a:t>
            </a:r>
          </a:p>
        </p:txBody>
      </p:sp>
    </p:spTree>
    <p:extLst>
      <p:ext uri="{BB962C8B-B14F-4D97-AF65-F5344CB8AC3E}">
        <p14:creationId xmlns:p14="http://schemas.microsoft.com/office/powerpoint/2010/main" val="34577446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DF5A5D7-56D2-47F1-83BD-A68D917EDAC6}"/>
              </a:ext>
            </a:extLst>
          </p:cNvPr>
          <p:cNvSpPr>
            <a:spLocks noGrp="1"/>
          </p:cNvSpPr>
          <p:nvPr>
            <p:ph type="title"/>
          </p:nvPr>
        </p:nvSpPr>
        <p:spPr>
          <a:solidFill>
            <a:schemeClr val="accent5">
              <a:lumMod val="20000"/>
              <a:lumOff val="80000"/>
            </a:schemeClr>
          </a:solidFill>
        </p:spPr>
        <p:txBody>
          <a:bodyPr/>
          <a:lstStyle/>
          <a:p>
            <a:r>
              <a:rPr lang="nb-NO" dirty="0"/>
              <a:t>Kronologisk tidslinie (ordforrådet)</a:t>
            </a:r>
            <a:endParaRPr lang="cs-CZ" dirty="0"/>
          </a:p>
        </p:txBody>
      </p:sp>
      <p:sp>
        <p:nvSpPr>
          <p:cNvPr id="3" name="Zástupný obsah 2">
            <a:extLst>
              <a:ext uri="{FF2B5EF4-FFF2-40B4-BE49-F238E27FC236}">
                <a16:creationId xmlns:a16="http://schemas.microsoft.com/office/drawing/2014/main" id="{C5B265EB-4048-4DB3-861B-D0C6ED516A61}"/>
              </a:ext>
            </a:extLst>
          </p:cNvPr>
          <p:cNvSpPr>
            <a:spLocks noGrp="1"/>
          </p:cNvSpPr>
          <p:nvPr>
            <p:ph idx="1"/>
          </p:nvPr>
        </p:nvSpPr>
        <p:spPr/>
        <p:txBody>
          <a:bodyPr/>
          <a:lstStyle/>
          <a:p>
            <a:r>
              <a:rPr lang="nb-NO" dirty="0"/>
              <a:t>Urnordisk (indoeuropeisk)</a:t>
            </a:r>
          </a:p>
          <a:p>
            <a:r>
              <a:rPr lang="nb-NO" dirty="0"/>
              <a:t>Norrønt</a:t>
            </a:r>
          </a:p>
          <a:p>
            <a:r>
              <a:rPr lang="nb-NO" dirty="0"/>
              <a:t>Middelaldernorsk (latin)</a:t>
            </a:r>
          </a:p>
          <a:p>
            <a:r>
              <a:rPr lang="nb-NO"/>
              <a:t>Hansa-tid </a:t>
            </a:r>
            <a:r>
              <a:rPr lang="nb-NO" dirty="0"/>
              <a:t>(nedertysk)</a:t>
            </a:r>
          </a:p>
          <a:p>
            <a:r>
              <a:rPr lang="nb-NO" dirty="0"/>
              <a:t>Opplysningstid (fransk)</a:t>
            </a:r>
          </a:p>
          <a:p>
            <a:r>
              <a:rPr lang="nb-NO" dirty="0"/>
              <a:t>Dansk</a:t>
            </a:r>
          </a:p>
          <a:p>
            <a:r>
              <a:rPr lang="nb-NO" dirty="0"/>
              <a:t>Engelsk </a:t>
            </a:r>
          </a:p>
          <a:p>
            <a:endParaRPr lang="cs-CZ" dirty="0"/>
          </a:p>
        </p:txBody>
      </p:sp>
    </p:spTree>
    <p:extLst>
      <p:ext uri="{BB962C8B-B14F-4D97-AF65-F5344CB8AC3E}">
        <p14:creationId xmlns:p14="http://schemas.microsoft.com/office/powerpoint/2010/main" val="35626950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nb-NO" dirty="0"/>
              <a:t>Etymologi</a:t>
            </a:r>
            <a:endParaRPr lang="cs-CZ" dirty="0"/>
          </a:p>
        </p:txBody>
      </p:sp>
      <p:sp>
        <p:nvSpPr>
          <p:cNvPr id="3" name="Zástupný symbol pro obsah 2"/>
          <p:cNvSpPr>
            <a:spLocks noGrp="1"/>
          </p:cNvSpPr>
          <p:nvPr>
            <p:ph idx="1"/>
          </p:nvPr>
        </p:nvSpPr>
        <p:spPr/>
        <p:txBody>
          <a:bodyPr>
            <a:normAutofit fontScale="92500" lnSpcReduction="20000"/>
          </a:bodyPr>
          <a:lstStyle/>
          <a:p>
            <a:r>
              <a:rPr lang="nb-NO" dirty="0"/>
              <a:t>(fra </a:t>
            </a:r>
            <a:r>
              <a:rPr lang="nb-NO" dirty="0">
                <a:hlinkClick r:id="rId2" tooltip="Gammelgresk"/>
              </a:rPr>
              <a:t>gresk</a:t>
            </a:r>
            <a:r>
              <a:rPr lang="nb-NO" dirty="0"/>
              <a:t> ἔτυμον, </a:t>
            </a:r>
            <a:r>
              <a:rPr lang="nb-NO" i="1" dirty="0"/>
              <a:t>étymon</a:t>
            </a:r>
            <a:r>
              <a:rPr lang="nb-NO" dirty="0"/>
              <a:t>, «virkelig, sann» og -λογία, </a:t>
            </a:r>
            <a:r>
              <a:rPr lang="nb-NO" i="1" dirty="0"/>
              <a:t>-logía</a:t>
            </a:r>
            <a:r>
              <a:rPr lang="nb-NO" dirty="0"/>
              <a:t>, «lære») er ordhistorie, altså studiet av hvordan </a:t>
            </a:r>
            <a:r>
              <a:rPr lang="nb-NO" dirty="0">
                <a:hlinkClick r:id="rId3" tooltip="Ord"/>
              </a:rPr>
              <a:t>ord</a:t>
            </a:r>
            <a:r>
              <a:rPr lang="nb-NO" dirty="0"/>
              <a:t> har kommet inn i </a:t>
            </a:r>
            <a:r>
              <a:rPr lang="nb-NO" dirty="0">
                <a:hlinkClick r:id="rId4" tooltip="Språk"/>
              </a:rPr>
              <a:t>språket</a:t>
            </a:r>
            <a:r>
              <a:rPr lang="nb-NO" dirty="0"/>
              <a:t> eller utviklet seg fra tidligere språkstadier. Etymologien til et ord vil derfor i praksis ofte enten si oss hvilken form og betyding vi tror den opprinnelige ordstammen hadde, eller hvilket </a:t>
            </a:r>
            <a:r>
              <a:rPr lang="nb-NO" dirty="0">
                <a:hlinkClick r:id="rId5" tooltip="Fremmedspråk"/>
              </a:rPr>
              <a:t>fremmedspråk</a:t>
            </a:r>
            <a:r>
              <a:rPr lang="nb-NO" dirty="0"/>
              <a:t> ordet er lånt ifra. For mange språk finnes det spesielle etymologiske</a:t>
            </a:r>
            <a:r>
              <a:rPr lang="nb-NO" dirty="0">
                <a:hlinkClick r:id="rId6" tooltip="Ordbøker"/>
              </a:rPr>
              <a:t>ordbøker</a:t>
            </a:r>
            <a:r>
              <a:rPr lang="nb-NO" dirty="0"/>
              <a:t> som kan gi oss slike opplysninger, mens utvalget er mer begrenset for </a:t>
            </a:r>
            <a:r>
              <a:rPr lang="nb-NO" dirty="0">
                <a:hlinkClick r:id="rId7" tooltip="Norsk språk"/>
              </a:rPr>
              <a:t>norske</a:t>
            </a:r>
            <a:r>
              <a:rPr lang="nb-NO" dirty="0"/>
              <a:t> ordbok.</a:t>
            </a:r>
            <a:endParaRPr lang="cs-CZ" dirty="0"/>
          </a:p>
        </p:txBody>
      </p:sp>
    </p:spTree>
    <p:extLst>
      <p:ext uri="{BB962C8B-B14F-4D97-AF65-F5344CB8AC3E}">
        <p14:creationId xmlns:p14="http://schemas.microsoft.com/office/powerpoint/2010/main" val="41016082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accent3">
              <a:lumMod val="20000"/>
              <a:lumOff val="80000"/>
            </a:schemeClr>
          </a:solidFill>
        </p:spPr>
        <p:txBody>
          <a:bodyPr/>
          <a:lstStyle/>
          <a:p>
            <a:r>
              <a:rPr lang="cs-CZ" dirty="0" err="1"/>
              <a:t>Leksikografi</a:t>
            </a:r>
            <a:endParaRPr lang="cs-CZ" dirty="0"/>
          </a:p>
        </p:txBody>
      </p:sp>
      <p:sp>
        <p:nvSpPr>
          <p:cNvPr id="3" name="Zástupný symbol pro obsah 2"/>
          <p:cNvSpPr>
            <a:spLocks noGrp="1"/>
          </p:cNvSpPr>
          <p:nvPr>
            <p:ph idx="1"/>
          </p:nvPr>
        </p:nvSpPr>
        <p:spPr/>
        <p:txBody>
          <a:bodyPr/>
          <a:lstStyle/>
          <a:p>
            <a:r>
              <a:rPr lang="cs-CZ" dirty="0" err="1"/>
              <a:t>er</a:t>
            </a:r>
            <a:r>
              <a:rPr lang="cs-CZ" dirty="0"/>
              <a:t> et </a:t>
            </a:r>
            <a:r>
              <a:rPr lang="cs-CZ" dirty="0" err="1"/>
              <a:t>fag</a:t>
            </a:r>
            <a:r>
              <a:rPr lang="cs-CZ" dirty="0"/>
              <a:t> </a:t>
            </a:r>
            <a:r>
              <a:rPr lang="cs-CZ" dirty="0" err="1"/>
              <a:t>som</a:t>
            </a:r>
            <a:r>
              <a:rPr lang="cs-CZ" dirty="0"/>
              <a:t> tar </a:t>
            </a:r>
            <a:r>
              <a:rPr lang="cs-CZ" dirty="0" err="1"/>
              <a:t>for</a:t>
            </a:r>
            <a:r>
              <a:rPr lang="cs-CZ" dirty="0"/>
              <a:t> </a:t>
            </a:r>
            <a:r>
              <a:rPr lang="cs-CZ" dirty="0" err="1"/>
              <a:t>seg</a:t>
            </a:r>
            <a:r>
              <a:rPr lang="cs-CZ" dirty="0"/>
              <a:t> </a:t>
            </a:r>
            <a:r>
              <a:rPr lang="cs-CZ" dirty="0" err="1"/>
              <a:t>teoretiske</a:t>
            </a:r>
            <a:r>
              <a:rPr lang="cs-CZ" dirty="0"/>
              <a:t> </a:t>
            </a:r>
            <a:r>
              <a:rPr lang="cs-CZ" dirty="0" err="1"/>
              <a:t>og</a:t>
            </a:r>
            <a:r>
              <a:rPr lang="cs-CZ" dirty="0"/>
              <a:t> </a:t>
            </a:r>
            <a:r>
              <a:rPr lang="cs-CZ" dirty="0" err="1"/>
              <a:t>praktiske</a:t>
            </a:r>
            <a:r>
              <a:rPr lang="cs-CZ" dirty="0"/>
              <a:t> </a:t>
            </a:r>
            <a:r>
              <a:rPr lang="cs-CZ" dirty="0" err="1"/>
              <a:t>problemer</a:t>
            </a:r>
            <a:r>
              <a:rPr lang="cs-CZ" dirty="0"/>
              <a:t> </a:t>
            </a:r>
            <a:r>
              <a:rPr lang="cs-CZ" dirty="0" err="1"/>
              <a:t>ved</a:t>
            </a:r>
            <a:r>
              <a:rPr lang="cs-CZ" dirty="0"/>
              <a:t> </a:t>
            </a:r>
            <a:r>
              <a:rPr lang="cs-CZ" dirty="0" err="1"/>
              <a:t>utarbeiding</a:t>
            </a:r>
            <a:r>
              <a:rPr lang="cs-CZ" dirty="0"/>
              <a:t> </a:t>
            </a:r>
            <a:r>
              <a:rPr lang="cs-CZ" dirty="0" err="1"/>
              <a:t>og</a:t>
            </a:r>
            <a:r>
              <a:rPr lang="cs-CZ" dirty="0"/>
              <a:t> </a:t>
            </a:r>
            <a:r>
              <a:rPr lang="cs-CZ" dirty="0" err="1"/>
              <a:t>bruk</a:t>
            </a:r>
            <a:r>
              <a:rPr lang="cs-CZ" dirty="0"/>
              <a:t> </a:t>
            </a:r>
            <a:r>
              <a:rPr lang="cs-CZ" dirty="0" err="1"/>
              <a:t>av</a:t>
            </a:r>
            <a:r>
              <a:rPr lang="cs-CZ" dirty="0"/>
              <a:t> </a:t>
            </a:r>
            <a:r>
              <a:rPr lang="cs-CZ" dirty="0" err="1">
                <a:hlinkClick r:id="rId2" tooltip="Ordbøker"/>
              </a:rPr>
              <a:t>ordbøker</a:t>
            </a:r>
            <a:r>
              <a:rPr lang="cs-CZ" dirty="0"/>
              <a:t> </a:t>
            </a:r>
            <a:r>
              <a:rPr lang="cs-CZ" dirty="0" err="1"/>
              <a:t>og</a:t>
            </a:r>
            <a:r>
              <a:rPr lang="cs-CZ" dirty="0"/>
              <a:t> </a:t>
            </a:r>
            <a:r>
              <a:rPr lang="cs-CZ" dirty="0" err="1"/>
              <a:t>andre</a:t>
            </a:r>
            <a:r>
              <a:rPr lang="cs-CZ" dirty="0"/>
              <a:t> </a:t>
            </a:r>
            <a:r>
              <a:rPr lang="cs-CZ" dirty="0" err="1">
                <a:hlinkClick r:id="rId3" tooltip="Oppslagsverk"/>
              </a:rPr>
              <a:t>oppslagsverk</a:t>
            </a:r>
            <a:r>
              <a:rPr lang="cs-CZ" dirty="0"/>
              <a:t>. </a:t>
            </a:r>
            <a:r>
              <a:rPr lang="cs-CZ" dirty="0" err="1"/>
              <a:t>Sentrale</a:t>
            </a:r>
            <a:r>
              <a:rPr lang="cs-CZ" dirty="0"/>
              <a:t> </a:t>
            </a:r>
            <a:r>
              <a:rPr lang="cs-CZ" dirty="0" err="1"/>
              <a:t>felt</a:t>
            </a:r>
            <a:r>
              <a:rPr lang="cs-CZ" dirty="0"/>
              <a:t> </a:t>
            </a:r>
            <a:r>
              <a:rPr lang="cs-CZ" dirty="0" err="1"/>
              <a:t>innenfor</a:t>
            </a:r>
            <a:r>
              <a:rPr lang="cs-CZ" dirty="0"/>
              <a:t> </a:t>
            </a:r>
            <a:r>
              <a:rPr lang="cs-CZ" dirty="0" err="1"/>
              <a:t>leksikografien</a:t>
            </a:r>
            <a:r>
              <a:rPr lang="cs-CZ" dirty="0"/>
              <a:t> </a:t>
            </a:r>
            <a:r>
              <a:rPr lang="cs-CZ" dirty="0" err="1"/>
              <a:t>inkluderer</a:t>
            </a:r>
            <a:r>
              <a:rPr lang="cs-CZ" dirty="0"/>
              <a:t> </a:t>
            </a:r>
            <a:r>
              <a:rPr lang="cs-CZ" dirty="0" err="1">
                <a:hlinkClick r:id="rId4" tooltip="Semantikk"/>
              </a:rPr>
              <a:t>semantikk</a:t>
            </a:r>
            <a:r>
              <a:rPr lang="cs-CZ" dirty="0"/>
              <a:t> (</a:t>
            </a:r>
            <a:r>
              <a:rPr lang="cs-CZ" dirty="0" err="1"/>
              <a:t>betydningslære</a:t>
            </a:r>
            <a:r>
              <a:rPr lang="cs-CZ" dirty="0"/>
              <a:t>), </a:t>
            </a:r>
            <a:r>
              <a:rPr lang="cs-CZ" dirty="0" err="1">
                <a:hlinkClick r:id="rId5" tooltip="Morfologi (lingvistikk)"/>
              </a:rPr>
              <a:t>morfologi</a:t>
            </a:r>
            <a:r>
              <a:rPr lang="cs-CZ" dirty="0"/>
              <a:t> (</a:t>
            </a:r>
            <a:r>
              <a:rPr lang="cs-CZ" dirty="0" err="1"/>
              <a:t>bøyingslære</a:t>
            </a:r>
            <a:r>
              <a:rPr lang="cs-CZ" dirty="0"/>
              <a:t>) </a:t>
            </a:r>
            <a:r>
              <a:rPr lang="cs-CZ" dirty="0" err="1"/>
              <a:t>og</a:t>
            </a:r>
            <a:r>
              <a:rPr lang="cs-CZ" dirty="0"/>
              <a:t> </a:t>
            </a:r>
            <a:r>
              <a:rPr lang="cs-CZ" u="sng" dirty="0" err="1">
                <a:hlinkClick r:id="rId6" tooltip="Kontrastiv lingvistikk"/>
              </a:rPr>
              <a:t>kontrastiv</a:t>
            </a:r>
            <a:r>
              <a:rPr lang="cs-CZ" u="sng" dirty="0">
                <a:hlinkClick r:id="rId6" tooltip="Kontrastiv lingvistikk"/>
              </a:rPr>
              <a:t> </a:t>
            </a:r>
            <a:r>
              <a:rPr lang="cs-CZ" u="sng" dirty="0" err="1">
                <a:hlinkClick r:id="rId6" tooltip="Kontrastiv lingvistikk"/>
              </a:rPr>
              <a:t>lingvistikk</a:t>
            </a:r>
            <a:r>
              <a:rPr lang="cs-CZ" dirty="0"/>
              <a:t>.</a:t>
            </a:r>
          </a:p>
        </p:txBody>
      </p:sp>
    </p:spTree>
    <p:extLst>
      <p:ext uri="{BB962C8B-B14F-4D97-AF65-F5344CB8AC3E}">
        <p14:creationId xmlns:p14="http://schemas.microsoft.com/office/powerpoint/2010/main" val="1869856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nb-NO" dirty="0"/>
              <a:t>Ordbøker</a:t>
            </a:r>
            <a:endParaRPr lang="cs-CZ" dirty="0"/>
          </a:p>
        </p:txBody>
      </p:sp>
      <p:sp>
        <p:nvSpPr>
          <p:cNvPr id="3" name="Zástupný symbol pro obsah 2"/>
          <p:cNvSpPr>
            <a:spLocks noGrp="1"/>
          </p:cNvSpPr>
          <p:nvPr>
            <p:ph idx="1"/>
          </p:nvPr>
        </p:nvSpPr>
        <p:spPr/>
        <p:txBody>
          <a:bodyPr>
            <a:normAutofit/>
          </a:bodyPr>
          <a:lstStyle/>
          <a:p>
            <a:r>
              <a:rPr lang="nn-NO" dirty="0"/>
              <a:t>Den mest omfattande etymologiske ordboka på eit nordisk språk er </a:t>
            </a:r>
            <a:r>
              <a:rPr lang="nn-NO" i="1" dirty="0"/>
              <a:t>Våre arveord. Etymologisk ordbok</a:t>
            </a:r>
            <a:r>
              <a:rPr lang="nn-NO" dirty="0"/>
              <a:t> (1430 sider), som </a:t>
            </a:r>
            <a:r>
              <a:rPr lang="nn-NO" dirty="0">
                <a:hlinkClick r:id="rId2" tooltip="Harald Bjorvand"/>
              </a:rPr>
              <a:t>Harald Bjorvand</a:t>
            </a:r>
            <a:r>
              <a:rPr lang="nn-NO" dirty="0"/>
              <a:t>, professor i germansk filologi ved </a:t>
            </a:r>
            <a:r>
              <a:rPr lang="nn-NO" dirty="0">
                <a:hlinkClick r:id="rId3" tooltip="Universitetet i Oslo"/>
              </a:rPr>
              <a:t>Universitetet i Oslo</a:t>
            </a:r>
            <a:r>
              <a:rPr lang="nn-NO" dirty="0"/>
              <a:t> og </a:t>
            </a:r>
            <a:r>
              <a:rPr lang="nn-NO" dirty="0">
                <a:hlinkClick r:id="rId4" tooltip="Fredrik Otto Lindeman (sida finst ikkje)"/>
              </a:rPr>
              <a:t>Fredrik Otto Lindeman</a:t>
            </a:r>
            <a:r>
              <a:rPr lang="nn-NO" dirty="0"/>
              <a:t>, </a:t>
            </a:r>
            <a:endParaRPr lang="cs-CZ" dirty="0"/>
          </a:p>
        </p:txBody>
      </p:sp>
    </p:spTree>
    <p:extLst>
      <p:ext uri="{BB962C8B-B14F-4D97-AF65-F5344CB8AC3E}">
        <p14:creationId xmlns:p14="http://schemas.microsoft.com/office/powerpoint/2010/main" val="3400414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accent2">
              <a:lumMod val="20000"/>
              <a:lumOff val="80000"/>
            </a:schemeClr>
          </a:solidFill>
        </p:spPr>
        <p:txBody>
          <a:bodyPr/>
          <a:lstStyle/>
          <a:p>
            <a:r>
              <a:rPr lang="nb-NO" dirty="0"/>
              <a:t>Ordboktyper</a:t>
            </a:r>
            <a:endParaRPr lang="cs-CZ" dirty="0"/>
          </a:p>
        </p:txBody>
      </p:sp>
      <p:sp>
        <p:nvSpPr>
          <p:cNvPr id="3" name="Zástupný symbol pro obsah 2"/>
          <p:cNvSpPr>
            <a:spLocks noGrp="1"/>
          </p:cNvSpPr>
          <p:nvPr>
            <p:ph idx="1"/>
          </p:nvPr>
        </p:nvSpPr>
        <p:spPr/>
        <p:txBody>
          <a:bodyPr/>
          <a:lstStyle/>
          <a:p>
            <a:r>
              <a:rPr lang="nb-NO" dirty="0"/>
              <a:t>Deles etter:</a:t>
            </a:r>
          </a:p>
          <a:p>
            <a:r>
              <a:rPr lang="nb-NO" dirty="0"/>
              <a:t>a/hvor store de er</a:t>
            </a:r>
            <a:r>
              <a:rPr lang="cs-CZ" dirty="0"/>
              <a:t> (</a:t>
            </a:r>
            <a:r>
              <a:rPr lang="cs-CZ" dirty="0" err="1"/>
              <a:t>omfang</a:t>
            </a:r>
            <a:r>
              <a:rPr lang="cs-CZ" dirty="0"/>
              <a:t>)</a:t>
            </a:r>
            <a:endParaRPr lang="nb-NO" dirty="0"/>
          </a:p>
          <a:p>
            <a:r>
              <a:rPr lang="nb-NO" dirty="0"/>
              <a:t>b/om en, to eller flerspråklige</a:t>
            </a:r>
          </a:p>
          <a:p>
            <a:endParaRPr lang="nb-NO" dirty="0"/>
          </a:p>
          <a:p>
            <a:r>
              <a:rPr lang="nb-NO" dirty="0"/>
              <a:t>Norsk-norsk (explanatory dictionary)</a:t>
            </a:r>
            <a:r>
              <a:rPr lang="cs-CZ" dirty="0"/>
              <a:t> výkladový slovník</a:t>
            </a:r>
          </a:p>
        </p:txBody>
      </p:sp>
    </p:spTree>
    <p:extLst>
      <p:ext uri="{BB962C8B-B14F-4D97-AF65-F5344CB8AC3E}">
        <p14:creationId xmlns:p14="http://schemas.microsoft.com/office/powerpoint/2010/main" val="36963219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nb-NO" dirty="0"/>
              <a:t>2014</a:t>
            </a:r>
            <a:endParaRPr lang="cs-CZ" dirty="0"/>
          </a:p>
        </p:txBody>
      </p:sp>
      <p:sp>
        <p:nvSpPr>
          <p:cNvPr id="3" name="Zástupný symbol pro obsah 2"/>
          <p:cNvSpPr>
            <a:spLocks noGrp="1"/>
          </p:cNvSpPr>
          <p:nvPr>
            <p:ph idx="1"/>
          </p:nvPr>
        </p:nvSpPr>
        <p:spPr/>
        <p:txBody>
          <a:bodyPr/>
          <a:lstStyle/>
          <a:p>
            <a:r>
              <a:rPr lang="nn-NO" dirty="0"/>
              <a:t>Norsk Ordbok, ordbok over det nynorske skriftspråket og norske målføre, utarbeides ved Universitetet i Oslo, Institutt for lingvistiske og nordiske studier. Utgis av Universitetet i Oslo, Kultur- og kirkedepartementet og Det Norske Samlaget. Ordboken er planlagt i 12 bind (8 bd. utgitt 2010) og skal være ferdig til grunnlovsjubileet i 2014. Arbeidet med ordboken tok til i 1930.</a:t>
            </a:r>
            <a:endParaRPr lang="cs-CZ" dirty="0"/>
          </a:p>
        </p:txBody>
      </p:sp>
    </p:spTree>
    <p:extLst>
      <p:ext uri="{BB962C8B-B14F-4D97-AF65-F5344CB8AC3E}">
        <p14:creationId xmlns:p14="http://schemas.microsoft.com/office/powerpoint/2010/main" val="37628015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nb-NO" dirty="0"/>
              <a:t>Om ordforrådet</a:t>
            </a:r>
            <a:endParaRPr lang="cs-CZ" dirty="0"/>
          </a:p>
        </p:txBody>
      </p:sp>
      <p:sp>
        <p:nvSpPr>
          <p:cNvPr id="3" name="Zástupný symbol pro obsah 2"/>
          <p:cNvSpPr>
            <a:spLocks noGrp="1"/>
          </p:cNvSpPr>
          <p:nvPr>
            <p:ph idx="1"/>
          </p:nvPr>
        </p:nvSpPr>
        <p:spPr/>
        <p:txBody>
          <a:bodyPr>
            <a:normAutofit fontScale="85000" lnSpcReduction="20000"/>
          </a:bodyPr>
          <a:lstStyle/>
          <a:p>
            <a:r>
              <a:rPr lang="cs-CZ" sz="4000" dirty="0" err="1"/>
              <a:t>Ordforråd</a:t>
            </a:r>
            <a:r>
              <a:rPr lang="cs-CZ" sz="4000" dirty="0"/>
              <a:t>, </a:t>
            </a:r>
            <a:r>
              <a:rPr lang="cs-CZ" sz="4000" dirty="0" err="1"/>
              <a:t>det</a:t>
            </a:r>
            <a:r>
              <a:rPr lang="cs-CZ" sz="4000" dirty="0"/>
              <a:t> </a:t>
            </a:r>
            <a:r>
              <a:rPr lang="cs-CZ" sz="4000" dirty="0" err="1"/>
              <a:t>samlede</a:t>
            </a:r>
            <a:r>
              <a:rPr lang="cs-CZ" sz="4000" dirty="0"/>
              <a:t> </a:t>
            </a:r>
            <a:r>
              <a:rPr lang="cs-CZ" sz="4000" dirty="0" err="1"/>
              <a:t>antall</a:t>
            </a:r>
            <a:r>
              <a:rPr lang="cs-CZ" sz="4000" dirty="0"/>
              <a:t> </a:t>
            </a:r>
            <a:r>
              <a:rPr lang="cs-CZ" sz="4000" dirty="0" err="1"/>
              <a:t>ord</a:t>
            </a:r>
            <a:r>
              <a:rPr lang="cs-CZ" sz="4000" dirty="0"/>
              <a:t> </a:t>
            </a:r>
            <a:r>
              <a:rPr lang="cs-CZ" sz="4000" dirty="0" err="1"/>
              <a:t>som</a:t>
            </a:r>
            <a:r>
              <a:rPr lang="cs-CZ" sz="4000" dirty="0"/>
              <a:t> </a:t>
            </a:r>
            <a:r>
              <a:rPr lang="cs-CZ" sz="4000" dirty="0" err="1"/>
              <a:t>brukes</a:t>
            </a:r>
            <a:r>
              <a:rPr lang="cs-CZ" sz="4000" dirty="0"/>
              <a:t> i et </a:t>
            </a:r>
            <a:r>
              <a:rPr lang="cs-CZ" sz="4000" dirty="0" err="1"/>
              <a:t>språk</a:t>
            </a:r>
            <a:r>
              <a:rPr lang="cs-CZ" sz="4000" dirty="0"/>
              <a:t>, en dialekt, et </a:t>
            </a:r>
            <a:r>
              <a:rPr lang="cs-CZ" sz="4000" dirty="0" err="1"/>
              <a:t>fagspråk</a:t>
            </a:r>
            <a:r>
              <a:rPr lang="cs-CZ" sz="4000" dirty="0"/>
              <a:t>, </a:t>
            </a:r>
            <a:r>
              <a:rPr lang="cs-CZ" sz="4000" dirty="0" err="1"/>
              <a:t>eller</a:t>
            </a:r>
            <a:r>
              <a:rPr lang="cs-CZ" sz="4000" dirty="0"/>
              <a:t> </a:t>
            </a:r>
            <a:r>
              <a:rPr lang="cs-CZ" sz="4000" dirty="0" err="1"/>
              <a:t>av</a:t>
            </a:r>
            <a:r>
              <a:rPr lang="cs-CZ" sz="4000" dirty="0"/>
              <a:t> et </a:t>
            </a:r>
            <a:r>
              <a:rPr lang="cs-CZ" sz="4000" dirty="0" err="1"/>
              <a:t>individ</a:t>
            </a:r>
            <a:r>
              <a:rPr lang="cs-CZ" sz="4000" dirty="0"/>
              <a:t>. </a:t>
            </a:r>
            <a:r>
              <a:rPr lang="cs-CZ" sz="4000" dirty="0" err="1"/>
              <a:t>Det</a:t>
            </a:r>
            <a:r>
              <a:rPr lang="cs-CZ" sz="4000" dirty="0"/>
              <a:t> </a:t>
            </a:r>
            <a:r>
              <a:rPr lang="cs-CZ" sz="4000" dirty="0" err="1"/>
              <a:t>nøyaktige</a:t>
            </a:r>
            <a:r>
              <a:rPr lang="cs-CZ" sz="4000" dirty="0"/>
              <a:t> </a:t>
            </a:r>
            <a:r>
              <a:rPr lang="cs-CZ" sz="4000" dirty="0" err="1"/>
              <a:t>antall</a:t>
            </a:r>
            <a:r>
              <a:rPr lang="cs-CZ" sz="4000" dirty="0"/>
              <a:t> </a:t>
            </a:r>
            <a:r>
              <a:rPr lang="cs-CZ" sz="4000" dirty="0" err="1"/>
              <a:t>lar</a:t>
            </a:r>
            <a:r>
              <a:rPr lang="cs-CZ" sz="4000" dirty="0"/>
              <a:t> </a:t>
            </a:r>
            <a:r>
              <a:rPr lang="cs-CZ" sz="4000" dirty="0" err="1"/>
              <a:t>seg</a:t>
            </a:r>
            <a:r>
              <a:rPr lang="cs-CZ" sz="4000" dirty="0"/>
              <a:t> </a:t>
            </a:r>
            <a:r>
              <a:rPr lang="cs-CZ" sz="4000" dirty="0" err="1"/>
              <a:t>aldri</a:t>
            </a:r>
            <a:r>
              <a:rPr lang="cs-CZ" sz="4000" dirty="0"/>
              <a:t> </a:t>
            </a:r>
            <a:r>
              <a:rPr lang="cs-CZ" sz="4000" dirty="0" err="1"/>
              <a:t>angi</a:t>
            </a:r>
            <a:r>
              <a:rPr lang="cs-CZ" sz="4000" dirty="0"/>
              <a:t>, da </a:t>
            </a:r>
            <a:r>
              <a:rPr lang="cs-CZ" sz="4000" dirty="0" err="1"/>
              <a:t>ordforrådet</a:t>
            </a:r>
            <a:r>
              <a:rPr lang="cs-CZ" sz="4000" dirty="0"/>
              <a:t> </a:t>
            </a:r>
            <a:r>
              <a:rPr lang="cs-CZ" sz="4000" dirty="0" err="1"/>
              <a:t>når</a:t>
            </a:r>
            <a:r>
              <a:rPr lang="cs-CZ" sz="4000" dirty="0"/>
              <a:t> </a:t>
            </a:r>
            <a:r>
              <a:rPr lang="cs-CZ" sz="4000" dirty="0" err="1"/>
              <a:t>som</a:t>
            </a:r>
            <a:r>
              <a:rPr lang="cs-CZ" sz="4000" dirty="0"/>
              <a:t> </a:t>
            </a:r>
            <a:r>
              <a:rPr lang="cs-CZ" sz="4000" dirty="0" err="1"/>
              <a:t>helst</a:t>
            </a:r>
            <a:r>
              <a:rPr lang="cs-CZ" sz="4000" dirty="0"/>
              <a:t> kan </a:t>
            </a:r>
            <a:r>
              <a:rPr lang="cs-CZ" sz="4000" dirty="0" err="1"/>
              <a:t>få</a:t>
            </a:r>
            <a:r>
              <a:rPr lang="cs-CZ" sz="4000" dirty="0"/>
              <a:t> </a:t>
            </a:r>
            <a:r>
              <a:rPr lang="cs-CZ" sz="4000" dirty="0" err="1"/>
              <a:t>tilføyelser</a:t>
            </a:r>
            <a:r>
              <a:rPr lang="cs-CZ" sz="4000" dirty="0"/>
              <a:t> </a:t>
            </a:r>
            <a:r>
              <a:rPr lang="cs-CZ" sz="4000" dirty="0" err="1"/>
              <a:t>ved</a:t>
            </a:r>
            <a:r>
              <a:rPr lang="cs-CZ" sz="4000" dirty="0"/>
              <a:t> </a:t>
            </a:r>
            <a:r>
              <a:rPr lang="cs-CZ" sz="4000" dirty="0" err="1"/>
              <a:t>lån</a:t>
            </a:r>
            <a:r>
              <a:rPr lang="cs-CZ" sz="4000" dirty="0"/>
              <a:t> </a:t>
            </a:r>
            <a:r>
              <a:rPr lang="cs-CZ" sz="4000" dirty="0" err="1"/>
              <a:t>eller</a:t>
            </a:r>
            <a:r>
              <a:rPr lang="cs-CZ" sz="4000" dirty="0"/>
              <a:t> </a:t>
            </a:r>
            <a:r>
              <a:rPr lang="cs-CZ" sz="4000" dirty="0" err="1"/>
              <a:t>nydannelse</a:t>
            </a:r>
            <a:r>
              <a:rPr lang="cs-CZ" sz="4000" dirty="0"/>
              <a:t>, </a:t>
            </a:r>
            <a:r>
              <a:rPr lang="cs-CZ" sz="4000" dirty="0" err="1"/>
              <a:t>og</a:t>
            </a:r>
            <a:r>
              <a:rPr lang="cs-CZ" sz="4000" dirty="0"/>
              <a:t> </a:t>
            </a:r>
            <a:r>
              <a:rPr lang="cs-CZ" sz="4000" dirty="0" err="1"/>
              <a:t>gamle</a:t>
            </a:r>
            <a:r>
              <a:rPr lang="cs-CZ" sz="4000" dirty="0"/>
              <a:t> </a:t>
            </a:r>
            <a:r>
              <a:rPr lang="cs-CZ" sz="4000" dirty="0" err="1"/>
              <a:t>ord</a:t>
            </a:r>
            <a:r>
              <a:rPr lang="cs-CZ" sz="4000" dirty="0"/>
              <a:t> kan </a:t>
            </a:r>
            <a:r>
              <a:rPr lang="cs-CZ" sz="4000" dirty="0" err="1"/>
              <a:t>gå</a:t>
            </a:r>
            <a:r>
              <a:rPr lang="cs-CZ" sz="4000" dirty="0"/>
              <a:t> </a:t>
            </a:r>
            <a:r>
              <a:rPr lang="cs-CZ" sz="4000" dirty="0" err="1"/>
              <a:t>ut</a:t>
            </a:r>
            <a:r>
              <a:rPr lang="cs-CZ" sz="4000" dirty="0"/>
              <a:t> </a:t>
            </a:r>
            <a:r>
              <a:rPr lang="cs-CZ" sz="4000" dirty="0" err="1"/>
              <a:t>av</a:t>
            </a:r>
            <a:r>
              <a:rPr lang="cs-CZ" sz="4000" dirty="0"/>
              <a:t> </a:t>
            </a:r>
            <a:r>
              <a:rPr lang="cs-CZ" sz="4000" dirty="0" err="1"/>
              <a:t>bruk</a:t>
            </a:r>
            <a:r>
              <a:rPr lang="cs-CZ" sz="4000" dirty="0"/>
              <a:t>. </a:t>
            </a:r>
            <a:endParaRPr lang="nb-NO" sz="4000" dirty="0"/>
          </a:p>
          <a:p>
            <a:r>
              <a:rPr lang="cs-CZ" sz="4000" dirty="0"/>
              <a:t>Et </a:t>
            </a:r>
            <a:r>
              <a:rPr lang="cs-CZ" sz="4000" dirty="0" err="1"/>
              <a:t>individs</a:t>
            </a:r>
            <a:r>
              <a:rPr lang="cs-CZ" sz="4000" dirty="0"/>
              <a:t> aktive </a:t>
            </a:r>
            <a:r>
              <a:rPr lang="cs-CZ" sz="4000" dirty="0" err="1"/>
              <a:t>ordforråd</a:t>
            </a:r>
            <a:r>
              <a:rPr lang="cs-CZ" sz="4000" dirty="0"/>
              <a:t> </a:t>
            </a:r>
            <a:r>
              <a:rPr lang="cs-CZ" sz="4000" dirty="0" err="1"/>
              <a:t>er</a:t>
            </a:r>
            <a:r>
              <a:rPr lang="cs-CZ" sz="4000" dirty="0"/>
              <a:t> de </a:t>
            </a:r>
            <a:r>
              <a:rPr lang="cs-CZ" sz="4000" dirty="0" err="1"/>
              <a:t>ord</a:t>
            </a:r>
            <a:r>
              <a:rPr lang="cs-CZ" sz="4000" dirty="0"/>
              <a:t> </a:t>
            </a:r>
            <a:r>
              <a:rPr lang="cs-CZ" sz="4000" dirty="0" err="1"/>
              <a:t>det</a:t>
            </a:r>
            <a:r>
              <a:rPr lang="cs-CZ" sz="4000" dirty="0"/>
              <a:t> </a:t>
            </a:r>
            <a:r>
              <a:rPr lang="cs-CZ" sz="4000" dirty="0" err="1"/>
              <a:t>selv</a:t>
            </a:r>
            <a:r>
              <a:rPr lang="cs-CZ" sz="4000" dirty="0"/>
              <a:t> </a:t>
            </a:r>
            <a:r>
              <a:rPr lang="cs-CZ" sz="4000" dirty="0" err="1"/>
              <a:t>bruker</a:t>
            </a:r>
            <a:r>
              <a:rPr lang="cs-CZ" sz="4000" dirty="0"/>
              <a:t>, </a:t>
            </a:r>
            <a:r>
              <a:rPr lang="cs-CZ" sz="4000" dirty="0" err="1"/>
              <a:t>det</a:t>
            </a:r>
            <a:r>
              <a:rPr lang="cs-CZ" sz="4000" dirty="0"/>
              <a:t> </a:t>
            </a:r>
            <a:r>
              <a:rPr lang="cs-CZ" sz="4000" dirty="0" err="1"/>
              <a:t>passive</a:t>
            </a:r>
            <a:r>
              <a:rPr lang="cs-CZ" sz="4000" dirty="0"/>
              <a:t> </a:t>
            </a:r>
            <a:r>
              <a:rPr lang="cs-CZ" sz="4000" dirty="0" err="1"/>
              <a:t>ordforråd</a:t>
            </a:r>
            <a:r>
              <a:rPr lang="cs-CZ" sz="4000" dirty="0"/>
              <a:t> </a:t>
            </a:r>
            <a:r>
              <a:rPr lang="cs-CZ" sz="4000" dirty="0" err="1"/>
              <a:t>er</a:t>
            </a:r>
            <a:r>
              <a:rPr lang="cs-CZ" sz="4000" dirty="0"/>
              <a:t> de </a:t>
            </a:r>
            <a:r>
              <a:rPr lang="cs-CZ" sz="4000" dirty="0" err="1"/>
              <a:t>ord</a:t>
            </a:r>
            <a:r>
              <a:rPr lang="cs-CZ" sz="4000" dirty="0"/>
              <a:t> </a:t>
            </a:r>
            <a:r>
              <a:rPr lang="cs-CZ" sz="4000" dirty="0" err="1"/>
              <a:t>individet</a:t>
            </a:r>
            <a:r>
              <a:rPr lang="cs-CZ" sz="4000" dirty="0"/>
              <a:t> </a:t>
            </a:r>
            <a:r>
              <a:rPr lang="cs-CZ" sz="4000" dirty="0" err="1"/>
              <a:t>forstår</a:t>
            </a:r>
            <a:r>
              <a:rPr lang="cs-CZ" sz="4000" dirty="0"/>
              <a:t> </a:t>
            </a:r>
            <a:r>
              <a:rPr lang="cs-CZ" sz="4000" dirty="0" err="1"/>
              <a:t>uten</a:t>
            </a:r>
            <a:r>
              <a:rPr lang="cs-CZ" sz="4000" dirty="0"/>
              <a:t> </a:t>
            </a:r>
            <a:r>
              <a:rPr lang="cs-CZ" sz="4000" dirty="0" err="1"/>
              <a:t>selv</a:t>
            </a:r>
            <a:r>
              <a:rPr lang="cs-CZ" sz="4000" dirty="0"/>
              <a:t> i </a:t>
            </a:r>
            <a:r>
              <a:rPr lang="cs-CZ" sz="4000" dirty="0" err="1"/>
              <a:t>alminnelighet</a:t>
            </a:r>
            <a:r>
              <a:rPr lang="cs-CZ" sz="4000" dirty="0"/>
              <a:t> å </a:t>
            </a:r>
            <a:r>
              <a:rPr lang="cs-CZ" sz="4000" dirty="0" err="1"/>
              <a:t>bruke</a:t>
            </a:r>
            <a:r>
              <a:rPr lang="cs-CZ" sz="4000" dirty="0"/>
              <a:t> dem. </a:t>
            </a:r>
            <a:endParaRPr lang="cs-CZ" dirty="0"/>
          </a:p>
        </p:txBody>
      </p:sp>
    </p:spTree>
    <p:extLst>
      <p:ext uri="{BB962C8B-B14F-4D97-AF65-F5344CB8AC3E}">
        <p14:creationId xmlns:p14="http://schemas.microsoft.com/office/powerpoint/2010/main" val="12911306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5"/>
          <p:cNvSpPr>
            <a:spLocks noGrp="1" noChangeArrowheads="1"/>
          </p:cNvSpPr>
          <p:nvPr>
            <p:ph type="title"/>
          </p:nvPr>
        </p:nvSpPr>
        <p:spPr>
          <a:solidFill>
            <a:schemeClr val="accent4">
              <a:lumMod val="20000"/>
              <a:lumOff val="80000"/>
            </a:schemeClr>
          </a:solidFill>
        </p:spPr>
        <p:txBody>
          <a:bodyPr/>
          <a:lstStyle/>
          <a:p>
            <a:r>
              <a:rPr lang="nb-NO" altLang="cs-CZ" sz="3600" dirty="0"/>
              <a:t>Definisjoner/begreper </a:t>
            </a:r>
            <a:endParaRPr lang="nb-NO" altLang="cs-CZ" sz="4000" dirty="0"/>
          </a:p>
        </p:txBody>
      </p:sp>
      <p:sp>
        <p:nvSpPr>
          <p:cNvPr id="3078" name="Rectangle 6"/>
          <p:cNvSpPr>
            <a:spLocks noGrp="1" noChangeArrowheads="1"/>
          </p:cNvSpPr>
          <p:nvPr>
            <p:ph type="body" idx="1"/>
          </p:nvPr>
        </p:nvSpPr>
        <p:spPr/>
        <p:txBody>
          <a:bodyPr/>
          <a:lstStyle/>
          <a:p>
            <a:pPr>
              <a:lnSpc>
                <a:spcPct val="90000"/>
              </a:lnSpc>
            </a:pPr>
            <a:r>
              <a:rPr lang="nb-NO" altLang="cs-CZ" sz="2400" b="1" dirty="0"/>
              <a:t>Arveord</a:t>
            </a:r>
            <a:r>
              <a:rPr lang="nb-NO" altLang="cs-CZ" sz="2400" dirty="0"/>
              <a:t>: Svært gamle ord som hører til det opprinnelige, nedarvede ordforrådet i et språk. På norsk er dette ca. 10% av ordene, f.eks. ”bonde” av norr. ”búandi” (fastboende) eller ”hus”</a:t>
            </a:r>
          </a:p>
          <a:p>
            <a:pPr>
              <a:lnSpc>
                <a:spcPct val="90000"/>
              </a:lnSpc>
            </a:pPr>
            <a:r>
              <a:rPr lang="nb-NO" altLang="cs-CZ" sz="2400" b="1" dirty="0"/>
              <a:t>Låneord</a:t>
            </a:r>
            <a:r>
              <a:rPr lang="nb-NO" altLang="cs-CZ" sz="2400" dirty="0"/>
              <a:t>: Ord som for lenge siden er tatt opp fra et annet språk og som ikke lenger kjennes fremmed (”drosje” av russisk ”drosjki”, ”pub” av eng. ”public house”, ”biff” av eng. ”beef” (oksekjøtt)</a:t>
            </a:r>
          </a:p>
          <a:p>
            <a:pPr>
              <a:lnSpc>
                <a:spcPct val="90000"/>
              </a:lnSpc>
            </a:pPr>
            <a:r>
              <a:rPr lang="nb-NO" altLang="cs-CZ" sz="2400" b="1" dirty="0"/>
              <a:t>Fremmedord</a:t>
            </a:r>
            <a:r>
              <a:rPr lang="nb-NO" altLang="cs-CZ" sz="2400" dirty="0"/>
              <a:t>: Relativt nye ord fra et fremmed språk som ikke er blitt tilpasset låntakerspråket (”demokrati” av gr. ”demos” og ”krati” (folkestyre)</a:t>
            </a:r>
          </a:p>
          <a:p>
            <a:pPr>
              <a:lnSpc>
                <a:spcPct val="90000"/>
              </a:lnSpc>
            </a:pPr>
            <a:endParaRPr lang="nb-NO" altLang="cs-CZ" sz="2400" dirty="0"/>
          </a:p>
          <a:p>
            <a:pPr>
              <a:lnSpc>
                <a:spcPct val="90000"/>
              </a:lnSpc>
            </a:pPr>
            <a:endParaRPr lang="nb-NO" altLang="cs-CZ" sz="2400" dirty="0"/>
          </a:p>
          <a:p>
            <a:pPr>
              <a:lnSpc>
                <a:spcPct val="90000"/>
              </a:lnSpc>
            </a:pPr>
            <a:endParaRPr lang="nb-NO" altLang="cs-CZ" sz="2400" dirty="0"/>
          </a:p>
          <a:p>
            <a:pPr>
              <a:lnSpc>
                <a:spcPct val="90000"/>
              </a:lnSpc>
            </a:pPr>
            <a:endParaRPr lang="nb-NO" altLang="cs-CZ" sz="2400" dirty="0"/>
          </a:p>
        </p:txBody>
      </p:sp>
    </p:spTree>
    <p:extLst>
      <p:ext uri="{BB962C8B-B14F-4D97-AF65-F5344CB8AC3E}">
        <p14:creationId xmlns:p14="http://schemas.microsoft.com/office/powerpoint/2010/main" val="699767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nb-NO" dirty="0"/>
              <a:t>Lånord</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err="1"/>
              <a:t>Norsk</a:t>
            </a:r>
            <a:r>
              <a:rPr lang="cs-CZ" dirty="0"/>
              <a:t> </a:t>
            </a:r>
            <a:r>
              <a:rPr lang="cs-CZ" dirty="0" err="1"/>
              <a:t>har</a:t>
            </a:r>
            <a:r>
              <a:rPr lang="cs-CZ" dirty="0"/>
              <a:t> en </a:t>
            </a:r>
            <a:r>
              <a:rPr lang="cs-CZ" dirty="0" err="1"/>
              <a:t>stor</a:t>
            </a:r>
            <a:r>
              <a:rPr lang="cs-CZ" dirty="0"/>
              <a:t> </a:t>
            </a:r>
            <a:r>
              <a:rPr lang="cs-CZ" dirty="0" err="1"/>
              <a:t>andel</a:t>
            </a:r>
            <a:r>
              <a:rPr lang="cs-CZ" dirty="0"/>
              <a:t> </a:t>
            </a:r>
            <a:r>
              <a:rPr lang="cs-CZ" dirty="0" err="1"/>
              <a:t>lånord</a:t>
            </a:r>
            <a:r>
              <a:rPr lang="cs-CZ" dirty="0"/>
              <a:t>, </a:t>
            </a:r>
            <a:r>
              <a:rPr lang="cs-CZ" dirty="0" err="1"/>
              <a:t>hvorav</a:t>
            </a:r>
            <a:r>
              <a:rPr lang="cs-CZ" dirty="0"/>
              <a:t> </a:t>
            </a:r>
            <a:r>
              <a:rPr lang="cs-CZ" dirty="0" err="1"/>
              <a:t>størsteparten</a:t>
            </a:r>
            <a:r>
              <a:rPr lang="cs-CZ" dirty="0"/>
              <a:t> </a:t>
            </a:r>
            <a:r>
              <a:rPr lang="cs-CZ" dirty="0" err="1"/>
              <a:t>er</a:t>
            </a:r>
            <a:r>
              <a:rPr lang="cs-CZ" dirty="0"/>
              <a:t> </a:t>
            </a:r>
            <a:r>
              <a:rPr lang="cs-CZ" dirty="0" err="1"/>
              <a:t>hentet</a:t>
            </a:r>
            <a:r>
              <a:rPr lang="cs-CZ" dirty="0"/>
              <a:t> </a:t>
            </a:r>
            <a:r>
              <a:rPr lang="cs-CZ" dirty="0" err="1"/>
              <a:t>fra</a:t>
            </a:r>
            <a:r>
              <a:rPr lang="cs-CZ" dirty="0"/>
              <a:t> </a:t>
            </a:r>
            <a:r>
              <a:rPr lang="cs-CZ" dirty="0" err="1">
                <a:hlinkClick r:id="rId2" tooltip="Nedertysk"/>
              </a:rPr>
              <a:t>nedertysk</a:t>
            </a:r>
            <a:r>
              <a:rPr lang="cs-CZ" dirty="0"/>
              <a:t>. I </a:t>
            </a:r>
            <a:r>
              <a:rPr lang="cs-CZ" dirty="0" err="1">
                <a:hlinkClick r:id="rId3" tooltip="Senmiddelalderen"/>
              </a:rPr>
              <a:t>senmiddelalderen</a:t>
            </a:r>
            <a:r>
              <a:rPr lang="cs-CZ" dirty="0"/>
              <a:t> </a:t>
            </a:r>
            <a:r>
              <a:rPr lang="cs-CZ" dirty="0" err="1"/>
              <a:t>skjedde</a:t>
            </a:r>
            <a:r>
              <a:rPr lang="cs-CZ" dirty="0"/>
              <a:t> en </a:t>
            </a:r>
            <a:r>
              <a:rPr lang="cs-CZ" dirty="0" err="1"/>
              <a:t>voldsom</a:t>
            </a:r>
            <a:r>
              <a:rPr lang="cs-CZ" dirty="0"/>
              <a:t> import </a:t>
            </a:r>
            <a:r>
              <a:rPr lang="cs-CZ" dirty="0" err="1"/>
              <a:t>av</a:t>
            </a:r>
            <a:r>
              <a:rPr lang="cs-CZ" dirty="0"/>
              <a:t> </a:t>
            </a:r>
            <a:r>
              <a:rPr lang="cs-CZ" dirty="0" err="1"/>
              <a:t>nedertyske</a:t>
            </a:r>
            <a:r>
              <a:rPr lang="cs-CZ" dirty="0"/>
              <a:t> </a:t>
            </a:r>
            <a:r>
              <a:rPr lang="cs-CZ" dirty="0" err="1"/>
              <a:t>ord</a:t>
            </a:r>
            <a:r>
              <a:rPr lang="cs-CZ" dirty="0"/>
              <a:t> i </a:t>
            </a:r>
            <a:r>
              <a:rPr lang="cs-CZ" dirty="0" err="1"/>
              <a:t>det</a:t>
            </a:r>
            <a:r>
              <a:rPr lang="cs-CZ" dirty="0"/>
              <a:t> </a:t>
            </a:r>
            <a:r>
              <a:rPr lang="cs-CZ" dirty="0" err="1"/>
              <a:t>skandinaviske</a:t>
            </a:r>
            <a:r>
              <a:rPr lang="cs-CZ" dirty="0"/>
              <a:t> </a:t>
            </a:r>
            <a:r>
              <a:rPr lang="cs-CZ" dirty="0" err="1"/>
              <a:t>ordforrådet</a:t>
            </a:r>
            <a:r>
              <a:rPr lang="cs-CZ" dirty="0"/>
              <a:t>, </a:t>
            </a:r>
            <a:r>
              <a:rPr lang="cs-CZ" dirty="0" err="1"/>
              <a:t>som</a:t>
            </a:r>
            <a:r>
              <a:rPr lang="cs-CZ" dirty="0"/>
              <a:t> </a:t>
            </a:r>
            <a:r>
              <a:rPr lang="cs-CZ" dirty="0" err="1"/>
              <a:t>endret</a:t>
            </a:r>
            <a:r>
              <a:rPr lang="cs-CZ" dirty="0"/>
              <a:t> de </a:t>
            </a:r>
            <a:r>
              <a:rPr lang="cs-CZ" dirty="0" err="1"/>
              <a:t>skandinaviske</a:t>
            </a:r>
            <a:r>
              <a:rPr lang="cs-CZ" dirty="0"/>
              <a:t> </a:t>
            </a:r>
            <a:r>
              <a:rPr lang="cs-CZ" dirty="0" err="1"/>
              <a:t>språkene</a:t>
            </a:r>
            <a:r>
              <a:rPr lang="cs-CZ" dirty="0"/>
              <a:t> </a:t>
            </a:r>
            <a:r>
              <a:rPr lang="cs-CZ" dirty="0" err="1"/>
              <a:t>dramatisk</a:t>
            </a:r>
            <a:r>
              <a:rPr lang="cs-CZ" dirty="0"/>
              <a:t> i </a:t>
            </a:r>
            <a:r>
              <a:rPr lang="cs-CZ" dirty="0" err="1"/>
              <a:t>forhold</a:t>
            </a:r>
            <a:r>
              <a:rPr lang="cs-CZ" dirty="0"/>
              <a:t> til </a:t>
            </a:r>
            <a:r>
              <a:rPr lang="cs-CZ" dirty="0" err="1"/>
              <a:t>slik</a:t>
            </a:r>
            <a:r>
              <a:rPr lang="cs-CZ" dirty="0"/>
              <a:t> </a:t>
            </a:r>
            <a:r>
              <a:rPr lang="cs-CZ" dirty="0" err="1"/>
              <a:t>språkene</a:t>
            </a:r>
            <a:r>
              <a:rPr lang="cs-CZ" dirty="0"/>
              <a:t> var i </a:t>
            </a:r>
            <a:r>
              <a:rPr lang="cs-CZ" dirty="0" err="1">
                <a:hlinkClick r:id="rId4" tooltip="Høymiddelalderen"/>
              </a:rPr>
              <a:t>høymiddelalderen</a:t>
            </a:r>
            <a:r>
              <a:rPr lang="cs-CZ" dirty="0"/>
              <a:t>.</a:t>
            </a:r>
            <a:r>
              <a:rPr lang="cs-CZ" baseline="30000" dirty="0">
                <a:hlinkClick r:id="rId5"/>
              </a:rPr>
              <a:t>[1]</a:t>
            </a:r>
            <a:r>
              <a:rPr lang="cs-CZ" dirty="0"/>
              <a:t> </a:t>
            </a:r>
            <a:r>
              <a:rPr lang="cs-CZ" dirty="0" err="1"/>
              <a:t>Det</a:t>
            </a:r>
            <a:r>
              <a:rPr lang="cs-CZ" dirty="0"/>
              <a:t> </a:t>
            </a:r>
            <a:r>
              <a:rPr lang="cs-CZ" dirty="0" err="1"/>
              <a:t>er</a:t>
            </a:r>
            <a:r>
              <a:rPr lang="cs-CZ" dirty="0"/>
              <a:t> </a:t>
            </a:r>
            <a:r>
              <a:rPr lang="cs-CZ" dirty="0" err="1"/>
              <a:t>anslått</a:t>
            </a:r>
            <a:r>
              <a:rPr lang="cs-CZ" dirty="0"/>
              <a:t> </a:t>
            </a:r>
            <a:r>
              <a:rPr lang="cs-CZ" dirty="0" err="1"/>
              <a:t>at</a:t>
            </a:r>
            <a:r>
              <a:rPr lang="cs-CZ" dirty="0"/>
              <a:t> </a:t>
            </a:r>
            <a:r>
              <a:rPr lang="cs-CZ" dirty="0" err="1"/>
              <a:t>mellom</a:t>
            </a:r>
            <a:r>
              <a:rPr lang="cs-CZ" dirty="0"/>
              <a:t> 30 </a:t>
            </a:r>
            <a:r>
              <a:rPr lang="cs-CZ" dirty="0" err="1"/>
              <a:t>og</a:t>
            </a:r>
            <a:r>
              <a:rPr lang="cs-CZ" dirty="0"/>
              <a:t> 40 </a:t>
            </a:r>
            <a:r>
              <a:rPr lang="cs-CZ" dirty="0" err="1"/>
              <a:t>prosent</a:t>
            </a:r>
            <a:r>
              <a:rPr lang="cs-CZ" dirty="0"/>
              <a:t> </a:t>
            </a:r>
            <a:r>
              <a:rPr lang="cs-CZ" dirty="0" err="1"/>
              <a:t>av</a:t>
            </a:r>
            <a:r>
              <a:rPr lang="cs-CZ" dirty="0"/>
              <a:t> </a:t>
            </a:r>
            <a:r>
              <a:rPr lang="cs-CZ" dirty="0" err="1"/>
              <a:t>det</a:t>
            </a:r>
            <a:r>
              <a:rPr lang="cs-CZ" dirty="0"/>
              <a:t> </a:t>
            </a:r>
            <a:r>
              <a:rPr lang="cs-CZ" dirty="0" err="1"/>
              <a:t>norske</a:t>
            </a:r>
            <a:r>
              <a:rPr lang="cs-CZ" dirty="0"/>
              <a:t> </a:t>
            </a:r>
            <a:r>
              <a:rPr lang="cs-CZ" dirty="0" err="1"/>
              <a:t>ordforrådet</a:t>
            </a:r>
            <a:r>
              <a:rPr lang="cs-CZ" dirty="0"/>
              <a:t> i dag </a:t>
            </a:r>
            <a:r>
              <a:rPr lang="cs-CZ" dirty="0" err="1"/>
              <a:t>er</a:t>
            </a:r>
            <a:r>
              <a:rPr lang="cs-CZ" dirty="0"/>
              <a:t> </a:t>
            </a:r>
            <a:r>
              <a:rPr lang="cs-CZ" dirty="0" err="1"/>
              <a:t>hentet</a:t>
            </a:r>
            <a:r>
              <a:rPr lang="cs-CZ" dirty="0"/>
              <a:t> </a:t>
            </a:r>
            <a:r>
              <a:rPr lang="cs-CZ" dirty="0" err="1"/>
              <a:t>fra</a:t>
            </a:r>
            <a:r>
              <a:rPr lang="cs-CZ" dirty="0"/>
              <a:t> </a:t>
            </a:r>
            <a:r>
              <a:rPr lang="cs-CZ" dirty="0" err="1"/>
              <a:t>nedertysk</a:t>
            </a:r>
            <a:r>
              <a:rPr lang="cs-CZ" dirty="0"/>
              <a:t>. </a:t>
            </a:r>
            <a:r>
              <a:rPr lang="cs-CZ" dirty="0" err="1"/>
              <a:t>Ord</a:t>
            </a:r>
            <a:r>
              <a:rPr lang="cs-CZ" dirty="0"/>
              <a:t> </a:t>
            </a:r>
            <a:r>
              <a:rPr lang="cs-CZ" dirty="0" err="1"/>
              <a:t>av</a:t>
            </a:r>
            <a:r>
              <a:rPr lang="cs-CZ" dirty="0"/>
              <a:t> </a:t>
            </a:r>
            <a:r>
              <a:rPr lang="cs-CZ" dirty="0" err="1"/>
              <a:t>nedertysk</a:t>
            </a:r>
            <a:r>
              <a:rPr lang="cs-CZ" dirty="0"/>
              <a:t> </a:t>
            </a:r>
            <a:r>
              <a:rPr lang="cs-CZ" dirty="0" err="1"/>
              <a:t>opprinnelse</a:t>
            </a:r>
            <a:r>
              <a:rPr lang="cs-CZ" dirty="0"/>
              <a:t> </a:t>
            </a:r>
            <a:r>
              <a:rPr lang="cs-CZ" dirty="0" err="1"/>
              <a:t>er</a:t>
            </a:r>
            <a:r>
              <a:rPr lang="cs-CZ" dirty="0"/>
              <a:t> </a:t>
            </a:r>
            <a:r>
              <a:rPr lang="cs-CZ" dirty="0" err="1"/>
              <a:t>f.eks</a:t>
            </a:r>
            <a:r>
              <a:rPr lang="cs-CZ" dirty="0"/>
              <a:t>. </a:t>
            </a:r>
            <a:r>
              <a:rPr lang="cs-CZ" i="1" dirty="0" err="1"/>
              <a:t>arbeid</a:t>
            </a:r>
            <a:r>
              <a:rPr lang="cs-CZ" dirty="0"/>
              <a:t>, </a:t>
            </a:r>
            <a:r>
              <a:rPr lang="cs-CZ" i="1" dirty="0" err="1"/>
              <a:t>betale</a:t>
            </a:r>
            <a:r>
              <a:rPr lang="cs-CZ" dirty="0"/>
              <a:t>, </a:t>
            </a:r>
            <a:r>
              <a:rPr lang="cs-CZ" i="1" dirty="0" err="1"/>
              <a:t>bruke</a:t>
            </a:r>
            <a:r>
              <a:rPr lang="cs-CZ" dirty="0"/>
              <a:t>, </a:t>
            </a:r>
            <a:r>
              <a:rPr lang="cs-CZ" i="1" dirty="0" err="1"/>
              <a:t>føle</a:t>
            </a:r>
            <a:r>
              <a:rPr lang="cs-CZ" i="1" dirty="0"/>
              <a:t>,</a:t>
            </a:r>
            <a:r>
              <a:rPr lang="cs-CZ" dirty="0"/>
              <a:t> </a:t>
            </a:r>
            <a:r>
              <a:rPr lang="cs-CZ" i="1" dirty="0" err="1"/>
              <a:t>snakke</a:t>
            </a:r>
            <a:r>
              <a:rPr lang="cs-CZ" i="1" dirty="0"/>
              <a:t>, </a:t>
            </a:r>
            <a:r>
              <a:rPr lang="cs-CZ" i="1" dirty="0" err="1"/>
              <a:t>sannhet</a:t>
            </a:r>
            <a:endParaRPr lang="nb-NO" dirty="0"/>
          </a:p>
          <a:p>
            <a:endParaRPr lang="nb-NO" dirty="0"/>
          </a:p>
        </p:txBody>
      </p:sp>
    </p:spTree>
    <p:extLst>
      <p:ext uri="{BB962C8B-B14F-4D97-AF65-F5344CB8AC3E}">
        <p14:creationId xmlns:p14="http://schemas.microsoft.com/office/powerpoint/2010/main" val="159692326"/>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90</TotalTime>
  <Words>718</Words>
  <Application>Microsoft Office PowerPoint</Application>
  <PresentationFormat>Předvádění na obrazovce (4:3)</PresentationFormat>
  <Paragraphs>41</Paragraphs>
  <Slides>12</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12</vt:i4>
      </vt:variant>
    </vt:vector>
  </HeadingPairs>
  <TitlesOfParts>
    <vt:vector size="15" baseType="lpstr">
      <vt:lpstr>Arial</vt:lpstr>
      <vt:lpstr>Calibri</vt:lpstr>
      <vt:lpstr>Motiv systému Office</vt:lpstr>
      <vt:lpstr>LÅN + ARV</vt:lpstr>
      <vt:lpstr>Etymologi</vt:lpstr>
      <vt:lpstr>Leksikografi</vt:lpstr>
      <vt:lpstr>Ordbøker</vt:lpstr>
      <vt:lpstr>Ordboktyper</vt:lpstr>
      <vt:lpstr>2014</vt:lpstr>
      <vt:lpstr>Om ordforrådet</vt:lpstr>
      <vt:lpstr>Definisjoner/begreper </vt:lpstr>
      <vt:lpstr>Lånord</vt:lpstr>
      <vt:lpstr>nedertysk</vt:lpstr>
      <vt:lpstr>Se også Språklinjen</vt:lpstr>
      <vt:lpstr>Kronologisk tidslinie (ordforrådet)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LÅN + ARV</dc:title>
  <dc:creator>user</dc:creator>
  <cp:lastModifiedBy>Miluše Juříčková</cp:lastModifiedBy>
  <cp:revision>7</cp:revision>
  <dcterms:created xsi:type="dcterms:W3CDTF">2014-02-25T06:04:50Z</dcterms:created>
  <dcterms:modified xsi:type="dcterms:W3CDTF">2022-04-06T19:51:39Z</dcterms:modified>
</cp:coreProperties>
</file>