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42763-AC3D-489B-9201-40544F0D9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DEC830-6605-448A-AC88-827E223B9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C06202-7064-4264-B5E8-21F2B65F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55F41B-AA38-469F-9157-F8F81B2FF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10A9AF-7C65-4278-9521-6D8313AE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2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20BA-E516-4FF9-8935-3F0F6059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BDF0DFF-E665-46C3-8D08-1C093BB44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EAD77E-7112-4594-8502-E7354ED5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278FF8-43A3-4F40-BAB3-03E54BB1A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A15DD8-AC28-40B9-9FEF-A73F7D9D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39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515903-881D-488F-B11E-060BC5886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910870-EB6F-40FB-9A17-73F5CECBD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BDC04E-E1DD-4FBA-ABAC-F47359920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785FEA-5B53-4882-9F87-20C7A2D40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F3EB49-11C7-45EE-9546-2DC7066AC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02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F808F-9D41-476B-A1AE-C502BF146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60959-B361-474A-BF5E-3B86ABCB2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B15AFA-DA28-4F12-8110-6741BDAF5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E23950-0F53-4BC8-BC5C-B045D5E06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4FB0EF-B7DE-4E7A-AE23-AA3A1EDE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85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CFB1D-AC6A-47E9-834F-EC52BC582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A60E30-C2DB-4448-BA2D-713BCD598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966373-1E69-46D0-95AE-D5F3B1090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59DA08-14C0-4710-8463-C6FF5F96E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EEA9BF-1B47-4402-9834-EBD4F31CE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31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5C829-E1C2-4B93-9B34-F961975AB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035686-DA9C-4CDA-9957-1BFE41301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76C5BB-0632-458E-A21D-4B4670069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8C97C8-D0AC-40F7-AA64-224F85BFE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36D95C-242A-403F-A344-39A3F7B9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25A0F4-BDAB-4927-A4FB-824DBD2BE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05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B2304-6EFB-4427-8BE1-B6E88CB00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D9C930-048B-490B-B3A1-4AF4AAA31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F37048-D536-48EF-A816-10269EA24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60BA54E-F55E-4979-B837-C822EC6CD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74BA14-5B69-4B8D-8931-E57FEA5AB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03B062A-CD0A-486A-9AB9-B3B260FD7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3DC44D0-BA4F-429D-AE8E-C5E4CD87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E50F01-BCC8-4528-8675-2A1254A29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74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4E432-0FE7-4E04-B6FC-00842203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FDE006-2BFF-4B65-AFAF-4E0025A63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89DA9A-3C77-4DA5-9BAD-E2D58DB4B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0C798E-6145-4C40-881D-286B21009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32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61CD7B-B178-4E81-B26F-B5360114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18CE67-625B-4CC4-A7E1-C13AEA3B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A75475-7286-4DFD-BCF6-D27D1FB5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29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6C17D-4799-4D6A-8F5A-12E18E70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F8AC4-B129-4A5C-93F2-AE66C4CE6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6A6E52-D11E-4EDD-AA37-F373AD30B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EB67FD-A524-4609-A617-C02CEB0F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AF0855-7944-4F60-858B-DA2B60237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528F67-449A-43AC-9D73-7F8BF48B6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54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9EBD9-061A-4EBD-A5B5-FD6ABEFC3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BB5B7A-4525-41E6-84D3-7985CD462D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BB6975-E1CD-4302-81E0-FD7A75E44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0A7FD3-F5E2-4116-BC69-D461B1573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FA0A87-4E26-4975-B7A2-7F1209B2C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4E3B21-5AAC-4284-ADBC-210851AA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85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46F3D30-0DCE-429A-BD43-2C717E969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713A71-52AA-46E7-A70B-6ECF0F796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44FEB8-AACB-42C1-A2C3-5730C27228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6468-0858-4CF4-8E89-07CAEDF5C825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680C5D-A10F-4184-857B-E2D786DAC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8820CE-14BF-47C8-BC7E-1E101CDF4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A487-027B-44C2-9BBA-3E4BAB32E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70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AA9B1-1F0E-413B-8998-761E3D78A8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Morfosyntaktiske</a:t>
            </a:r>
            <a:r>
              <a:rPr lang="cs-CZ" dirty="0"/>
              <a:t> </a:t>
            </a:r>
            <a:r>
              <a:rPr lang="cs-CZ" dirty="0" err="1"/>
              <a:t>kategorier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867D5D-35FB-4D24-84FF-DC8392CD4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i="1" dirty="0" err="1"/>
              <a:t>Spr</a:t>
            </a:r>
            <a:r>
              <a:rPr lang="nb-NO" i="1" dirty="0"/>
              <a:t>åkvitenskap</a:t>
            </a:r>
            <a:r>
              <a:rPr lang="nb-NO" dirty="0"/>
              <a:t>.</a:t>
            </a:r>
          </a:p>
          <a:p>
            <a:r>
              <a:rPr lang="nb-NO" dirty="0"/>
              <a:t>Red. Hanne Gram Simonsen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19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2ED5FE-F482-46A0-A639-6D5CACA0D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highlight>
                  <a:srgbClr val="FFFF00"/>
                </a:highlight>
              </a:rPr>
              <a:t>Substantiv</a:t>
            </a:r>
            <a:r>
              <a:rPr lang="nb-NO" dirty="0"/>
              <a:t>bøyning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5F7BD0-85BF-44A3-8EF5-AA6AB7FEA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Numerus </a:t>
            </a:r>
            <a:r>
              <a:rPr lang="nb-NO" dirty="0"/>
              <a:t>(tall: sg. og pl.) (en mann – menn)</a:t>
            </a:r>
          </a:p>
          <a:p>
            <a:r>
              <a:rPr lang="nb-NO" dirty="0">
                <a:solidFill>
                  <a:srgbClr val="FF0000"/>
                </a:solidFill>
              </a:rPr>
              <a:t>Kasus </a:t>
            </a:r>
            <a:r>
              <a:rPr lang="nb-NO" dirty="0"/>
              <a:t>(nominativ, akkusativ, dativ og genitiv)</a:t>
            </a:r>
          </a:p>
          <a:p>
            <a:r>
              <a:rPr lang="nb-NO" dirty="0"/>
              <a:t>Akk. Mannen drepte </a:t>
            </a:r>
            <a:r>
              <a:rPr lang="nb-NO" b="1" dirty="0">
                <a:solidFill>
                  <a:srgbClr val="00B050"/>
                </a:solidFill>
              </a:rPr>
              <a:t>hunden</a:t>
            </a:r>
            <a:r>
              <a:rPr lang="nb-NO" dirty="0"/>
              <a:t>.</a:t>
            </a:r>
          </a:p>
          <a:p>
            <a:r>
              <a:rPr lang="nb-NO" dirty="0"/>
              <a:t>Dativ: Han ga </a:t>
            </a:r>
            <a:r>
              <a:rPr lang="nb-NO" b="1" dirty="0">
                <a:solidFill>
                  <a:srgbClr val="00B050"/>
                </a:solidFill>
              </a:rPr>
              <a:t>hunden</a:t>
            </a:r>
            <a:r>
              <a:rPr lang="nb-NO" dirty="0"/>
              <a:t> kjøtt.</a:t>
            </a:r>
          </a:p>
          <a:p>
            <a:r>
              <a:rPr lang="nb-NO" dirty="0"/>
              <a:t>Gen. Gutten tok maten </a:t>
            </a:r>
            <a:r>
              <a:rPr lang="nb-NO" b="1" dirty="0">
                <a:solidFill>
                  <a:srgbClr val="00B050"/>
                </a:solidFill>
              </a:rPr>
              <a:t>til broren</a:t>
            </a:r>
          </a:p>
          <a:p>
            <a:r>
              <a:rPr lang="nb-NO" dirty="0">
                <a:solidFill>
                  <a:srgbClr val="FF0000"/>
                </a:solidFill>
              </a:rPr>
              <a:t>Bestemthet</a:t>
            </a:r>
          </a:p>
          <a:p>
            <a:r>
              <a:rPr lang="nb-NO" dirty="0"/>
              <a:t>Han kjøpte </a:t>
            </a:r>
            <a:r>
              <a:rPr lang="nb-NO" b="1" dirty="0">
                <a:solidFill>
                  <a:srgbClr val="00B050"/>
                </a:solidFill>
              </a:rPr>
              <a:t>en bil</a:t>
            </a:r>
            <a:r>
              <a:rPr lang="nb-NO" dirty="0"/>
              <a:t>. </a:t>
            </a:r>
            <a:r>
              <a:rPr lang="nb-NO" b="1" dirty="0">
                <a:solidFill>
                  <a:srgbClr val="00B050"/>
                </a:solidFill>
              </a:rPr>
              <a:t>Bilen</a:t>
            </a:r>
            <a:r>
              <a:rPr lang="nb-NO" dirty="0"/>
              <a:t> var gammel</a:t>
            </a:r>
            <a:r>
              <a:rPr lang="nb-NO" dirty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173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64E48-D2F9-46B9-A466-D2FB2A10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highlight>
                  <a:srgbClr val="FFFF00"/>
                </a:highlight>
              </a:rPr>
              <a:t>Adjektiv</a:t>
            </a:r>
            <a:r>
              <a:rPr lang="nb-NO" dirty="0"/>
              <a:t>bøyning – KONGRUERER med substantiv (</a:t>
            </a:r>
            <a:r>
              <a:rPr lang="nb-NO" dirty="0">
                <a:solidFill>
                  <a:srgbClr val="FF0000"/>
                </a:solidFill>
              </a:rPr>
              <a:t>samsvarsbøyning</a:t>
            </a:r>
            <a:r>
              <a:rPr lang="nb-NO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EF4DA8-5A99-4971-821D-7D5C9146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Numerus</a:t>
            </a:r>
          </a:p>
          <a:p>
            <a:r>
              <a:rPr lang="nb-NO" dirty="0"/>
              <a:t>Kasus</a:t>
            </a:r>
          </a:p>
          <a:p>
            <a:r>
              <a:rPr lang="nb-NO" dirty="0"/>
              <a:t>Bestemthet</a:t>
            </a:r>
          </a:p>
          <a:p>
            <a:r>
              <a:rPr lang="nb-NO" dirty="0"/>
              <a:t>Genus</a:t>
            </a:r>
          </a:p>
          <a:p>
            <a:r>
              <a:rPr lang="cs-CZ" dirty="0"/>
              <a:t>+</a:t>
            </a:r>
          </a:p>
          <a:p>
            <a:r>
              <a:rPr lang="cs-CZ" dirty="0">
                <a:solidFill>
                  <a:srgbClr val="FF0000"/>
                </a:solidFill>
              </a:rPr>
              <a:t>Grad</a:t>
            </a:r>
          </a:p>
          <a:p>
            <a:r>
              <a:rPr lang="cs-CZ" dirty="0">
                <a:solidFill>
                  <a:srgbClr val="00B050"/>
                </a:solidFill>
              </a:rPr>
              <a:t>Positiv: </a:t>
            </a:r>
            <a:r>
              <a:rPr lang="cs-CZ" dirty="0" err="1">
                <a:solidFill>
                  <a:srgbClr val="00B050"/>
                </a:solidFill>
              </a:rPr>
              <a:t>sterk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Komparativ: </a:t>
            </a:r>
            <a:r>
              <a:rPr lang="cs-CZ" dirty="0" err="1">
                <a:solidFill>
                  <a:srgbClr val="00B050"/>
                </a:solidFill>
              </a:rPr>
              <a:t>sterkere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Superlativ: </a:t>
            </a:r>
            <a:r>
              <a:rPr lang="cs-CZ" dirty="0" err="1">
                <a:solidFill>
                  <a:srgbClr val="00B050"/>
                </a:solidFill>
              </a:rPr>
              <a:t>sterkest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19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6B774F-8D66-4A70-BB7C-C6821094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ighlight>
                  <a:srgbClr val="FFFF00"/>
                </a:highlight>
              </a:rPr>
              <a:t>Verb</a:t>
            </a:r>
            <a:r>
              <a:rPr lang="cs-CZ" dirty="0" err="1"/>
              <a:t>b</a:t>
            </a:r>
            <a:r>
              <a:rPr lang="nb-NO" dirty="0"/>
              <a:t>øyning (morfosyntaktiske kategorier)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E92782-241C-4362-AB28-1E05E2C4B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Tempus</a:t>
            </a:r>
          </a:p>
          <a:p>
            <a:r>
              <a:rPr lang="nb-NO" dirty="0"/>
              <a:t>Person</a:t>
            </a:r>
          </a:p>
          <a:p>
            <a:r>
              <a:rPr lang="nb-NO" dirty="0"/>
              <a:t>Numerus</a:t>
            </a:r>
          </a:p>
          <a:p>
            <a:r>
              <a:rPr lang="nb-NO" dirty="0"/>
              <a:t>Genus</a:t>
            </a:r>
          </a:p>
          <a:p>
            <a:r>
              <a:rPr lang="nb-NO" dirty="0"/>
              <a:t>Modus (indikativ x imperativ)</a:t>
            </a:r>
          </a:p>
          <a:p>
            <a:r>
              <a:rPr lang="nb-NO" dirty="0"/>
              <a:t>Aspekt (perfektiv x imperfektiv)</a:t>
            </a:r>
          </a:p>
          <a:p>
            <a:r>
              <a:rPr lang="nb-NO" dirty="0"/>
              <a:t>Diatese (aktiv x passiv)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735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Širokoúhlá obrazovka</PresentationFormat>
  <Paragraphs>29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Morfosyntaktiske kategorier</vt:lpstr>
      <vt:lpstr>Substantivbøyning</vt:lpstr>
      <vt:lpstr>Adjektivbøyning – KONGRUERER med substantiv (samsvarsbøyning)</vt:lpstr>
      <vt:lpstr>Verbbøyning (morfosyntaktiske kategorier)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Morfosyntaktiske kategorier</dc:title>
  <dc:creator>Miluše Juříčková</dc:creator>
  <cp:lastModifiedBy>Miluše Juříčková</cp:lastModifiedBy>
  <cp:revision>1</cp:revision>
  <dcterms:created xsi:type="dcterms:W3CDTF">2021-11-04T05:45:58Z</dcterms:created>
  <dcterms:modified xsi:type="dcterms:W3CDTF">2021-11-04T05:46:07Z</dcterms:modified>
</cp:coreProperties>
</file>