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B299F3-F9B1-4E33-975F-F7893FFBD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C18798D-080E-464C-A51C-6542430AC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5098E5-748C-47FB-B37E-62239520D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18.04.2022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EE621D-59B2-44C1-929F-8A071B3F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E9DE70-9ACB-436B-BE2B-14A40C0B4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34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6C2B1-4363-4D03-B217-460900DC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49881F2-E308-4715-9A6C-2BFDEF5B6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605EB4-6056-4A86-B5FC-44E5EA87D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18.04.2022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E79746-B3C0-40BB-ABC6-EE9A3818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1C6C40-AAEB-4360-81AB-B3A6B0E0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26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0FF8B60-33EF-448D-BD3A-8847787FC0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21727CD-3C24-4020-9D88-678967458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F57917-D019-4ACD-ADDE-2E62527B3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18.04.2022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A66C51-75AB-4280-9D57-63C6AF522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E4D307-1B53-4A0C-8ADC-5614D1597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52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A06F6A-6A02-436B-9CF9-AD08AA629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C6B1FB-1AFA-4DDF-B853-18E4240F9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DFAD98-10A9-477D-A99D-005567114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18.04.2022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8DD74B-5665-43F8-8118-E79B01236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43D489-24A1-4583-874D-47ACE53C1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43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5826D-1E8F-4EF2-845E-9D08B337B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43D6BC-FA0C-44CC-99CF-EFEA18894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0BE0E4-F554-4DD8-9471-DF1EE08A2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18.04.2022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A58524-1087-42A0-B88F-C6B3F03E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68ED65-686C-43B9-8FA6-FA4F9EAA1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33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A1562-BB3C-4C4A-AB1C-10C73445A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307E65-2B09-4FFF-AD04-77848D3AE0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94EEF4-109D-42A0-AD86-F7CD19068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C09969-71C7-4741-B991-DE2289078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18.04.2022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524E3B-F0CF-4227-B894-9ADB0C38C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C05646-5F27-4C08-B654-1FCD0A010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20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A12D99-7F96-408A-92B3-157DB2C6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C81284-010D-423D-829E-332F5A550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9ED390-C67A-44BA-9F1A-D8EFF9CB9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C1672F2-C8A2-4D77-A8F1-9AACA8C5B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596B856-6EDE-4F3F-BCD8-C742D6E2B2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E8E0A3A-CB82-4772-976C-0C6D942A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18.04.2022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FCEECB4-43FC-4435-8373-BB0C3E12F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6504BF1-75F5-43DE-9F05-02BEC124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371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AE256-01D2-400F-84CC-AD9A1D0E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8EBB957-F248-4CD2-8225-AA5C6DAD0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18.04.2022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F13A377-B903-4A9D-AADE-B2EEDEF6A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4537BAF-7259-4694-9972-18F27F0A9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5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0EA88EA-572F-45D7-B463-BE878B4A7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18.04.2022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DE250B2-F691-470D-82DD-D0108297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FBD822-063E-4D2A-88B6-D6F4774A4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86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A7B95-4242-4065-9386-4C4DB610F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AA499D-63BD-4758-8DDB-8D875615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A45F15-E1F5-49CD-8F5F-CDA6B644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285D34-7C18-412A-BB2F-5DCB97C23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18.04.2022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1EA54F-86C6-4224-AC89-23C1C76D5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9051C7-FD8F-4B5F-9B0A-328B2D3D8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29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C9EF7-B74A-4270-B373-964B59B05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32D4CCB-3174-406A-B7FF-91FC0DE32C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742EC9B-1B73-4406-B653-99EC3BF35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65600A-B798-411C-83F7-BDBC5D7C3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18.04.2022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35F3CEE-9A8F-44F8-913D-97612F93E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3A33A4-D4D0-421F-BFAA-53CA939D8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65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41853A0-8F69-453E-8BBC-1F92F1BDD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2E5A38-6D56-413E-A2A3-53D71B28F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DB0039-D692-4611-B0C0-D9E6FF1A90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72BB3-0E75-4B3B-8632-F4F77A62D1C3}" type="datetimeFigureOut">
              <a:rPr lang="cs-CZ" smtClean="0"/>
              <a:t>18.04.2022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4872A0-1DE3-4A6D-968B-3AA2B75603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BC2423-BE5F-4CA6-B559-777FF9390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8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EEC190-7F59-4993-A12D-092F0EA02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78990"/>
            <a:ext cx="9144000" cy="2134662"/>
          </a:xfrm>
        </p:spPr>
        <p:txBody>
          <a:bodyPr>
            <a:normAutofit/>
          </a:bodyPr>
          <a:lstStyle/>
          <a:p>
            <a:r>
              <a:rPr lang="cs-CZ" sz="4800" b="1" dirty="0"/>
              <a:t>Zákon o odpovědnosti mládeže za protiprávní činy a o soudnictví ve věcech mládeže č.218/2003Sb.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223DA5-2A62-44E6-9438-4853691BA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8999"/>
            <a:ext cx="9144000" cy="2644629"/>
          </a:xfrm>
        </p:spPr>
        <p:txBody>
          <a:bodyPr>
            <a:normAutofit/>
          </a:bodyPr>
          <a:lstStyle/>
          <a:p>
            <a:pPr algn="l"/>
            <a:r>
              <a:rPr lang="cs-CZ" u="sng" dirty="0"/>
              <a:t>Mládež = děti i mladiství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Mladiství 15-18 let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Děti pod 15 let</a:t>
            </a:r>
          </a:p>
          <a:p>
            <a:pPr algn="l"/>
            <a:r>
              <a:rPr lang="cs-CZ" sz="1400" u="sng" dirty="0"/>
              <a:t>Zjišťování stupně mravního a rozumového vývoje: j</a:t>
            </a:r>
            <a:r>
              <a:rPr lang="cs-CZ" sz="1400" dirty="0"/>
              <a:t>estliže mladistvý nemohl rozpoznat protiprávnost svého jednání, protože ještě nedosáhl takové rozumové a mravní vyspělosti, užijí se ochranná či výchovná opatření, ne trestní</a:t>
            </a:r>
          </a:p>
          <a:p>
            <a:pPr algn="l"/>
            <a:r>
              <a:rPr lang="cs-CZ" i="1" dirty="0"/>
              <a:t>Pozn.: dle trestního zákonu je jednou z polehčujících okolnosti věk blízký věku mladistvého</a:t>
            </a:r>
          </a:p>
        </p:txBody>
      </p:sp>
    </p:spTree>
    <p:extLst>
      <p:ext uri="{BB962C8B-B14F-4D97-AF65-F5344CB8AC3E}">
        <p14:creationId xmlns:p14="http://schemas.microsoft.com/office/powerpoint/2010/main" val="3944274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77E7E-8BF7-4446-AA19-E521E68E8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Adolescence 16-20 let </a:t>
            </a:r>
            <a:r>
              <a:rPr lang="cs-CZ" sz="4400" b="1" dirty="0"/>
              <a:t>zdroj </a:t>
            </a:r>
            <a:r>
              <a:rPr lang="cs-CZ" sz="1100" b="1" dirty="0"/>
              <a:t>www.studium-psychologie.cz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A6EAA1-3FA6-4C31-B652-4A125E4B4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Mladý člověk chce vypadat a žít jako dospělý, ale chybí mu zkušenosti a odpovědnost</a:t>
            </a:r>
          </a:p>
          <a:p>
            <a:r>
              <a:rPr lang="cs-CZ" sz="1600" dirty="0"/>
              <a:t>Fyzické zrání ukončeno</a:t>
            </a:r>
          </a:p>
          <a:p>
            <a:r>
              <a:rPr lang="cs-CZ" sz="1600" dirty="0"/>
              <a:t>Proces osamostatňování – touha stát se dospělým rodiče ztrácí svoji nadřazenou pozici nad svým dítětem</a:t>
            </a:r>
          </a:p>
          <a:p>
            <a:r>
              <a:rPr lang="cs-CZ" sz="1600" dirty="0"/>
              <a:t>Pocit nejistoty  - obavy z budoucnosti (práce, škola, bydlení atd.)</a:t>
            </a:r>
          </a:p>
          <a:p>
            <a:r>
              <a:rPr lang="cs-CZ" sz="1600" dirty="0"/>
              <a:t>Proces hledání – převzetí vzorce např. z rodiny, </a:t>
            </a:r>
            <a:r>
              <a:rPr lang="cs-CZ" sz="1600" dirty="0" err="1"/>
              <a:t>antiidentifikace</a:t>
            </a:r>
            <a:r>
              <a:rPr lang="cs-CZ" sz="1600" dirty="0"/>
              <a:t> (opak toho, co je očekáváno okolím), vytváření vlastní identity, nebo adolescentní moratorium (odklad dospělosti, rozhodnutí)</a:t>
            </a:r>
          </a:p>
          <a:p>
            <a:r>
              <a:rPr lang="cs-CZ" sz="1600" dirty="0"/>
              <a:t>Hlubší socializace – přeskupení, nebo nové přátelské skupiny, větší důraz na hloubku vztahů (porozumění, spol. cíle)</a:t>
            </a:r>
          </a:p>
          <a:p>
            <a:r>
              <a:rPr lang="cs-CZ" sz="1600" dirty="0"/>
              <a:t>Podceňování, přeceňování sebe sama – výkyvy ve výkonu, potřeba velkých výkonů (+ -)</a:t>
            </a:r>
          </a:p>
          <a:p>
            <a:r>
              <a:rPr lang="cs-CZ" sz="1600" dirty="0"/>
              <a:t>Rovnocenný oponent – v diskuzích s dospělými již bystrý úsudek, nejsou zatíženi předsudky, ale chybí zkušenosti</a:t>
            </a:r>
          </a:p>
          <a:p>
            <a:r>
              <a:rPr lang="cs-CZ" sz="1600" dirty="0"/>
              <a:t>Péče o zevnějšek – důležité pro sebepojetí</a:t>
            </a:r>
          </a:p>
          <a:p>
            <a:r>
              <a:rPr lang="cs-CZ" sz="1600" dirty="0"/>
              <a:t>Sexuální aktivita a partnerský život – již ne jen tělesná a prestižní záležitost, vzniká potřeba se k někomu citově vázat, partner je idealizován, nárokován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238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E37AF-AAC2-4B04-B93D-EB278FAAB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Morální vývoj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8BCA7F-5484-437A-B9B2-C3F996EFF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Morální postoje se mění, pravidla se zvnitřňují</a:t>
            </a:r>
          </a:p>
          <a:p>
            <a:r>
              <a:rPr lang="cs-CZ" sz="2400" dirty="0"/>
              <a:t>Usilují o absolutní řešení, nejsou zpočátku schopni kompromisu</a:t>
            </a:r>
          </a:p>
          <a:p>
            <a:r>
              <a:rPr lang="cs-CZ" sz="2400" dirty="0"/>
              <a:t>Akceptace jen absolutně platných zásad, ideálů, hledání jednoduchých a rychlých řešení</a:t>
            </a:r>
          </a:p>
          <a:p>
            <a:r>
              <a:rPr lang="cs-CZ" sz="2400" dirty="0"/>
              <a:t>Zpočátku silná kritičnost k dospělým, později jsou tolerantnější i k jejich chybám</a:t>
            </a:r>
          </a:p>
          <a:p>
            <a:r>
              <a:rPr lang="cs-CZ" sz="2400" dirty="0"/>
              <a:t>Nejistota, vztek, smutek, agrese, vulgární vyjadřování + touha po sblížení, přijetí, lásce, přátelství, blízkosti</a:t>
            </a:r>
          </a:p>
        </p:txBody>
      </p:sp>
    </p:spTree>
    <p:extLst>
      <p:ext uri="{BB962C8B-B14F-4D97-AF65-F5344CB8AC3E}">
        <p14:creationId xmlns:p14="http://schemas.microsoft.com/office/powerpoint/2010/main" val="1000588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BEA0AB-CEE6-4AC0-8700-D5129C55D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zásady 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D915E9-53B8-4455-A259-5CC51461C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/>
              <a:t>Projednávání protiprávních činů a následné užití opatření, které přispěje:</a:t>
            </a:r>
          </a:p>
          <a:p>
            <a:pPr>
              <a:buFontTx/>
              <a:buChar char="-"/>
            </a:pPr>
            <a:r>
              <a:rPr lang="cs-CZ" dirty="0"/>
              <a:t>K prevenci delikventního jednání</a:t>
            </a:r>
          </a:p>
          <a:p>
            <a:pPr>
              <a:buFontTx/>
              <a:buChar char="-"/>
            </a:pPr>
            <a:r>
              <a:rPr lang="cs-CZ" dirty="0"/>
              <a:t>Nalezení vhodného společenského uplatnění </a:t>
            </a:r>
          </a:p>
          <a:p>
            <a:pPr>
              <a:buFontTx/>
              <a:buChar char="-"/>
            </a:pPr>
            <a:r>
              <a:rPr lang="cs-CZ" dirty="0"/>
              <a:t>Odčinění újmy</a:t>
            </a:r>
          </a:p>
          <a:p>
            <a:pPr>
              <a:buFontTx/>
              <a:buChar char="-"/>
            </a:pPr>
            <a:r>
              <a:rPr lang="cs-CZ" dirty="0"/>
              <a:t>Obnovení narušených sociálních vztahů</a:t>
            </a:r>
          </a:p>
          <a:p>
            <a:pPr>
              <a:buFontTx/>
              <a:buChar char="-"/>
            </a:pPr>
            <a:r>
              <a:rPr lang="cs-CZ" dirty="0"/>
              <a:t>Začlenění do rodinného a sociálního prostředí</a:t>
            </a:r>
          </a:p>
          <a:p>
            <a:pPr>
              <a:buFontTx/>
              <a:buChar char="-"/>
            </a:pPr>
            <a:r>
              <a:rPr lang="cs-CZ" dirty="0"/>
              <a:t>Vytvoření podmínek pro sociální a duševní rozvoj</a:t>
            </a:r>
          </a:p>
          <a:p>
            <a:pPr>
              <a:buFontTx/>
              <a:buChar char="-"/>
            </a:pPr>
            <a:r>
              <a:rPr lang="cs-CZ" dirty="0"/>
              <a:t>Ochrana před škodlivými vlivy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550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FFC4C-EB78-4E24-B48A-FF5F83E98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Zohledňuje se: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B0BF4E-4297-4F23-B0A8-3EBC16969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463"/>
            <a:ext cx="10515600" cy="4700500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Věk </a:t>
            </a:r>
          </a:p>
          <a:p>
            <a:r>
              <a:rPr lang="cs-CZ" dirty="0"/>
              <a:t>Osobnost dítěte, mladistvého</a:t>
            </a:r>
          </a:p>
          <a:p>
            <a:r>
              <a:rPr lang="cs-CZ" dirty="0"/>
              <a:t>Zdravotní stav</a:t>
            </a:r>
          </a:p>
          <a:p>
            <a:r>
              <a:rPr lang="cs-CZ" dirty="0"/>
              <a:t>Rozumová a mravní vyspělost </a:t>
            </a:r>
          </a:p>
          <a:p>
            <a:r>
              <a:rPr lang="cs-CZ" dirty="0"/>
              <a:t>Osobní, rodinné a sociální poměry</a:t>
            </a:r>
          </a:p>
        </p:txBody>
      </p:sp>
    </p:spTree>
    <p:extLst>
      <p:ext uri="{BB962C8B-B14F-4D97-AF65-F5344CB8AC3E}">
        <p14:creationId xmlns:p14="http://schemas.microsoft.com/office/powerpoint/2010/main" val="50967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F80D66-09A2-4C00-8F49-BADF3B7B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Druhy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593029-F4FE-40B8-AB4B-AB3AAF5F1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cs-CZ" sz="3600" u="sng" dirty="0"/>
              <a:t>Výchovná opatření </a:t>
            </a:r>
            <a:r>
              <a:rPr lang="cs-CZ" sz="3600" dirty="0"/>
              <a:t>– děti, mladiství</a:t>
            </a:r>
          </a:p>
          <a:p>
            <a:pPr marL="514350" indent="-514350">
              <a:buAutoNum type="alphaLcParenR"/>
            </a:pPr>
            <a:r>
              <a:rPr lang="cs-CZ" sz="3600" u="sng" dirty="0"/>
              <a:t>Ochranná opatření </a:t>
            </a:r>
            <a:r>
              <a:rPr lang="cs-CZ" sz="3600" dirty="0"/>
              <a:t>– děti, mladiství</a:t>
            </a:r>
          </a:p>
          <a:p>
            <a:pPr marL="514350" indent="-514350">
              <a:buAutoNum type="alphaLcParenR"/>
            </a:pPr>
            <a:r>
              <a:rPr lang="cs-CZ" sz="3600" u="sng" dirty="0"/>
              <a:t>Trestní opatření </a:t>
            </a:r>
            <a:r>
              <a:rPr lang="cs-CZ" sz="3600" dirty="0"/>
              <a:t>– mladiství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2200" u="sng" dirty="0"/>
              <a:t>Zjišťování stupně mravního a rozumového vývoje: j</a:t>
            </a:r>
            <a:r>
              <a:rPr lang="cs-CZ" sz="2200" dirty="0"/>
              <a:t>estliže mladistvý nemohl rozpoznat protiprávnost svého jednání, protože ještě nedosáhl takové rozumové a mravní vyspělosti, užijí se ochranná či výchovná opatření, ne trestní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83397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0DE4F-DE5F-4C5C-9AC5-FED022D04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Výchovná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C44907-6C2D-44E1-8446-C69DE7364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cs-CZ" sz="3600" dirty="0"/>
              <a:t>Dohled probačního úředníka</a:t>
            </a:r>
          </a:p>
          <a:p>
            <a:pPr marL="514350" indent="-514350">
              <a:buAutoNum type="alphaLcParenR"/>
            </a:pPr>
            <a:r>
              <a:rPr lang="cs-CZ" sz="3600" dirty="0"/>
              <a:t>Probační program</a:t>
            </a:r>
          </a:p>
          <a:p>
            <a:pPr marL="514350" indent="-514350">
              <a:buAutoNum type="alphaLcParenR"/>
            </a:pPr>
            <a:r>
              <a:rPr lang="cs-CZ" sz="3600" dirty="0"/>
              <a:t>Výchovné povinnosti</a:t>
            </a:r>
          </a:p>
          <a:p>
            <a:pPr marL="514350" indent="-514350">
              <a:buAutoNum type="alphaLcParenR"/>
            </a:pPr>
            <a:r>
              <a:rPr lang="cs-CZ" sz="3600" dirty="0"/>
              <a:t>Výchovná omezení</a:t>
            </a:r>
          </a:p>
          <a:p>
            <a:pPr marL="514350" indent="-514350">
              <a:buAutoNum type="alphaLcParenR"/>
            </a:pPr>
            <a:r>
              <a:rPr lang="cs-CZ" sz="3600" dirty="0"/>
              <a:t>Napomenutí s výstrahou</a:t>
            </a:r>
          </a:p>
        </p:txBody>
      </p:sp>
    </p:spTree>
    <p:extLst>
      <p:ext uri="{BB962C8B-B14F-4D97-AF65-F5344CB8AC3E}">
        <p14:creationId xmlns:p14="http://schemas.microsoft.com/office/powerpoint/2010/main" val="3171385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66B8B-E658-4578-BBD1-808A56141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Výchovné povinnosti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3C6F1D-1650-40B8-9731-1110715F4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400" dirty="0"/>
              <a:t>Bydlet s rodičem nebo jiným dospělým zodpovědným za jeho výchovu</a:t>
            </a:r>
          </a:p>
          <a:p>
            <a:pPr marL="457200" indent="-457200">
              <a:buAutoNum type="alphaLcParenR"/>
            </a:pPr>
            <a:r>
              <a:rPr lang="cs-CZ" sz="2400" dirty="0"/>
              <a:t>Peněžitá pomoc obětem trestné činnosti</a:t>
            </a:r>
          </a:p>
          <a:p>
            <a:pPr marL="457200" indent="-457200">
              <a:buAutoNum type="alphaLcParenR"/>
            </a:pPr>
            <a:r>
              <a:rPr lang="cs-CZ" sz="2400" dirty="0"/>
              <a:t>Společensky prospěšná činnost</a:t>
            </a:r>
          </a:p>
          <a:p>
            <a:pPr marL="457200" indent="-457200">
              <a:buAutoNum type="alphaLcParenR"/>
            </a:pPr>
            <a:r>
              <a:rPr lang="cs-CZ" sz="2400" dirty="0"/>
              <a:t>Usilovat o vyrovnání s poškozeným</a:t>
            </a:r>
          </a:p>
          <a:p>
            <a:pPr marL="457200" indent="-457200">
              <a:buAutoNum type="alphaLcParenR"/>
            </a:pPr>
            <a:r>
              <a:rPr lang="cs-CZ" sz="2400" dirty="0"/>
              <a:t>Náhrada škody, odstranění následků provinění</a:t>
            </a:r>
          </a:p>
          <a:p>
            <a:pPr marL="457200" indent="-457200">
              <a:buAutoNum type="alphaLcParenR"/>
            </a:pPr>
            <a:r>
              <a:rPr lang="cs-CZ" sz="2400" dirty="0"/>
              <a:t>Léčba závislosti na návykových látkách</a:t>
            </a:r>
          </a:p>
          <a:p>
            <a:pPr marL="457200" indent="-457200">
              <a:buAutoNum type="alphaLcParenR"/>
            </a:pPr>
            <a:r>
              <a:rPr lang="cs-CZ" sz="2400" dirty="0"/>
              <a:t>Vhodný program – terapeutický, sociální výcvik, rekvalifikační atd. vedenou k rozvoji sociálních dovedností  a osobnosti </a:t>
            </a:r>
            <a:r>
              <a:rPr lang="cs-CZ" sz="2400" dirty="0" err="1"/>
              <a:t>mládežee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540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677055-2D8B-47E1-BF1E-3293810AC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Trestní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32A749-3913-4F75-B40B-A4EDF86F0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5519"/>
            <a:ext cx="10515600" cy="4591444"/>
          </a:xfrm>
        </p:spPr>
        <p:txBody>
          <a:bodyPr>
            <a:normAutofit/>
          </a:bodyPr>
          <a:lstStyle/>
          <a:p>
            <a:r>
              <a:rPr lang="cs-CZ" sz="2000" dirty="0"/>
              <a:t>Obecně prospěšné práce</a:t>
            </a:r>
          </a:p>
          <a:p>
            <a:r>
              <a:rPr lang="cs-CZ" sz="2000" dirty="0"/>
              <a:t>Peněžité opatření</a:t>
            </a:r>
          </a:p>
          <a:p>
            <a:r>
              <a:rPr lang="cs-CZ" sz="2000" dirty="0"/>
              <a:t>Propadnutí věci</a:t>
            </a:r>
          </a:p>
          <a:p>
            <a:r>
              <a:rPr lang="cs-CZ" sz="2000" dirty="0"/>
              <a:t>Zákaz činnosti</a:t>
            </a:r>
          </a:p>
          <a:p>
            <a:r>
              <a:rPr lang="cs-CZ" sz="2000" dirty="0"/>
              <a:t>Zákaz držení a chovu zvířat</a:t>
            </a:r>
          </a:p>
          <a:p>
            <a:r>
              <a:rPr lang="cs-CZ" sz="2000" dirty="0"/>
              <a:t>Vyhoštění</a:t>
            </a:r>
          </a:p>
          <a:p>
            <a:r>
              <a:rPr lang="cs-CZ" sz="2000" dirty="0"/>
              <a:t>Domácí vězení</a:t>
            </a:r>
          </a:p>
          <a:p>
            <a:r>
              <a:rPr lang="cs-CZ" sz="2000" dirty="0"/>
              <a:t>Zákaz vstupu na sportovní, kulturní a jiné společenské akce</a:t>
            </a:r>
          </a:p>
          <a:p>
            <a:r>
              <a:rPr lang="cs-CZ" sz="2000" dirty="0"/>
              <a:t>Odnětí svobody podmíněně odložené na zkušební dobu</a:t>
            </a:r>
          </a:p>
          <a:p>
            <a:r>
              <a:rPr lang="cs-CZ" sz="2000" dirty="0"/>
              <a:t>Odnětí svobody podmíněně odložené na zkušební dobu s dohledem</a:t>
            </a:r>
          </a:p>
          <a:p>
            <a:r>
              <a:rPr lang="cs-CZ" sz="2000" dirty="0"/>
              <a:t>Odnětí svobody nepodmíněně</a:t>
            </a:r>
          </a:p>
        </p:txBody>
      </p:sp>
    </p:spTree>
    <p:extLst>
      <p:ext uri="{BB962C8B-B14F-4D97-AF65-F5344CB8AC3E}">
        <p14:creationId xmlns:p14="http://schemas.microsoft.com/office/powerpoint/2010/main" val="3201208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956303-C6FD-4064-A716-5F02C0BC1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Opatření u dětí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EA0033-038B-48DC-807E-7D4502C2D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cs-CZ" dirty="0"/>
              <a:t>Výchovná povinnost</a:t>
            </a:r>
          </a:p>
          <a:p>
            <a:pPr marL="514350" indent="-514350">
              <a:buAutoNum type="alphaLcParenR"/>
            </a:pPr>
            <a:r>
              <a:rPr lang="cs-CZ" dirty="0"/>
              <a:t>Výchovné omezení</a:t>
            </a:r>
          </a:p>
          <a:p>
            <a:pPr marL="514350" indent="-514350">
              <a:buAutoNum type="alphaLcParenR"/>
            </a:pPr>
            <a:r>
              <a:rPr lang="cs-CZ" dirty="0"/>
              <a:t>Napomenutí </a:t>
            </a:r>
            <a:r>
              <a:rPr lang="cs-CZ"/>
              <a:t>s výstrahou</a:t>
            </a: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Program v SVP</a:t>
            </a:r>
          </a:p>
          <a:p>
            <a:pPr marL="514350" indent="-514350">
              <a:buAutoNum type="alphaLcParenR"/>
            </a:pPr>
            <a:r>
              <a:rPr lang="cs-CZ" dirty="0"/>
              <a:t>Dohled probačního úředníka</a:t>
            </a:r>
          </a:p>
          <a:p>
            <a:pPr marL="514350" indent="-514350">
              <a:buAutoNum type="alphaLcParenR"/>
            </a:pPr>
            <a:r>
              <a:rPr lang="cs-CZ" dirty="0"/>
              <a:t>Ochranná výchova</a:t>
            </a:r>
          </a:p>
          <a:p>
            <a:pPr marL="514350" indent="-514350">
              <a:buAutoNum type="alphaLcParenR"/>
            </a:pPr>
            <a:r>
              <a:rPr lang="cs-CZ" dirty="0"/>
              <a:t>Ochranné léčení</a:t>
            </a:r>
          </a:p>
        </p:txBody>
      </p:sp>
    </p:spTree>
    <p:extLst>
      <p:ext uri="{BB962C8B-B14F-4D97-AF65-F5344CB8AC3E}">
        <p14:creationId xmlns:p14="http://schemas.microsoft.com/office/powerpoint/2010/main" val="3436921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99DDAF-C5CD-4BF8-BDD3-0E565B6FE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Vývojová psychologie </a:t>
            </a:r>
            <a:r>
              <a:rPr lang="cs-CZ" sz="1100" b="1" dirty="0"/>
              <a:t>zdroj: www.studium-psychologie.cz</a:t>
            </a:r>
            <a:br>
              <a:rPr lang="cs-CZ" b="1" dirty="0"/>
            </a:br>
            <a:r>
              <a:rPr lang="cs-CZ" b="1" dirty="0"/>
              <a:t> Pubescence 11-15 let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9E791E-820B-4972-8D4F-A2B90E26F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/>
              <a:t>Začátek mezi 11. a 13. rokem a končí mezi 14.-15. rokem</a:t>
            </a:r>
          </a:p>
          <a:p>
            <a:r>
              <a:rPr lang="cs-CZ" sz="1600" dirty="0"/>
              <a:t>Zvýšená emoční labilita, úzkosti, pocity ztráty jistoty, problém se sebepřijetím</a:t>
            </a:r>
          </a:p>
          <a:p>
            <a:r>
              <a:rPr lang="cs-CZ" sz="1600" dirty="0"/>
              <a:t>Pocit, že mu dospělí nerozumí, bývá vztahovačný,  pocity méněcennosti, chování impulsivní, nepředvídatelné</a:t>
            </a:r>
          </a:p>
          <a:p>
            <a:r>
              <a:rPr lang="cs-CZ" sz="1600" dirty="0"/>
              <a:t>Období vulkanismu (hormonální bouře)</a:t>
            </a:r>
          </a:p>
          <a:p>
            <a:r>
              <a:rPr lang="cs-CZ" sz="1600" dirty="0"/>
              <a:t>Období vzdoru (odpor k autoritě)</a:t>
            </a:r>
          </a:p>
          <a:p>
            <a:r>
              <a:rPr lang="cs-CZ" sz="1600" dirty="0"/>
              <a:t>Abstraktní myšlení – přemýšlí kým je, často sebekriticky, a kým by chtěl být. Časté denní snění</a:t>
            </a:r>
          </a:p>
          <a:p>
            <a:r>
              <a:rPr lang="cs-CZ" sz="1600" dirty="0"/>
              <a:t>Vědecké myšlení – uvažuje o skutečnosti i svých úsudcích</a:t>
            </a:r>
          </a:p>
          <a:p>
            <a:r>
              <a:rPr lang="cs-CZ" sz="1600" dirty="0"/>
              <a:t>Pocit výjimečnosti – jeho myšlenky jsou jediné správné, jedinečné, potřeba je demonstrovat, dlouhé diskuze</a:t>
            </a:r>
          </a:p>
          <a:p>
            <a:r>
              <a:rPr lang="cs-CZ" sz="1600" dirty="0"/>
              <a:t>Skupinová identita – větší význam než rodiče, domov, skupina poskytuje oporu, sdílí zájmy, starosti, důraz  na konformitu</a:t>
            </a:r>
          </a:p>
          <a:p>
            <a:r>
              <a:rPr lang="cs-CZ" sz="1600" dirty="0"/>
              <a:t>První zamilovanost – navazování prvních kontaktů</a:t>
            </a:r>
          </a:p>
        </p:txBody>
      </p:sp>
    </p:spTree>
    <p:extLst>
      <p:ext uri="{BB962C8B-B14F-4D97-AF65-F5344CB8AC3E}">
        <p14:creationId xmlns:p14="http://schemas.microsoft.com/office/powerpoint/2010/main" val="31203669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721</Words>
  <Application>Microsoft Office PowerPoint</Application>
  <PresentationFormat>Širokoúhlá obrazovka</PresentationFormat>
  <Paragraphs>90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Zákon o odpovědnosti mládeže za protiprávní činy a o soudnictví ve věcech mládeže č.218/2003Sb. </vt:lpstr>
      <vt:lpstr>Základní zásady :</vt:lpstr>
      <vt:lpstr>Zohledňuje se:</vt:lpstr>
      <vt:lpstr>Druhy opatření</vt:lpstr>
      <vt:lpstr>Výchovná opatření</vt:lpstr>
      <vt:lpstr>Výchovné povinnosti</vt:lpstr>
      <vt:lpstr>Trestní opatření</vt:lpstr>
      <vt:lpstr>Opatření u dětí</vt:lpstr>
      <vt:lpstr>Vývojová psychologie zdroj: www.studium-psychologie.cz  Pubescence 11-15 let</vt:lpstr>
      <vt:lpstr>Adolescence 16-20 let zdroj www.studium-psychologie.cz</vt:lpstr>
      <vt:lpstr>Morální vývoj: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 o odpovědnosti mládeže za protiprávní činy a o soudnictví ve věcech mládeže č.218/2003Sb.</dc:title>
  <dc:creator>Janka</dc:creator>
  <cp:lastModifiedBy>Janka</cp:lastModifiedBy>
  <cp:revision>14</cp:revision>
  <cp:lastPrinted>2022-04-18T19:16:16Z</cp:lastPrinted>
  <dcterms:created xsi:type="dcterms:W3CDTF">2019-03-24T17:20:42Z</dcterms:created>
  <dcterms:modified xsi:type="dcterms:W3CDTF">2022-04-18T19:17:27Z</dcterms:modified>
</cp:coreProperties>
</file>