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293" r:id="rId3"/>
    <p:sldId id="294" r:id="rId4"/>
    <p:sldId id="295" r:id="rId5"/>
    <p:sldId id="296" r:id="rId6"/>
    <p:sldId id="299" r:id="rId7"/>
    <p:sldId id="301" r:id="rId8"/>
    <p:sldId id="300" r:id="rId9"/>
    <p:sldId id="305" r:id="rId10"/>
    <p:sldId id="302" r:id="rId11"/>
    <p:sldId id="297" r:id="rId12"/>
    <p:sldId id="298" r:id="rId13"/>
    <p:sldId id="261" r:id="rId14"/>
    <p:sldId id="266" r:id="rId15"/>
    <p:sldId id="256" r:id="rId16"/>
    <p:sldId id="257" r:id="rId17"/>
    <p:sldId id="258" r:id="rId18"/>
    <p:sldId id="259" r:id="rId19"/>
    <p:sldId id="268" r:id="rId20"/>
    <p:sldId id="269" r:id="rId21"/>
    <p:sldId id="263" r:id="rId22"/>
    <p:sldId id="271" r:id="rId23"/>
    <p:sldId id="275" r:id="rId24"/>
    <p:sldId id="276" r:id="rId25"/>
    <p:sldId id="277" r:id="rId26"/>
    <p:sldId id="280" r:id="rId27"/>
    <p:sldId id="283" r:id="rId28"/>
    <p:sldId id="282" r:id="rId29"/>
    <p:sldId id="281" r:id="rId30"/>
    <p:sldId id="303" r:id="rId31"/>
    <p:sldId id="290"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405DA71-DA4A-46DD-9343-EBA93CB6E2D5}" type="datetimeFigureOut">
              <a:rPr lang="cs-CZ" smtClean="0"/>
              <a:t>3. 5. 2022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8A2377-213D-4120-838F-1B3115F9ED5E}" type="slidenum">
              <a:rPr lang="cs-CZ" smtClean="0"/>
              <a:t>‹#›</a:t>
            </a:fld>
            <a:endParaRPr lang="cs-CZ"/>
          </a:p>
        </p:txBody>
      </p:sp>
    </p:spTree>
    <p:extLst>
      <p:ext uri="{BB962C8B-B14F-4D97-AF65-F5344CB8AC3E}">
        <p14:creationId xmlns:p14="http://schemas.microsoft.com/office/powerpoint/2010/main" val="379608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405DA71-DA4A-46DD-9343-EBA93CB6E2D5}" type="datetimeFigureOut">
              <a:rPr lang="cs-CZ" smtClean="0"/>
              <a:t>3. 5. 2022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8A2377-213D-4120-838F-1B3115F9ED5E}" type="slidenum">
              <a:rPr lang="cs-CZ" smtClean="0"/>
              <a:t>‹#›</a:t>
            </a:fld>
            <a:endParaRPr lang="cs-CZ"/>
          </a:p>
        </p:txBody>
      </p:sp>
    </p:spTree>
    <p:extLst>
      <p:ext uri="{BB962C8B-B14F-4D97-AF65-F5344CB8AC3E}">
        <p14:creationId xmlns:p14="http://schemas.microsoft.com/office/powerpoint/2010/main" val="38308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405DA71-DA4A-46DD-9343-EBA93CB6E2D5}" type="datetimeFigureOut">
              <a:rPr lang="cs-CZ" smtClean="0"/>
              <a:t>3. 5. 2022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8A2377-213D-4120-838F-1B3115F9ED5E}" type="slidenum">
              <a:rPr lang="cs-CZ" smtClean="0"/>
              <a:t>‹#›</a:t>
            </a:fld>
            <a:endParaRPr lang="cs-CZ"/>
          </a:p>
        </p:txBody>
      </p:sp>
    </p:spTree>
    <p:extLst>
      <p:ext uri="{BB962C8B-B14F-4D97-AF65-F5344CB8AC3E}">
        <p14:creationId xmlns:p14="http://schemas.microsoft.com/office/powerpoint/2010/main" val="69836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405DA71-DA4A-46DD-9343-EBA93CB6E2D5}" type="datetimeFigureOut">
              <a:rPr lang="cs-CZ" smtClean="0"/>
              <a:t>3. 5. 2022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8A2377-213D-4120-838F-1B3115F9ED5E}" type="slidenum">
              <a:rPr lang="cs-CZ" smtClean="0"/>
              <a:t>‹#›</a:t>
            </a:fld>
            <a:endParaRPr lang="cs-CZ"/>
          </a:p>
        </p:txBody>
      </p:sp>
    </p:spTree>
    <p:extLst>
      <p:ext uri="{BB962C8B-B14F-4D97-AF65-F5344CB8AC3E}">
        <p14:creationId xmlns:p14="http://schemas.microsoft.com/office/powerpoint/2010/main" val="118186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405DA71-DA4A-46DD-9343-EBA93CB6E2D5}" type="datetimeFigureOut">
              <a:rPr lang="cs-CZ" smtClean="0"/>
              <a:t>3. 5. 2022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8A2377-213D-4120-838F-1B3115F9ED5E}" type="slidenum">
              <a:rPr lang="cs-CZ" smtClean="0"/>
              <a:t>‹#›</a:t>
            </a:fld>
            <a:endParaRPr lang="cs-CZ"/>
          </a:p>
        </p:txBody>
      </p:sp>
    </p:spTree>
    <p:extLst>
      <p:ext uri="{BB962C8B-B14F-4D97-AF65-F5344CB8AC3E}">
        <p14:creationId xmlns:p14="http://schemas.microsoft.com/office/powerpoint/2010/main" val="114126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405DA71-DA4A-46DD-9343-EBA93CB6E2D5}" type="datetimeFigureOut">
              <a:rPr lang="cs-CZ" smtClean="0"/>
              <a:t>3. 5. 2022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98A2377-213D-4120-838F-1B3115F9ED5E}" type="slidenum">
              <a:rPr lang="cs-CZ" smtClean="0"/>
              <a:t>‹#›</a:t>
            </a:fld>
            <a:endParaRPr lang="cs-CZ"/>
          </a:p>
        </p:txBody>
      </p:sp>
    </p:spTree>
    <p:extLst>
      <p:ext uri="{BB962C8B-B14F-4D97-AF65-F5344CB8AC3E}">
        <p14:creationId xmlns:p14="http://schemas.microsoft.com/office/powerpoint/2010/main" val="429209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405DA71-DA4A-46DD-9343-EBA93CB6E2D5}" type="datetimeFigureOut">
              <a:rPr lang="cs-CZ" smtClean="0"/>
              <a:t>3. 5. 2022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98A2377-213D-4120-838F-1B3115F9ED5E}" type="slidenum">
              <a:rPr lang="cs-CZ" smtClean="0"/>
              <a:t>‹#›</a:t>
            </a:fld>
            <a:endParaRPr lang="cs-CZ"/>
          </a:p>
        </p:txBody>
      </p:sp>
    </p:spTree>
    <p:extLst>
      <p:ext uri="{BB962C8B-B14F-4D97-AF65-F5344CB8AC3E}">
        <p14:creationId xmlns:p14="http://schemas.microsoft.com/office/powerpoint/2010/main" val="287208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405DA71-DA4A-46DD-9343-EBA93CB6E2D5}" type="datetimeFigureOut">
              <a:rPr lang="cs-CZ" smtClean="0"/>
              <a:t>3. 5. 2022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98A2377-213D-4120-838F-1B3115F9ED5E}" type="slidenum">
              <a:rPr lang="cs-CZ" smtClean="0"/>
              <a:t>‹#›</a:t>
            </a:fld>
            <a:endParaRPr lang="cs-CZ"/>
          </a:p>
        </p:txBody>
      </p:sp>
    </p:spTree>
    <p:extLst>
      <p:ext uri="{BB962C8B-B14F-4D97-AF65-F5344CB8AC3E}">
        <p14:creationId xmlns:p14="http://schemas.microsoft.com/office/powerpoint/2010/main" val="58690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405DA71-DA4A-46DD-9343-EBA93CB6E2D5}" type="datetimeFigureOut">
              <a:rPr lang="cs-CZ" smtClean="0"/>
              <a:t>3. 5. 2022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98A2377-213D-4120-838F-1B3115F9ED5E}" type="slidenum">
              <a:rPr lang="cs-CZ" smtClean="0"/>
              <a:t>‹#›</a:t>
            </a:fld>
            <a:endParaRPr lang="cs-CZ"/>
          </a:p>
        </p:txBody>
      </p:sp>
    </p:spTree>
    <p:extLst>
      <p:ext uri="{BB962C8B-B14F-4D97-AF65-F5344CB8AC3E}">
        <p14:creationId xmlns:p14="http://schemas.microsoft.com/office/powerpoint/2010/main" val="340375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405DA71-DA4A-46DD-9343-EBA93CB6E2D5}" type="datetimeFigureOut">
              <a:rPr lang="cs-CZ" smtClean="0"/>
              <a:t>3. 5. 2022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98A2377-213D-4120-838F-1B3115F9ED5E}" type="slidenum">
              <a:rPr lang="cs-CZ" smtClean="0"/>
              <a:t>‹#›</a:t>
            </a:fld>
            <a:endParaRPr lang="cs-CZ"/>
          </a:p>
        </p:txBody>
      </p:sp>
    </p:spTree>
    <p:extLst>
      <p:ext uri="{BB962C8B-B14F-4D97-AF65-F5344CB8AC3E}">
        <p14:creationId xmlns:p14="http://schemas.microsoft.com/office/powerpoint/2010/main" val="95430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405DA71-DA4A-46DD-9343-EBA93CB6E2D5}" type="datetimeFigureOut">
              <a:rPr lang="cs-CZ" smtClean="0"/>
              <a:t>3. 5. 2022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98A2377-213D-4120-838F-1B3115F9ED5E}" type="slidenum">
              <a:rPr lang="cs-CZ" smtClean="0"/>
              <a:t>‹#›</a:t>
            </a:fld>
            <a:endParaRPr lang="cs-CZ"/>
          </a:p>
        </p:txBody>
      </p:sp>
    </p:spTree>
    <p:extLst>
      <p:ext uri="{BB962C8B-B14F-4D97-AF65-F5344CB8AC3E}">
        <p14:creationId xmlns:p14="http://schemas.microsoft.com/office/powerpoint/2010/main" val="249432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5DA71-DA4A-46DD-9343-EBA93CB6E2D5}" type="datetimeFigureOut">
              <a:rPr lang="cs-CZ" smtClean="0"/>
              <a:t>3. 5. 2022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A2377-213D-4120-838F-1B3115F9ED5E}" type="slidenum">
              <a:rPr lang="cs-CZ" smtClean="0"/>
              <a:t>‹#›</a:t>
            </a:fld>
            <a:endParaRPr lang="cs-CZ"/>
          </a:p>
        </p:txBody>
      </p:sp>
    </p:spTree>
    <p:extLst>
      <p:ext uri="{BB962C8B-B14F-4D97-AF65-F5344CB8AC3E}">
        <p14:creationId xmlns:p14="http://schemas.microsoft.com/office/powerpoint/2010/main" val="3328959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lgn="ctr"/>
            <a:r>
              <a:rPr lang="pl-PL" dirty="0"/>
              <a:t>Filozofie umění, </a:t>
            </a:r>
            <a:r>
              <a:rPr lang="pl-PL" dirty="0" smtClean="0"/>
              <a:t>3. 5. 2022</a:t>
            </a:r>
            <a:endParaRPr lang="cs-CZ" dirty="0"/>
          </a:p>
        </p:txBody>
      </p:sp>
      <p:sp>
        <p:nvSpPr>
          <p:cNvPr id="5" name="Zástupný symbol pro obsah 4"/>
          <p:cNvSpPr>
            <a:spLocks noGrp="1"/>
          </p:cNvSpPr>
          <p:nvPr>
            <p:ph idx="1"/>
          </p:nvPr>
        </p:nvSpPr>
        <p:spPr>
          <a:xfrm>
            <a:off x="838200" y="1690688"/>
            <a:ext cx="10515600" cy="4486275"/>
          </a:xfrm>
        </p:spPr>
        <p:txBody>
          <a:bodyPr/>
          <a:lstStyle/>
          <a:p>
            <a:pPr marL="0" indent="0" algn="ctr">
              <a:buNone/>
            </a:pPr>
            <a:r>
              <a:rPr lang="cs-CZ" i="1" dirty="0" smtClean="0">
                <a:latin typeface="+mj-lt"/>
              </a:rPr>
              <a:t>Přednáška je nahrávána</a:t>
            </a:r>
          </a:p>
          <a:p>
            <a:pPr marL="0" indent="0" algn="ctr">
              <a:buNone/>
            </a:pPr>
            <a:r>
              <a:rPr lang="cs-CZ" i="1" dirty="0" smtClean="0">
                <a:solidFill>
                  <a:srgbClr val="C00000"/>
                </a:solidFill>
                <a:latin typeface="+mj-lt"/>
              </a:rPr>
              <a:t>Barevně zvýrazněná témata se objeví v závěrečném testu</a:t>
            </a:r>
          </a:p>
          <a:p>
            <a:pPr marL="0" indent="0" algn="ctr">
              <a:buNone/>
            </a:pPr>
            <a:endParaRPr lang="cs-CZ" i="1" dirty="0">
              <a:latin typeface="+mj-lt"/>
            </a:endParaRPr>
          </a:p>
          <a:p>
            <a:pPr marL="0" indent="0" algn="ctr">
              <a:buNone/>
            </a:pPr>
            <a:r>
              <a:rPr lang="cs-CZ" i="1" dirty="0">
                <a:latin typeface="+mj-lt"/>
              </a:rPr>
              <a:t>Ontologie: </a:t>
            </a:r>
            <a:r>
              <a:rPr lang="cs-CZ" i="1" dirty="0" smtClean="0">
                <a:latin typeface="+mj-lt"/>
              </a:rPr>
              <a:t>co je um. </a:t>
            </a:r>
            <a:r>
              <a:rPr lang="cs-CZ" i="1" dirty="0">
                <a:latin typeface="+mj-lt"/>
              </a:rPr>
              <a:t>d</a:t>
            </a:r>
            <a:r>
              <a:rPr lang="cs-CZ" i="1" dirty="0" smtClean="0">
                <a:latin typeface="+mj-lt"/>
              </a:rPr>
              <a:t>ílo? o </a:t>
            </a:r>
            <a:r>
              <a:rPr lang="cs-CZ" i="1" dirty="0">
                <a:latin typeface="+mj-lt"/>
              </a:rPr>
              <a:t>čem mluvíme?</a:t>
            </a:r>
          </a:p>
          <a:p>
            <a:pPr marL="0" indent="0" algn="ctr">
              <a:buNone/>
            </a:pPr>
            <a:r>
              <a:rPr lang="cs-CZ" i="1" dirty="0">
                <a:latin typeface="+mj-lt"/>
              </a:rPr>
              <a:t>Epistemologie: </a:t>
            </a:r>
            <a:r>
              <a:rPr lang="cs-CZ" i="1" dirty="0" smtClean="0">
                <a:latin typeface="+mj-lt"/>
              </a:rPr>
              <a:t>poznání </a:t>
            </a:r>
            <a:r>
              <a:rPr lang="cs-CZ" i="1" dirty="0">
                <a:latin typeface="+mj-lt"/>
              </a:rPr>
              <a:t>z umění?</a:t>
            </a:r>
          </a:p>
          <a:p>
            <a:pPr marL="0" indent="0" algn="ctr">
              <a:buNone/>
            </a:pPr>
            <a:r>
              <a:rPr lang="cs-CZ" i="1" dirty="0">
                <a:latin typeface="+mj-lt"/>
              </a:rPr>
              <a:t>Axiologie: co je na umění </a:t>
            </a:r>
            <a:r>
              <a:rPr lang="cs-CZ" i="1" dirty="0" smtClean="0">
                <a:latin typeface="+mj-lt"/>
              </a:rPr>
              <a:t>hodnotné?</a:t>
            </a:r>
            <a:endParaRPr lang="cs-CZ" i="1" dirty="0">
              <a:latin typeface="+mj-lt"/>
            </a:endParaRPr>
          </a:p>
          <a:p>
            <a:pPr marL="0" indent="0" algn="ctr">
              <a:buNone/>
            </a:pPr>
            <a:r>
              <a:rPr lang="cs-CZ" i="1" dirty="0">
                <a:latin typeface="+mj-lt"/>
              </a:rPr>
              <a:t>Etika: má umění vztah k morálce?</a:t>
            </a:r>
          </a:p>
          <a:p>
            <a:pPr marL="0" indent="0" algn="ctr">
              <a:buNone/>
            </a:pPr>
            <a:endParaRPr lang="cs-CZ" i="1" dirty="0">
              <a:latin typeface="+mj-lt"/>
            </a:endParaRPr>
          </a:p>
        </p:txBody>
      </p:sp>
    </p:spTree>
    <p:extLst>
      <p:ext uri="{BB962C8B-B14F-4D97-AF65-F5344CB8AC3E}">
        <p14:creationId xmlns:p14="http://schemas.microsoft.com/office/powerpoint/2010/main" val="1594776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618185" y="1120462"/>
            <a:ext cx="10728101" cy="5737538"/>
          </a:xfrm>
        </p:spPr>
        <p:txBody>
          <a:bodyPr/>
          <a:lstStyle/>
          <a:p>
            <a:pPr eaLnBrk="1" hangingPunct="1">
              <a:buFontTx/>
              <a:buNone/>
            </a:pPr>
            <a:r>
              <a:rPr lang="cs-CZ" altLang="cs-CZ" dirty="0" smtClean="0">
                <a:solidFill>
                  <a:srgbClr val="C00000"/>
                </a:solidFill>
              </a:rPr>
              <a:t>	</a:t>
            </a:r>
            <a:r>
              <a:rPr lang="cs-CZ" altLang="cs-CZ" i="1" dirty="0" smtClean="0">
                <a:solidFill>
                  <a:srgbClr val="C00000"/>
                </a:solidFill>
                <a:latin typeface="+mj-lt"/>
              </a:rPr>
              <a:t>Radikální autonomismus: morální pojmy nelze na umělecké artefakty vůbec aplikovat. </a:t>
            </a:r>
          </a:p>
          <a:p>
            <a:pPr eaLnBrk="1" hangingPunct="1">
              <a:buFontTx/>
              <a:buNone/>
            </a:pPr>
            <a:r>
              <a:rPr lang="cs-CZ" altLang="cs-CZ" i="1" dirty="0" smtClean="0">
                <a:latin typeface="+mj-lt"/>
              </a:rPr>
              <a:t>	Silné – někde je morální kritika nutná, máme-li vůbec dílu porozumět: Zločin a trest, Sofiina volba, Sedm statečných. . .</a:t>
            </a:r>
          </a:p>
          <a:p>
            <a:pPr eaLnBrk="1" hangingPunct="1">
              <a:buFontTx/>
              <a:buNone/>
            </a:pPr>
            <a:r>
              <a:rPr lang="cs-CZ" altLang="cs-CZ" i="1" dirty="0" smtClean="0">
                <a:latin typeface="+mj-lt"/>
              </a:rPr>
              <a:t>	</a:t>
            </a:r>
            <a:r>
              <a:rPr lang="cs-CZ" altLang="cs-CZ" i="1" dirty="0" smtClean="0">
                <a:solidFill>
                  <a:srgbClr val="C00000"/>
                </a:solidFill>
                <a:latin typeface="+mj-lt"/>
              </a:rPr>
              <a:t>Umírněný autonomismus: lze aplikovat; něco lze kritizovat morálně, ale morální kritika není kritika umělecká; </a:t>
            </a:r>
            <a:r>
              <a:rPr lang="cs-CZ" altLang="cs-CZ" i="1" dirty="0" smtClean="0">
                <a:latin typeface="+mj-lt"/>
              </a:rPr>
              <a:t>obhajoba uměleckých kvalit Triumfu vůle, odsudek jeho morálních kvalit; morální vady UD nezhoršují, morální klady je nezlepšují: morální kritika irelevantní. </a:t>
            </a:r>
          </a:p>
          <a:p>
            <a:pPr eaLnBrk="1" hangingPunct="1">
              <a:buFontTx/>
              <a:buNone/>
            </a:pPr>
            <a:r>
              <a:rPr lang="cs-CZ" altLang="cs-CZ" i="1" dirty="0" smtClean="0">
                <a:latin typeface="+mj-lt"/>
              </a:rPr>
              <a:t>	</a:t>
            </a:r>
          </a:p>
        </p:txBody>
      </p:sp>
    </p:spTree>
    <p:extLst>
      <p:ext uri="{BB962C8B-B14F-4D97-AF65-F5344CB8AC3E}">
        <p14:creationId xmlns:p14="http://schemas.microsoft.com/office/powerpoint/2010/main" val="2977867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8941" y="309093"/>
            <a:ext cx="11732653" cy="1381595"/>
          </a:xfrm>
        </p:spPr>
        <p:txBody>
          <a:bodyPr>
            <a:normAutofit/>
          </a:bodyPr>
          <a:lstStyle/>
          <a:p>
            <a:r>
              <a:rPr lang="pt-BR" i="1" dirty="0"/>
              <a:t>Lze sestavit obecný recept na dobré umělecké dílo? </a:t>
            </a:r>
            <a:endParaRPr lang="cs-CZ" i="1" dirty="0"/>
          </a:p>
        </p:txBody>
      </p:sp>
      <p:sp>
        <p:nvSpPr>
          <p:cNvPr id="3" name="Zástupný symbol pro obsah 2"/>
          <p:cNvSpPr>
            <a:spLocks noGrp="1"/>
          </p:cNvSpPr>
          <p:nvPr>
            <p:ph idx="1"/>
          </p:nvPr>
        </p:nvSpPr>
        <p:spPr>
          <a:xfrm>
            <a:off x="876836" y="1825625"/>
            <a:ext cx="10515600" cy="4351338"/>
          </a:xfrm>
        </p:spPr>
        <p:txBody>
          <a:bodyPr/>
          <a:lstStyle/>
          <a:p>
            <a:pPr marL="0" indent="0">
              <a:buNone/>
            </a:pPr>
            <a:r>
              <a:rPr lang="cs-CZ" i="1" dirty="0" smtClean="0">
                <a:latin typeface="+mj-lt"/>
              </a:rPr>
              <a:t>Ne.</a:t>
            </a:r>
          </a:p>
          <a:p>
            <a:pPr marL="0" indent="0">
              <a:buNone/>
            </a:pPr>
            <a:r>
              <a:rPr lang="cs-CZ" i="1" dirty="0" smtClean="0">
                <a:latin typeface="+mj-lt"/>
              </a:rPr>
              <a:t>Frank </a:t>
            </a:r>
            <a:r>
              <a:rPr lang="cs-CZ" i="1" dirty="0" err="1" smtClean="0">
                <a:latin typeface="+mj-lt"/>
              </a:rPr>
              <a:t>Sibley</a:t>
            </a:r>
            <a:r>
              <a:rPr lang="cs-CZ" i="1" dirty="0" smtClean="0">
                <a:latin typeface="+mj-lt"/>
              </a:rPr>
              <a:t>: Estetické pojmy, </a:t>
            </a:r>
            <a:r>
              <a:rPr lang="cs-CZ" i="1" dirty="0" err="1" smtClean="0">
                <a:latin typeface="+mj-lt"/>
              </a:rPr>
              <a:t>supervenience</a:t>
            </a:r>
            <a:r>
              <a:rPr lang="cs-CZ" i="1" dirty="0" smtClean="0">
                <a:latin typeface="+mj-lt"/>
              </a:rPr>
              <a:t>, estetické pojmy logicky (nutně) nevyplývají z mimoestetických.</a:t>
            </a:r>
          </a:p>
          <a:p>
            <a:pPr marL="0" indent="0">
              <a:buNone/>
            </a:pPr>
            <a:endParaRPr lang="cs-CZ" i="1" u="sng" dirty="0" smtClean="0">
              <a:latin typeface="+mj-lt"/>
            </a:endParaRPr>
          </a:p>
          <a:p>
            <a:pPr marL="0" indent="0" algn="ctr">
              <a:buNone/>
            </a:pPr>
            <a:r>
              <a:rPr lang="cs-CZ" i="1" u="sng" dirty="0" smtClean="0">
                <a:latin typeface="+mj-lt"/>
              </a:rPr>
              <a:t>Auto</a:t>
            </a:r>
            <a:r>
              <a:rPr lang="cs-CZ" i="1" dirty="0" smtClean="0">
                <a:latin typeface="+mj-lt"/>
              </a:rPr>
              <a:t>					</a:t>
            </a:r>
            <a:r>
              <a:rPr lang="cs-CZ" i="1" u="sng" dirty="0" smtClean="0">
                <a:latin typeface="+mj-lt"/>
              </a:rPr>
              <a:t>Zlatý řez</a:t>
            </a:r>
          </a:p>
          <a:p>
            <a:pPr marL="0" indent="0" algn="ctr">
              <a:buNone/>
            </a:pPr>
            <a:r>
              <a:rPr lang="cs-CZ" i="1" dirty="0">
                <a:latin typeface="+mj-lt"/>
              </a:rPr>
              <a:t>t</a:t>
            </a:r>
            <a:r>
              <a:rPr lang="cs-CZ" i="1" dirty="0" smtClean="0">
                <a:latin typeface="+mj-lt"/>
              </a:rPr>
              <a:t>edy Stroj				tedy Krása</a:t>
            </a:r>
          </a:p>
          <a:p>
            <a:pPr marL="0" indent="0" algn="ctr">
              <a:buNone/>
            </a:pPr>
            <a:r>
              <a:rPr lang="cs-CZ" i="1" dirty="0">
                <a:latin typeface="+mj-lt"/>
              </a:rPr>
              <a:t>	</a:t>
            </a:r>
            <a:r>
              <a:rPr lang="cs-CZ" i="1" dirty="0" smtClean="0">
                <a:latin typeface="+mj-lt"/>
              </a:rPr>
              <a:t>				???</a:t>
            </a:r>
            <a:endParaRPr lang="cs-CZ" i="1" dirty="0">
              <a:latin typeface="+mj-lt"/>
            </a:endParaRPr>
          </a:p>
        </p:txBody>
      </p:sp>
    </p:spTree>
    <p:extLst>
      <p:ext uri="{BB962C8B-B14F-4D97-AF65-F5344CB8AC3E}">
        <p14:creationId xmlns:p14="http://schemas.microsoft.com/office/powerpoint/2010/main" val="898485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i="1" dirty="0"/>
              <a:t>Je autor objevitel, nebo vynálezce? </a:t>
            </a:r>
          </a:p>
        </p:txBody>
      </p:sp>
      <p:sp>
        <p:nvSpPr>
          <p:cNvPr id="3" name="Zástupný symbol pro obsah 2"/>
          <p:cNvSpPr>
            <a:spLocks noGrp="1"/>
          </p:cNvSpPr>
          <p:nvPr>
            <p:ph idx="1"/>
          </p:nvPr>
        </p:nvSpPr>
        <p:spPr/>
        <p:txBody>
          <a:bodyPr>
            <a:normAutofit/>
          </a:bodyPr>
          <a:lstStyle/>
          <a:p>
            <a:pPr marL="0" indent="0" algn="ctr">
              <a:buNone/>
            </a:pPr>
            <a:r>
              <a:rPr lang="cs-CZ" sz="4800" i="1" dirty="0" smtClean="0">
                <a:latin typeface="+mj-lt"/>
              </a:rPr>
              <a:t>Ontologie: co je UD?</a:t>
            </a:r>
          </a:p>
          <a:p>
            <a:pPr marL="0" indent="0" algn="ctr">
              <a:buNone/>
            </a:pPr>
            <a:endParaRPr lang="cs-CZ" sz="4800" i="1" dirty="0">
              <a:latin typeface="+mj-lt"/>
            </a:endParaRPr>
          </a:p>
          <a:p>
            <a:pPr marL="0" indent="0" algn="ctr">
              <a:buNone/>
            </a:pPr>
            <a:r>
              <a:rPr lang="cs-CZ" sz="3600" i="1" dirty="0">
                <a:solidFill>
                  <a:srgbClr val="C00000"/>
                </a:solidFill>
                <a:latin typeface="+mj-lt"/>
              </a:rPr>
              <a:t>Konkrétní entita?</a:t>
            </a:r>
          </a:p>
          <a:p>
            <a:pPr marL="0" indent="0" algn="ctr">
              <a:buNone/>
            </a:pPr>
            <a:r>
              <a:rPr lang="cs-CZ" sz="3600" i="1" dirty="0">
                <a:solidFill>
                  <a:srgbClr val="C00000"/>
                </a:solidFill>
                <a:latin typeface="+mj-lt"/>
              </a:rPr>
              <a:t>Psychická entita?</a:t>
            </a:r>
          </a:p>
          <a:p>
            <a:pPr marL="0" indent="0" algn="ctr">
              <a:buNone/>
            </a:pPr>
            <a:r>
              <a:rPr lang="cs-CZ" sz="3600" i="1" dirty="0">
                <a:solidFill>
                  <a:srgbClr val="C00000"/>
                </a:solidFill>
                <a:latin typeface="+mj-lt"/>
              </a:rPr>
              <a:t>Abstraktní entita?</a:t>
            </a:r>
          </a:p>
          <a:p>
            <a:pPr marL="0" indent="0" algn="ctr">
              <a:buNone/>
            </a:pPr>
            <a:endParaRPr lang="cs-CZ" sz="4800" i="1" dirty="0">
              <a:latin typeface="+mj-lt"/>
            </a:endParaRPr>
          </a:p>
        </p:txBody>
      </p:sp>
    </p:spTree>
    <p:extLst>
      <p:ext uri="{BB962C8B-B14F-4D97-AF65-F5344CB8AC3E}">
        <p14:creationId xmlns:p14="http://schemas.microsoft.com/office/powerpoint/2010/main" val="1667678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3061456" y="0"/>
            <a:ext cx="2920237" cy="4352921"/>
          </a:xfrm>
          <a:prstGeom prst="rect">
            <a:avLst/>
          </a:prstGeom>
        </p:spPr>
      </p:pic>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5337" y="0"/>
            <a:ext cx="2920361" cy="4351338"/>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7451" y="0"/>
            <a:ext cx="2920361" cy="4351338"/>
          </a:xfrm>
          <a:prstGeom prst="rect">
            <a:avLst/>
          </a:prstGeom>
        </p:spPr>
      </p:pic>
      <p:pic>
        <p:nvPicPr>
          <p:cNvPr id="7" name="Obrázek 6"/>
          <p:cNvPicPr>
            <a:picLocks noChangeAspect="1"/>
          </p:cNvPicPr>
          <p:nvPr/>
        </p:nvPicPr>
        <p:blipFill>
          <a:blip r:embed="rId2"/>
          <a:stretch>
            <a:fillRect/>
          </a:stretch>
        </p:blipFill>
        <p:spPr>
          <a:xfrm>
            <a:off x="8951147" y="0"/>
            <a:ext cx="2920237" cy="4352921"/>
          </a:xfrm>
          <a:prstGeom prst="rect">
            <a:avLst/>
          </a:prstGeom>
        </p:spPr>
      </p:pic>
    </p:spTree>
    <p:extLst>
      <p:ext uri="{BB962C8B-B14F-4D97-AF65-F5344CB8AC3E}">
        <p14:creationId xmlns:p14="http://schemas.microsoft.com/office/powerpoint/2010/main" val="294767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13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Nadpis 1"/>
          <p:cNvSpPr>
            <a:spLocks noGrp="1"/>
          </p:cNvSpPr>
          <p:nvPr>
            <p:ph type="title"/>
          </p:nvPr>
        </p:nvSpPr>
        <p:spPr/>
        <p:txBody>
          <a:bodyPr/>
          <a:lstStyle/>
          <a:p>
            <a:pPr eaLnBrk="1" hangingPunct="1"/>
            <a:endParaRPr lang="cs-CZ" altLang="cs-CZ" smtClean="0"/>
          </a:p>
        </p:txBody>
      </p:sp>
      <p:pic>
        <p:nvPicPr>
          <p:cNvPr id="6148"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249489"/>
            <a:ext cx="4413250" cy="1976437"/>
          </a:xfrm>
        </p:spPr>
      </p:pic>
      <p:pic>
        <p:nvPicPr>
          <p:cNvPr id="6149"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6338" y="0"/>
            <a:ext cx="4411662"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6339" y="2244725"/>
            <a:ext cx="44148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00563"/>
            <a:ext cx="4413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Obrázek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6975" y="4476750"/>
            <a:ext cx="4413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99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lgn="ctr"/>
            <a:endParaRPr lang="cs-CZ" dirty="0"/>
          </a:p>
        </p:txBody>
      </p:sp>
      <p:sp>
        <p:nvSpPr>
          <p:cNvPr id="5" name="Zástupný symbol pro obsah 4"/>
          <p:cNvSpPr>
            <a:spLocks noGrp="1"/>
          </p:cNvSpPr>
          <p:nvPr>
            <p:ph idx="1"/>
          </p:nvPr>
        </p:nvSpPr>
        <p:spPr/>
        <p:txBody>
          <a:bodyPr/>
          <a:lstStyle/>
          <a:p>
            <a:pPr marL="0" indent="0" algn="ctr">
              <a:buNone/>
            </a:pPr>
            <a:r>
              <a:rPr lang="cs-CZ" i="1" dirty="0" smtClean="0">
                <a:latin typeface="+mj-lt"/>
              </a:rPr>
              <a:t>Platón</a:t>
            </a:r>
            <a:r>
              <a:rPr lang="cs-CZ" i="1" dirty="0" smtClean="0">
                <a:latin typeface="+mj-lt"/>
              </a:rPr>
              <a:t>: </a:t>
            </a:r>
            <a:r>
              <a:rPr lang="cs-CZ" i="1" dirty="0" smtClean="0">
                <a:latin typeface="+mj-lt"/>
              </a:rPr>
              <a:t>definice; objektivismus = nezávislost</a:t>
            </a:r>
            <a:endParaRPr lang="cs-CZ" i="1" dirty="0" smtClean="0">
              <a:latin typeface="+mj-lt"/>
            </a:endParaRPr>
          </a:p>
          <a:p>
            <a:pPr marL="0" indent="0" algn="ctr">
              <a:buNone/>
            </a:pPr>
            <a:r>
              <a:rPr lang="cs-CZ" i="1" dirty="0" err="1" smtClean="0">
                <a:latin typeface="+mj-lt"/>
              </a:rPr>
              <a:t>Bolzano</a:t>
            </a:r>
            <a:r>
              <a:rPr lang="cs-CZ" i="1" dirty="0" smtClean="0">
                <a:latin typeface="+mj-lt"/>
              </a:rPr>
              <a:t>: o čem vlastně </a:t>
            </a:r>
            <a:r>
              <a:rPr lang="cs-CZ" i="1" dirty="0" smtClean="0">
                <a:latin typeface="+mj-lt"/>
              </a:rPr>
              <a:t>mluvíme</a:t>
            </a:r>
            <a:endParaRPr lang="cs-CZ" i="1" dirty="0" smtClean="0">
              <a:latin typeface="+mj-lt"/>
            </a:endParaRPr>
          </a:p>
          <a:p>
            <a:pPr marL="0" indent="0" algn="ctr">
              <a:buNone/>
            </a:pPr>
            <a:r>
              <a:rPr lang="cs-CZ" i="1" dirty="0" smtClean="0">
                <a:latin typeface="+mj-lt"/>
              </a:rPr>
              <a:t>Kivy: platonismus v hudbě</a:t>
            </a:r>
          </a:p>
          <a:p>
            <a:pPr marL="0" indent="0" algn="ctr">
              <a:buNone/>
            </a:pPr>
            <a:endParaRPr lang="cs-CZ" dirty="0" smtClean="0"/>
          </a:p>
          <a:p>
            <a:endParaRPr lang="cs-CZ" dirty="0"/>
          </a:p>
        </p:txBody>
      </p:sp>
    </p:spTree>
    <p:extLst>
      <p:ext uri="{BB962C8B-B14F-4D97-AF65-F5344CB8AC3E}">
        <p14:creationId xmlns:p14="http://schemas.microsoft.com/office/powerpoint/2010/main" val="2062000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839788" y="457200"/>
            <a:ext cx="3932237" cy="530225"/>
          </a:xfrm>
        </p:spPr>
        <p:txBody>
          <a:bodyPr>
            <a:normAutofit fontScale="90000"/>
          </a:bodyPr>
          <a:lstStyle/>
          <a:p>
            <a:pPr algn="ctr"/>
            <a:r>
              <a:rPr lang="cs-CZ" i="1" dirty="0" smtClean="0"/>
              <a:t>Bernard </a:t>
            </a:r>
            <a:r>
              <a:rPr lang="cs-CZ" i="1" dirty="0" err="1" smtClean="0"/>
              <a:t>Bolzano</a:t>
            </a:r>
            <a:endParaRPr lang="cs-CZ" i="1" dirty="0"/>
          </a:p>
        </p:txBody>
      </p:sp>
      <p:sp>
        <p:nvSpPr>
          <p:cNvPr id="7" name="Zástupný symbol pro obrázek 6"/>
          <p:cNvSpPr>
            <a:spLocks noGrp="1"/>
          </p:cNvSpPr>
          <p:nvPr>
            <p:ph type="pic" idx="1"/>
          </p:nvPr>
        </p:nvSpPr>
        <p:spPr>
          <a:xfrm>
            <a:off x="5183188" y="0"/>
            <a:ext cx="6172200" cy="6722771"/>
          </a:xfrm>
        </p:spPr>
      </p:sp>
      <p:sp>
        <p:nvSpPr>
          <p:cNvPr id="3" name="Zástupný symbol pro obsah 2"/>
          <p:cNvSpPr>
            <a:spLocks noGrp="1"/>
          </p:cNvSpPr>
          <p:nvPr>
            <p:ph type="body" sz="half" idx="2"/>
          </p:nvPr>
        </p:nvSpPr>
        <p:spPr>
          <a:xfrm>
            <a:off x="839788" y="1690688"/>
            <a:ext cx="3932237" cy="4178300"/>
          </a:xfrm>
        </p:spPr>
        <p:txBody>
          <a:bodyPr/>
          <a:lstStyle/>
          <a:p>
            <a:pPr marL="0" indent="0" algn="ctr">
              <a:buNone/>
            </a:pPr>
            <a:r>
              <a:rPr lang="cs-CZ" sz="2400" i="1" dirty="0" err="1" smtClean="0">
                <a:latin typeface="+mj-lt"/>
              </a:rPr>
              <a:t>Über</a:t>
            </a:r>
            <a:r>
              <a:rPr lang="cs-CZ" sz="2400" i="1" dirty="0" smtClean="0">
                <a:latin typeface="+mj-lt"/>
              </a:rPr>
              <a:t> der </a:t>
            </a:r>
            <a:r>
              <a:rPr lang="cs-CZ" sz="2400" i="1" dirty="0" err="1" smtClean="0">
                <a:latin typeface="+mj-lt"/>
              </a:rPr>
              <a:t>Begriff</a:t>
            </a:r>
            <a:r>
              <a:rPr lang="cs-CZ" sz="2400" i="1" dirty="0" smtClean="0">
                <a:latin typeface="+mj-lt"/>
              </a:rPr>
              <a:t> des </a:t>
            </a:r>
            <a:r>
              <a:rPr lang="cs-CZ" sz="2400" i="1" dirty="0" err="1" smtClean="0">
                <a:latin typeface="+mj-lt"/>
              </a:rPr>
              <a:t>Schönen</a:t>
            </a:r>
            <a:endParaRPr lang="cs-CZ" sz="2400" i="1" dirty="0" smtClean="0">
              <a:latin typeface="+mj-lt"/>
            </a:endParaRPr>
          </a:p>
          <a:p>
            <a:pPr marL="0" indent="0" algn="ctr">
              <a:buNone/>
            </a:pPr>
            <a:endParaRPr lang="cs-CZ" dirty="0" smtClean="0">
              <a:latin typeface="+mj-lt"/>
            </a:endParaRPr>
          </a:p>
          <a:p>
            <a:pPr marL="0" indent="0" algn="ctr">
              <a:buNone/>
            </a:pPr>
            <a:endParaRPr lang="cs-CZ" dirty="0"/>
          </a:p>
        </p:txBody>
      </p:sp>
      <p:pic>
        <p:nvPicPr>
          <p:cNvPr id="4" name="Obrázek 3"/>
          <p:cNvPicPr>
            <a:picLocks noChangeAspect="1"/>
          </p:cNvPicPr>
          <p:nvPr/>
        </p:nvPicPr>
        <p:blipFill>
          <a:blip r:embed="rId2"/>
          <a:stretch>
            <a:fillRect/>
          </a:stretch>
        </p:blipFill>
        <p:spPr>
          <a:xfrm>
            <a:off x="5947775" y="-189629"/>
            <a:ext cx="4510977" cy="6912399"/>
          </a:xfrm>
          <a:prstGeom prst="rect">
            <a:avLst/>
          </a:prstGeom>
        </p:spPr>
      </p:pic>
    </p:spTree>
    <p:extLst>
      <p:ext uri="{BB962C8B-B14F-4D97-AF65-F5344CB8AC3E}">
        <p14:creationId xmlns:p14="http://schemas.microsoft.com/office/powerpoint/2010/main" val="2529053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45719"/>
          </a:xfrm>
        </p:spPr>
        <p:txBody>
          <a:bodyPr>
            <a:normAutofit fontScale="90000"/>
          </a:bodyPr>
          <a:lstStyle/>
          <a:p>
            <a:endParaRPr lang="cs-CZ" dirty="0"/>
          </a:p>
        </p:txBody>
      </p:sp>
      <p:pic>
        <p:nvPicPr>
          <p:cNvPr id="5" name="Zástupný symbol pro obsah 4"/>
          <p:cNvPicPr>
            <a:picLocks noGrp="1" noChangeAspect="1"/>
          </p:cNvPicPr>
          <p:nvPr>
            <p:ph sz="half" idx="1"/>
          </p:nvPr>
        </p:nvPicPr>
        <p:blipFill>
          <a:blip r:embed="rId2"/>
          <a:stretch>
            <a:fillRect/>
          </a:stretch>
        </p:blipFill>
        <p:spPr>
          <a:xfrm>
            <a:off x="4156925" y="-302011"/>
            <a:ext cx="4119583" cy="6858000"/>
          </a:xfrm>
          <a:prstGeom prst="rect">
            <a:avLst/>
          </a:prstGeom>
        </p:spPr>
      </p:pic>
      <p:sp>
        <p:nvSpPr>
          <p:cNvPr id="3" name="Zástupný symbol pro obsah 2"/>
          <p:cNvSpPr>
            <a:spLocks noGrp="1"/>
          </p:cNvSpPr>
          <p:nvPr>
            <p:ph sz="half" idx="2"/>
          </p:nvPr>
        </p:nvSpPr>
        <p:spPr>
          <a:xfrm>
            <a:off x="10097036" y="1825625"/>
            <a:ext cx="1256763" cy="4351338"/>
          </a:xfrm>
        </p:spPr>
        <p:txBody>
          <a:bodyPr/>
          <a:lstStyle/>
          <a:p>
            <a:endParaRPr lang="cs-CZ" dirty="0"/>
          </a:p>
        </p:txBody>
      </p:sp>
    </p:spTree>
    <p:extLst>
      <p:ext uri="{BB962C8B-B14F-4D97-AF65-F5344CB8AC3E}">
        <p14:creationId xmlns:p14="http://schemas.microsoft.com/office/powerpoint/2010/main" val="84578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838200" y="365125"/>
            <a:ext cx="10515600" cy="188667"/>
          </a:xfrm>
        </p:spPr>
        <p:txBody>
          <a:bodyPr>
            <a:normAutofit fontScale="90000"/>
          </a:bodyPr>
          <a:lstStyle/>
          <a:p>
            <a:endParaRPr lang="cs-CZ" dirty="0"/>
          </a:p>
        </p:txBody>
      </p:sp>
      <p:sp>
        <p:nvSpPr>
          <p:cNvPr id="6" name="Zástupný symbol pro obsah 5"/>
          <p:cNvSpPr>
            <a:spLocks noGrp="1"/>
          </p:cNvSpPr>
          <p:nvPr>
            <p:ph idx="1"/>
          </p:nvPr>
        </p:nvSpPr>
        <p:spPr>
          <a:xfrm>
            <a:off x="838200" y="1481069"/>
            <a:ext cx="10515600" cy="4695893"/>
          </a:xfrm>
        </p:spPr>
        <p:txBody>
          <a:bodyPr/>
          <a:lstStyle/>
          <a:p>
            <a:pPr marL="0" indent="0" algn="ctr">
              <a:buNone/>
            </a:pPr>
            <a:r>
              <a:rPr lang="cs-CZ" i="1" dirty="0" err="1" smtClean="0">
                <a:latin typeface="+mj-lt"/>
              </a:rPr>
              <a:t>Bolzano</a:t>
            </a:r>
            <a:r>
              <a:rPr lang="cs-CZ" i="1" dirty="0" smtClean="0">
                <a:latin typeface="+mj-lt"/>
              </a:rPr>
              <a:t>: kritérium identity (platonismus: není entity bez identity, strukturalismus) </a:t>
            </a:r>
          </a:p>
          <a:p>
            <a:pPr marL="0" indent="0" algn="ctr">
              <a:buNone/>
            </a:pPr>
            <a:r>
              <a:rPr lang="cs-CZ" i="1" dirty="0" smtClean="0">
                <a:latin typeface="+mj-lt"/>
              </a:rPr>
              <a:t>Krása - entita abstraktní, objektivní = platónská</a:t>
            </a:r>
          </a:p>
          <a:p>
            <a:pPr marL="0" indent="0" algn="ctr">
              <a:buNone/>
            </a:pPr>
            <a:endParaRPr lang="cs-CZ" i="1" dirty="0">
              <a:latin typeface="+mj-lt"/>
            </a:endParaRPr>
          </a:p>
          <a:p>
            <a:pPr marL="0" indent="0" algn="ctr">
              <a:buNone/>
            </a:pPr>
            <a:r>
              <a:rPr lang="cs-CZ" i="1" dirty="0" smtClean="0">
                <a:latin typeface="+mj-lt"/>
              </a:rPr>
              <a:t>Peter Kivy: Platonismus v hudbě: několik argumentů pro</a:t>
            </a:r>
          </a:p>
          <a:p>
            <a:pPr marL="0" indent="0" algn="ctr">
              <a:buNone/>
            </a:pPr>
            <a:r>
              <a:rPr lang="cs-CZ" i="1" dirty="0" err="1" smtClean="0">
                <a:solidFill>
                  <a:srgbClr val="C00000"/>
                </a:solidFill>
                <a:latin typeface="+mj-lt"/>
              </a:rPr>
              <a:t>Ockhamova</a:t>
            </a:r>
            <a:r>
              <a:rPr lang="cs-CZ" i="1" dirty="0" smtClean="0">
                <a:solidFill>
                  <a:srgbClr val="C00000"/>
                </a:solidFill>
                <a:latin typeface="+mj-lt"/>
              </a:rPr>
              <a:t> břitva: </a:t>
            </a:r>
            <a:r>
              <a:rPr lang="cs-CZ" i="1" dirty="0" err="1">
                <a:solidFill>
                  <a:srgbClr val="C00000"/>
                </a:solidFill>
                <a:latin typeface="+mj-lt"/>
              </a:rPr>
              <a:t>E</a:t>
            </a:r>
            <a:r>
              <a:rPr lang="cs-CZ" i="1" dirty="0" err="1" smtClean="0">
                <a:solidFill>
                  <a:srgbClr val="C00000"/>
                </a:solidFill>
                <a:latin typeface="+mj-lt"/>
              </a:rPr>
              <a:t>ntia</a:t>
            </a:r>
            <a:r>
              <a:rPr lang="cs-CZ" i="1" dirty="0" smtClean="0">
                <a:solidFill>
                  <a:srgbClr val="C00000"/>
                </a:solidFill>
                <a:latin typeface="+mj-lt"/>
              </a:rPr>
              <a:t> non </a:t>
            </a:r>
            <a:r>
              <a:rPr lang="cs-CZ" i="1" dirty="0" err="1" smtClean="0">
                <a:solidFill>
                  <a:srgbClr val="C00000"/>
                </a:solidFill>
                <a:latin typeface="+mj-lt"/>
              </a:rPr>
              <a:t>sunt</a:t>
            </a:r>
            <a:r>
              <a:rPr lang="cs-CZ" i="1" dirty="0" smtClean="0">
                <a:solidFill>
                  <a:srgbClr val="C00000"/>
                </a:solidFill>
                <a:latin typeface="+mj-lt"/>
              </a:rPr>
              <a:t> </a:t>
            </a:r>
            <a:r>
              <a:rPr lang="cs-CZ" i="1" dirty="0" err="1" smtClean="0">
                <a:solidFill>
                  <a:srgbClr val="C00000"/>
                </a:solidFill>
                <a:latin typeface="+mj-lt"/>
              </a:rPr>
              <a:t>multiplicanda</a:t>
            </a:r>
            <a:r>
              <a:rPr lang="cs-CZ" i="1" dirty="0" smtClean="0">
                <a:solidFill>
                  <a:srgbClr val="C00000"/>
                </a:solidFill>
                <a:latin typeface="+mj-lt"/>
              </a:rPr>
              <a:t> </a:t>
            </a:r>
            <a:r>
              <a:rPr lang="cs-CZ" i="1" dirty="0" err="1" smtClean="0">
                <a:solidFill>
                  <a:srgbClr val="C00000"/>
                </a:solidFill>
                <a:latin typeface="+mj-lt"/>
              </a:rPr>
              <a:t>praeter</a:t>
            </a:r>
            <a:r>
              <a:rPr lang="cs-CZ" i="1" dirty="0" smtClean="0">
                <a:solidFill>
                  <a:srgbClr val="C00000"/>
                </a:solidFill>
                <a:latin typeface="+mj-lt"/>
              </a:rPr>
              <a:t> </a:t>
            </a:r>
            <a:r>
              <a:rPr lang="cs-CZ" i="1" dirty="0" err="1" smtClean="0">
                <a:solidFill>
                  <a:srgbClr val="C00000"/>
                </a:solidFill>
                <a:latin typeface="+mj-lt"/>
              </a:rPr>
              <a:t>necessitatem</a:t>
            </a:r>
            <a:r>
              <a:rPr lang="cs-CZ" i="1" dirty="0" smtClean="0">
                <a:solidFill>
                  <a:srgbClr val="C00000"/>
                </a:solidFill>
                <a:latin typeface="+mj-lt"/>
              </a:rPr>
              <a:t>.</a:t>
            </a:r>
          </a:p>
          <a:p>
            <a:pPr marL="0" indent="0" algn="ctr">
              <a:buNone/>
            </a:pPr>
            <a:r>
              <a:rPr lang="cs-CZ" i="1" dirty="0" smtClean="0">
                <a:solidFill>
                  <a:srgbClr val="C00000"/>
                </a:solidFill>
                <a:latin typeface="+mj-lt"/>
              </a:rPr>
              <a:t>Jsoucna se nemají rozmnožovat, není-li to nutné.</a:t>
            </a:r>
          </a:p>
          <a:p>
            <a:pPr marL="0" indent="0" algn="ctr">
              <a:buNone/>
            </a:pPr>
            <a:endParaRPr lang="cs-CZ" dirty="0" smtClean="0">
              <a:latin typeface="+mj-lt"/>
            </a:endParaRPr>
          </a:p>
          <a:p>
            <a:pPr marL="0" indent="0">
              <a:buNone/>
            </a:pPr>
            <a:endParaRPr lang="cs-CZ" dirty="0"/>
          </a:p>
        </p:txBody>
      </p:sp>
    </p:spTree>
    <p:extLst>
      <p:ext uri="{BB962C8B-B14F-4D97-AF65-F5344CB8AC3E}">
        <p14:creationId xmlns:p14="http://schemas.microsoft.com/office/powerpoint/2010/main" val="4163956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1524000" y="1017431"/>
            <a:ext cx="9144000" cy="5840569"/>
          </a:xfrm>
        </p:spPr>
        <p:txBody>
          <a:bodyPr>
            <a:normAutofit/>
          </a:bodyPr>
          <a:lstStyle/>
          <a:p>
            <a:pPr eaLnBrk="1" hangingPunct="1">
              <a:buFontTx/>
              <a:buNone/>
            </a:pPr>
            <a:r>
              <a:rPr lang="cs-CZ" altLang="cs-CZ" sz="3200" i="1" dirty="0">
                <a:latin typeface="+mj-lt"/>
              </a:rPr>
              <a:t>	</a:t>
            </a:r>
            <a:r>
              <a:rPr lang="cs-CZ" altLang="cs-CZ" sz="3200" i="1" dirty="0" smtClean="0">
                <a:solidFill>
                  <a:srgbClr val="C00000"/>
                </a:solidFill>
                <a:latin typeface="+mj-lt"/>
              </a:rPr>
              <a:t>type </a:t>
            </a:r>
            <a:r>
              <a:rPr lang="cs-CZ" altLang="cs-CZ" sz="3200" i="1" dirty="0">
                <a:solidFill>
                  <a:srgbClr val="C00000"/>
                </a:solidFill>
                <a:latin typeface="+mj-lt"/>
              </a:rPr>
              <a:t>– token</a:t>
            </a:r>
            <a:r>
              <a:rPr lang="cs-CZ" altLang="cs-CZ" sz="3200" i="1" dirty="0">
                <a:latin typeface="+mj-lt"/>
              </a:rPr>
              <a:t>.</a:t>
            </a:r>
          </a:p>
          <a:p>
            <a:pPr>
              <a:buNone/>
            </a:pPr>
            <a:r>
              <a:rPr lang="cs-CZ" altLang="cs-CZ" sz="3200" i="1" dirty="0">
                <a:latin typeface="+mj-lt"/>
              </a:rPr>
              <a:t>	</a:t>
            </a:r>
            <a:r>
              <a:rPr lang="cs-CZ" altLang="cs-CZ" sz="3200" i="1" dirty="0" smtClean="0">
                <a:latin typeface="+mj-lt"/>
              </a:rPr>
              <a:t>Co je společné </a:t>
            </a:r>
            <a:r>
              <a:rPr lang="cs-CZ" altLang="cs-CZ" sz="3200" i="1" dirty="0">
                <a:latin typeface="+mj-lt"/>
              </a:rPr>
              <a:t>pro </a:t>
            </a:r>
            <a:r>
              <a:rPr lang="cs-CZ" altLang="cs-CZ" sz="3200" i="1" dirty="0" smtClean="0">
                <a:latin typeface="+mj-lt"/>
              </a:rPr>
              <a:t>partituru X</a:t>
            </a:r>
            <a:r>
              <a:rPr lang="cs-CZ" altLang="cs-CZ" sz="3200" i="1" dirty="0">
                <a:latin typeface="+mj-lt"/>
              </a:rPr>
              <a:t>, koncertní </a:t>
            </a:r>
            <a:r>
              <a:rPr lang="cs-CZ" altLang="cs-CZ" sz="3200" i="1" dirty="0" smtClean="0">
                <a:latin typeface="+mj-lt"/>
              </a:rPr>
              <a:t>provedení X, nebo X na CD …? Struktura: abstrahováno od nahodilých vlastností konkrétních instancí. </a:t>
            </a:r>
            <a:endParaRPr lang="cs-CZ" altLang="cs-CZ" sz="3200" i="1" dirty="0">
              <a:latin typeface="+mj-lt"/>
            </a:endParaRPr>
          </a:p>
          <a:p>
            <a:pPr eaLnBrk="1" hangingPunct="1">
              <a:buFontTx/>
              <a:buNone/>
            </a:pPr>
            <a:r>
              <a:rPr lang="cs-CZ" altLang="cs-CZ" sz="3200" i="1" dirty="0">
                <a:solidFill>
                  <a:srgbClr val="C00000"/>
                </a:solidFill>
                <a:latin typeface="+mj-lt"/>
              </a:rPr>
              <a:t>	UD </a:t>
            </a:r>
            <a:r>
              <a:rPr lang="cs-CZ" altLang="cs-CZ" sz="3200" i="1" dirty="0">
                <a:solidFill>
                  <a:srgbClr val="C00000"/>
                </a:solidFill>
                <a:latin typeface="+mj-lt"/>
                <a:sym typeface="Symbol" panose="05050102010706020507" pitchFamily="18" charset="2"/>
              </a:rPr>
              <a:t> </a:t>
            </a:r>
            <a:r>
              <a:rPr lang="cs-CZ" altLang="cs-CZ" sz="3200" i="1" dirty="0" smtClean="0">
                <a:solidFill>
                  <a:srgbClr val="C00000"/>
                </a:solidFill>
                <a:latin typeface="+mj-lt"/>
              </a:rPr>
              <a:t>token (identita?); </a:t>
            </a:r>
            <a:endParaRPr lang="cs-CZ" altLang="cs-CZ" sz="3200" i="1" dirty="0">
              <a:solidFill>
                <a:srgbClr val="C00000"/>
              </a:solidFill>
              <a:latin typeface="+mj-lt"/>
            </a:endParaRPr>
          </a:p>
          <a:p>
            <a:pPr eaLnBrk="1" hangingPunct="1">
              <a:buFontTx/>
              <a:buNone/>
            </a:pPr>
            <a:r>
              <a:rPr lang="cs-CZ" altLang="cs-CZ" sz="3200" i="1" dirty="0">
                <a:solidFill>
                  <a:srgbClr val="C00000"/>
                </a:solidFill>
                <a:latin typeface="+mj-lt"/>
              </a:rPr>
              <a:t>	UD </a:t>
            </a:r>
            <a:r>
              <a:rPr lang="cs-CZ" altLang="cs-CZ" sz="3200" i="1" dirty="0" smtClean="0">
                <a:solidFill>
                  <a:srgbClr val="C00000"/>
                </a:solidFill>
                <a:latin typeface="+mj-lt"/>
              </a:rPr>
              <a:t>= type</a:t>
            </a:r>
            <a:r>
              <a:rPr lang="cs-CZ" altLang="cs-CZ" sz="3200" i="1" dirty="0">
                <a:solidFill>
                  <a:srgbClr val="C00000"/>
                </a:solidFill>
                <a:latin typeface="+mj-lt"/>
              </a:rPr>
              <a:t>. </a:t>
            </a:r>
          </a:p>
          <a:p>
            <a:pPr eaLnBrk="1" hangingPunct="1">
              <a:buFontTx/>
              <a:buNone/>
            </a:pPr>
            <a:r>
              <a:rPr lang="cs-CZ" altLang="cs-CZ" sz="3200" i="1" dirty="0">
                <a:latin typeface="+mj-lt"/>
              </a:rPr>
              <a:t>	Instance typu X</a:t>
            </a:r>
            <a:r>
              <a:rPr lang="cs-CZ" altLang="cs-CZ" sz="3200" i="1" dirty="0" smtClean="0">
                <a:latin typeface="+mj-lt"/>
              </a:rPr>
              <a:t> </a:t>
            </a:r>
            <a:r>
              <a:rPr lang="cs-CZ" altLang="cs-CZ" sz="3200" i="1" dirty="0">
                <a:latin typeface="+mj-lt"/>
              </a:rPr>
              <a:t>– tokeny x</a:t>
            </a:r>
            <a:r>
              <a:rPr lang="cs-CZ" altLang="cs-CZ" sz="3200" i="1" dirty="0" smtClean="0">
                <a:latin typeface="+mj-lt"/>
              </a:rPr>
              <a:t> </a:t>
            </a:r>
            <a:r>
              <a:rPr lang="cs-CZ" altLang="cs-CZ" sz="3200" i="1" dirty="0">
                <a:latin typeface="+mj-lt"/>
              </a:rPr>
              <a:t>typu X</a:t>
            </a:r>
            <a:r>
              <a:rPr lang="cs-CZ" altLang="cs-CZ" sz="3200" i="1" dirty="0" smtClean="0">
                <a:latin typeface="+mj-lt"/>
              </a:rPr>
              <a:t>.</a:t>
            </a:r>
            <a:endParaRPr lang="cs-CZ" altLang="cs-CZ" sz="3200" i="1" dirty="0">
              <a:latin typeface="+mj-lt"/>
            </a:endParaRPr>
          </a:p>
          <a:p>
            <a:pPr>
              <a:buNone/>
            </a:pPr>
            <a:r>
              <a:rPr lang="cs-CZ" altLang="cs-CZ" sz="3200" i="1" dirty="0">
                <a:latin typeface="+mj-lt"/>
              </a:rPr>
              <a:t>	Kritérium </a:t>
            </a:r>
            <a:r>
              <a:rPr lang="cs-CZ" altLang="cs-CZ" sz="3200" i="1" dirty="0" smtClean="0">
                <a:latin typeface="+mj-lt"/>
              </a:rPr>
              <a:t>identity </a:t>
            </a:r>
            <a:r>
              <a:rPr lang="cs-CZ" altLang="cs-CZ" sz="3200" i="1" dirty="0">
                <a:solidFill>
                  <a:prstClr val="black"/>
                </a:solidFill>
                <a:latin typeface="Calibri Light" panose="020F0302020204030204"/>
              </a:rPr>
              <a:t>– </a:t>
            </a:r>
            <a:r>
              <a:rPr lang="cs-CZ" altLang="cs-CZ" sz="3200" i="1" dirty="0" err="1" smtClean="0">
                <a:latin typeface="+mj-lt"/>
              </a:rPr>
              <a:t>onus</a:t>
            </a:r>
            <a:r>
              <a:rPr lang="cs-CZ" altLang="cs-CZ" sz="3200" i="1" dirty="0" smtClean="0">
                <a:latin typeface="+mj-lt"/>
              </a:rPr>
              <a:t> </a:t>
            </a:r>
            <a:r>
              <a:rPr lang="cs-CZ" altLang="cs-CZ" sz="3200" i="1" dirty="0" smtClean="0">
                <a:latin typeface="+mj-lt"/>
              </a:rPr>
              <a:t>probandi (empirie, intuice).</a:t>
            </a:r>
            <a:endParaRPr lang="cs-CZ" altLang="cs-CZ" sz="3200" i="1" dirty="0">
              <a:latin typeface="+mj-lt"/>
            </a:endParaRPr>
          </a:p>
        </p:txBody>
      </p:sp>
    </p:spTree>
    <p:extLst>
      <p:ext uri="{BB962C8B-B14F-4D97-AF65-F5344CB8AC3E}">
        <p14:creationId xmlns:p14="http://schemas.microsoft.com/office/powerpoint/2010/main" val="2622319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365125"/>
            <a:ext cx="10515600" cy="1000036"/>
          </a:xfrm>
        </p:spPr>
        <p:txBody>
          <a:bodyPr>
            <a:normAutofit/>
          </a:bodyPr>
          <a:lstStyle/>
          <a:p>
            <a:pPr algn="ctr"/>
            <a:endParaRPr lang="cs-CZ" i="1" dirty="0"/>
          </a:p>
        </p:txBody>
      </p:sp>
      <p:sp>
        <p:nvSpPr>
          <p:cNvPr id="5" name="Zástupný symbol pro obsah 4"/>
          <p:cNvSpPr>
            <a:spLocks noGrp="1"/>
          </p:cNvSpPr>
          <p:nvPr>
            <p:ph idx="1"/>
          </p:nvPr>
        </p:nvSpPr>
        <p:spPr>
          <a:xfrm>
            <a:off x="838200" y="1365161"/>
            <a:ext cx="10515600" cy="4811802"/>
          </a:xfrm>
        </p:spPr>
        <p:txBody>
          <a:bodyPr/>
          <a:lstStyle/>
          <a:p>
            <a:pPr marL="0" indent="0" algn="ctr">
              <a:buNone/>
            </a:pPr>
            <a:r>
              <a:rPr lang="cs-CZ" i="1" dirty="0" smtClean="0">
                <a:latin typeface="+mj-lt"/>
              </a:rPr>
              <a:t>Lze </a:t>
            </a:r>
            <a:r>
              <a:rPr lang="cs-CZ" i="1" dirty="0">
                <a:latin typeface="+mj-lt"/>
              </a:rPr>
              <a:t>umění dobře definovat? </a:t>
            </a:r>
            <a:endParaRPr lang="cs-CZ" i="1" dirty="0" smtClean="0">
              <a:latin typeface="+mj-lt"/>
            </a:endParaRPr>
          </a:p>
          <a:p>
            <a:pPr marL="0" indent="0" algn="ctr">
              <a:buNone/>
            </a:pPr>
            <a:r>
              <a:rPr lang="cs-CZ" i="1" dirty="0" smtClean="0">
                <a:latin typeface="+mj-lt"/>
              </a:rPr>
              <a:t>Je </a:t>
            </a:r>
            <a:r>
              <a:rPr lang="cs-CZ" i="1" dirty="0">
                <a:latin typeface="+mj-lt"/>
              </a:rPr>
              <a:t>verdikt o hodnotě díla objektivní, nebo subjektivní? </a:t>
            </a:r>
            <a:endParaRPr lang="cs-CZ" i="1" dirty="0" smtClean="0">
              <a:latin typeface="+mj-lt"/>
            </a:endParaRPr>
          </a:p>
          <a:p>
            <a:pPr marL="0" indent="0" algn="ctr">
              <a:buNone/>
            </a:pPr>
            <a:r>
              <a:rPr lang="cs-CZ" i="1" dirty="0" smtClean="0">
                <a:latin typeface="+mj-lt"/>
              </a:rPr>
              <a:t>Co </a:t>
            </a:r>
            <a:r>
              <a:rPr lang="cs-CZ" i="1" dirty="0">
                <a:latin typeface="+mj-lt"/>
              </a:rPr>
              <a:t>má umění společného s morálkou? </a:t>
            </a:r>
            <a:endParaRPr lang="cs-CZ" i="1" dirty="0" smtClean="0">
              <a:latin typeface="+mj-lt"/>
            </a:endParaRPr>
          </a:p>
          <a:p>
            <a:pPr marL="0" indent="0" algn="ctr">
              <a:buNone/>
            </a:pPr>
            <a:r>
              <a:rPr lang="cs-CZ" i="1" dirty="0" smtClean="0">
                <a:latin typeface="+mj-lt"/>
              </a:rPr>
              <a:t>Lze </a:t>
            </a:r>
            <a:r>
              <a:rPr lang="cs-CZ" i="1" dirty="0">
                <a:latin typeface="+mj-lt"/>
              </a:rPr>
              <a:t>sestavit obecný recept na dobré umělecké dílo? </a:t>
            </a:r>
            <a:endParaRPr lang="cs-CZ" i="1" dirty="0" smtClean="0">
              <a:latin typeface="+mj-lt"/>
            </a:endParaRPr>
          </a:p>
          <a:p>
            <a:pPr marL="0" indent="0" algn="ctr">
              <a:buNone/>
            </a:pPr>
            <a:r>
              <a:rPr lang="cs-CZ" i="1" dirty="0" smtClean="0">
                <a:latin typeface="+mj-lt"/>
              </a:rPr>
              <a:t>Je </a:t>
            </a:r>
            <a:r>
              <a:rPr lang="cs-CZ" i="1" dirty="0">
                <a:latin typeface="+mj-lt"/>
              </a:rPr>
              <a:t>autor objevitel, nebo vynálezce? </a:t>
            </a:r>
            <a:endParaRPr lang="cs-CZ" i="1" dirty="0" smtClean="0">
              <a:latin typeface="+mj-lt"/>
            </a:endParaRPr>
          </a:p>
          <a:p>
            <a:pPr marL="0" indent="0" algn="ctr">
              <a:buNone/>
            </a:pPr>
            <a:r>
              <a:rPr lang="cs-CZ" i="1" dirty="0" smtClean="0">
                <a:latin typeface="+mj-lt"/>
              </a:rPr>
              <a:t>Lze </a:t>
            </a:r>
            <a:r>
              <a:rPr lang="cs-CZ" i="1" dirty="0">
                <a:latin typeface="+mj-lt"/>
              </a:rPr>
              <a:t>dílo interpretovat libovolně?</a:t>
            </a:r>
          </a:p>
        </p:txBody>
      </p:sp>
    </p:spTree>
    <p:extLst>
      <p:ext uri="{BB962C8B-B14F-4D97-AF65-F5344CB8AC3E}">
        <p14:creationId xmlns:p14="http://schemas.microsoft.com/office/powerpoint/2010/main" val="2914182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65126"/>
            <a:ext cx="10515600" cy="420486"/>
          </a:xfrm>
        </p:spPr>
        <p:txBody>
          <a:bodyPr>
            <a:normAutofit fontScale="90000"/>
          </a:bodyPr>
          <a:lstStyle/>
          <a:p>
            <a:pPr algn="ctr" eaLnBrk="1" hangingPunct="1"/>
            <a:endParaRPr lang="cs-CZ" altLang="cs-CZ" dirty="0" smtClean="0"/>
          </a:p>
        </p:txBody>
      </p:sp>
      <p:sp>
        <p:nvSpPr>
          <p:cNvPr id="15363" name="Rectangle 3"/>
          <p:cNvSpPr>
            <a:spLocks noGrp="1" noChangeArrowheads="1"/>
          </p:cNvSpPr>
          <p:nvPr>
            <p:ph type="body" idx="1"/>
          </p:nvPr>
        </p:nvSpPr>
        <p:spPr>
          <a:xfrm>
            <a:off x="2279650" y="1262130"/>
            <a:ext cx="8388350" cy="5595871"/>
          </a:xfrm>
        </p:spPr>
        <p:txBody>
          <a:bodyPr/>
          <a:lstStyle/>
          <a:p>
            <a:pPr marL="609600" indent="-609600">
              <a:buFontTx/>
              <a:buAutoNum type="arabicPeriod"/>
            </a:pPr>
            <a:r>
              <a:rPr lang="cs-CZ" altLang="cs-CZ" sz="3600" i="1" dirty="0">
                <a:latin typeface="+mj-lt"/>
              </a:rPr>
              <a:t>Všechna díla = typy.</a:t>
            </a:r>
          </a:p>
          <a:p>
            <a:pPr marL="609600" indent="-609600">
              <a:buFontTx/>
              <a:buAutoNum type="arabicPeriod"/>
            </a:pPr>
            <a:r>
              <a:rPr lang="cs-CZ" altLang="cs-CZ" sz="3600" i="1" dirty="0">
                <a:latin typeface="+mj-lt"/>
              </a:rPr>
              <a:t>Všechny typy = abstraktní.</a:t>
            </a:r>
          </a:p>
          <a:p>
            <a:pPr marL="609600" indent="-609600">
              <a:buFontTx/>
              <a:buAutoNum type="arabicPeriod"/>
            </a:pPr>
            <a:r>
              <a:rPr lang="cs-CZ" altLang="cs-CZ" sz="3600" i="1" dirty="0">
                <a:latin typeface="+mj-lt"/>
              </a:rPr>
              <a:t>Nic, co je abstraktní, nemůže mít smyslové vlastnosti.</a:t>
            </a:r>
          </a:p>
          <a:p>
            <a:pPr marL="609600" indent="-609600">
              <a:buFontTx/>
              <a:buAutoNum type="arabicPeriod"/>
            </a:pPr>
            <a:r>
              <a:rPr lang="cs-CZ" altLang="cs-CZ" sz="3600" i="1" dirty="0">
                <a:latin typeface="+mj-lt"/>
              </a:rPr>
              <a:t>Hudební díla jsou slyšitelná.</a:t>
            </a:r>
          </a:p>
          <a:p>
            <a:pPr marL="609600" indent="-609600">
              <a:buNone/>
            </a:pPr>
            <a:r>
              <a:rPr lang="cs-CZ" altLang="cs-CZ" sz="3600" i="1" dirty="0">
                <a:latin typeface="+mj-lt"/>
                <a:sym typeface="Symbol" panose="05050102010706020507" pitchFamily="18" charset="2"/>
              </a:rPr>
              <a:t>	</a:t>
            </a:r>
            <a:r>
              <a:rPr lang="cs-CZ" altLang="cs-CZ" sz="3600" i="1" dirty="0">
                <a:latin typeface="+mj-lt"/>
              </a:rPr>
              <a:t>Díla </a:t>
            </a:r>
            <a:r>
              <a:rPr lang="cs-CZ" altLang="cs-CZ" sz="3600" i="1" dirty="0">
                <a:latin typeface="+mj-lt"/>
                <a:sym typeface="Symbol" panose="05050102010706020507" pitchFamily="18" charset="2"/>
              </a:rPr>
              <a:t></a:t>
            </a:r>
            <a:r>
              <a:rPr lang="cs-CZ" altLang="cs-CZ" sz="3600" i="1" dirty="0">
                <a:latin typeface="+mj-lt"/>
              </a:rPr>
              <a:t> typy.</a:t>
            </a:r>
          </a:p>
        </p:txBody>
      </p:sp>
    </p:spTree>
    <p:extLst>
      <p:ext uri="{BB962C8B-B14F-4D97-AF65-F5344CB8AC3E}">
        <p14:creationId xmlns:p14="http://schemas.microsoft.com/office/powerpoint/2010/main" val="349305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90151"/>
          </a:xfrm>
        </p:spPr>
        <p:txBody>
          <a:bodyPr>
            <a:normAutofit fontScale="90000"/>
          </a:bodyPr>
          <a:lstStyle/>
          <a:p>
            <a:endParaRPr lang="cs-CZ" dirty="0"/>
          </a:p>
        </p:txBody>
      </p:sp>
      <p:sp>
        <p:nvSpPr>
          <p:cNvPr id="3" name="Zástupný symbol pro obsah 2"/>
          <p:cNvSpPr>
            <a:spLocks noGrp="1"/>
          </p:cNvSpPr>
          <p:nvPr>
            <p:ph idx="1"/>
          </p:nvPr>
        </p:nvSpPr>
        <p:spPr>
          <a:xfrm>
            <a:off x="386366" y="1043189"/>
            <a:ext cx="11475076" cy="5576551"/>
          </a:xfrm>
        </p:spPr>
        <p:txBody>
          <a:bodyPr>
            <a:normAutofit/>
          </a:bodyPr>
          <a:lstStyle/>
          <a:p>
            <a:pPr marL="0" indent="0">
              <a:buNone/>
            </a:pPr>
            <a:r>
              <a:rPr lang="cs-CZ" i="1" dirty="0" smtClean="0">
                <a:latin typeface="+mj-lt"/>
              </a:rPr>
              <a:t>Kivy: „… pokud prohlásíme např. „Lev má hřívu“ (…) nemáme za to, že hřívu mají „logické“ entity. </a:t>
            </a:r>
          </a:p>
          <a:p>
            <a:pPr marL="0" indent="0">
              <a:buNone/>
            </a:pPr>
            <a:r>
              <a:rPr lang="cs-CZ" i="1" dirty="0" smtClean="0">
                <a:latin typeface="+mj-lt"/>
              </a:rPr>
              <a:t>Když řekneme, že „Haydnova 49. symfonie je vášnivá“, pak každá dobře utvořená instance této skladby – tj. její provedení – je vášnivá. Co víc: říkáme i to, že je-li toto dílo (druh či obecnina) právě takové, pak jejími hodnověrnými instancemi jsou pouze vášnivá provedení. Takto tedy říkáme něco o díle (chápaném jako obecnina či druh): jako o obecnině či druhu o něm predikujeme vášnivost, třebaže netvrdíme, že vlastnost vášeň lze slyšet. </a:t>
            </a:r>
          </a:p>
          <a:p>
            <a:pPr marL="0" indent="0">
              <a:buNone/>
            </a:pPr>
            <a:r>
              <a:rPr lang="cs-CZ" i="1" dirty="0" smtClean="0">
                <a:latin typeface="+mj-lt"/>
              </a:rPr>
              <a:t>(…) </a:t>
            </a:r>
            <a:r>
              <a:rPr lang="cs-CZ" i="1" dirty="0">
                <a:latin typeface="+mj-lt"/>
              </a:rPr>
              <a:t>slyšet provedení symfonie znamená slyšet tu symfonii: znamená to slyšet právě toto dílo, ne jakéhosi zástupce. Provedení je instancí díla, ne jeho náhražkou (…).“</a:t>
            </a:r>
          </a:p>
          <a:p>
            <a:pPr marL="0" indent="0">
              <a:buNone/>
            </a:pPr>
            <a:endParaRPr lang="cs-CZ" i="1" dirty="0" smtClean="0">
              <a:latin typeface="+mj-lt"/>
            </a:endParaRPr>
          </a:p>
        </p:txBody>
      </p:sp>
    </p:spTree>
    <p:extLst>
      <p:ext uri="{BB962C8B-B14F-4D97-AF65-F5344CB8AC3E}">
        <p14:creationId xmlns:p14="http://schemas.microsoft.com/office/powerpoint/2010/main" val="1922270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1524000" y="0"/>
            <a:ext cx="9144000" cy="6858000"/>
          </a:xfrm>
        </p:spPr>
        <p:txBody>
          <a:bodyPr>
            <a:normAutofit/>
          </a:bodyPr>
          <a:lstStyle/>
          <a:p>
            <a:pPr marL="609600" indent="-609600">
              <a:buNone/>
            </a:pPr>
            <a:r>
              <a:rPr lang="cs-CZ" altLang="cs-CZ" dirty="0" smtClean="0"/>
              <a:t>	</a:t>
            </a:r>
          </a:p>
          <a:p>
            <a:pPr marL="609600" indent="-609600" algn="ctr">
              <a:buNone/>
            </a:pPr>
            <a:r>
              <a:rPr lang="cs-CZ" altLang="cs-CZ" i="1" dirty="0" smtClean="0">
                <a:solidFill>
                  <a:srgbClr val="C00000"/>
                </a:solidFill>
                <a:latin typeface="+mj-lt"/>
              </a:rPr>
              <a:t>Autor je objevitel (charakteristické pro platonismus v umění)</a:t>
            </a:r>
            <a:endParaRPr lang="cs-CZ" altLang="cs-CZ" i="1" dirty="0">
              <a:solidFill>
                <a:srgbClr val="C00000"/>
              </a:solidFill>
              <a:latin typeface="+mj-lt"/>
            </a:endParaRPr>
          </a:p>
          <a:p>
            <a:pPr marL="609600" indent="-609600" algn="ctr">
              <a:buNone/>
            </a:pPr>
            <a:r>
              <a:rPr lang="cs-CZ" altLang="cs-CZ" i="1" dirty="0">
                <a:latin typeface="+mj-lt"/>
              </a:rPr>
              <a:t>t</a:t>
            </a:r>
            <a:r>
              <a:rPr lang="cs-CZ" altLang="cs-CZ" i="1" dirty="0" smtClean="0">
                <a:latin typeface="+mj-lt"/>
              </a:rPr>
              <a:t>ype / token: kritéria identity</a:t>
            </a:r>
          </a:p>
          <a:p>
            <a:pPr marL="609600" indent="-609600" algn="ctr">
              <a:buNone/>
            </a:pPr>
            <a:endParaRPr lang="cs-CZ" altLang="cs-CZ" dirty="0" smtClean="0"/>
          </a:p>
          <a:p>
            <a:pPr marL="1371600" lvl="2" indent="-457200">
              <a:buFontTx/>
              <a:buAutoNum type="arabicPeriod"/>
            </a:pPr>
            <a:r>
              <a:rPr lang="cs-CZ" altLang="cs-CZ" sz="4400" i="1" dirty="0" smtClean="0">
                <a:latin typeface="+mj-lt"/>
              </a:rPr>
              <a:t>identita </a:t>
            </a:r>
            <a:r>
              <a:rPr lang="cs-CZ" altLang="cs-CZ" sz="4400" i="1" dirty="0">
                <a:latin typeface="+mj-lt"/>
              </a:rPr>
              <a:t>X</a:t>
            </a:r>
            <a:r>
              <a:rPr lang="cs-CZ" altLang="cs-CZ" sz="4400" i="1" dirty="0" smtClean="0">
                <a:latin typeface="+mj-lt"/>
              </a:rPr>
              <a:t> </a:t>
            </a:r>
            <a:r>
              <a:rPr lang="cs-CZ" altLang="cs-CZ" sz="4400" i="1" dirty="0">
                <a:latin typeface="+mj-lt"/>
              </a:rPr>
              <a:t>jako </a:t>
            </a:r>
            <a:r>
              <a:rPr lang="cs-CZ" altLang="cs-CZ" sz="4400" i="1" dirty="0" smtClean="0">
                <a:latin typeface="+mj-lt"/>
              </a:rPr>
              <a:t>typu: 2 entity jsou X, mají-li totožnou strukturu</a:t>
            </a:r>
          </a:p>
          <a:p>
            <a:pPr marL="1371600" lvl="2" indent="-457200">
              <a:buFontTx/>
              <a:buAutoNum type="arabicPeriod"/>
            </a:pPr>
            <a:r>
              <a:rPr lang="cs-CZ" altLang="cs-CZ" sz="4400" i="1" dirty="0" smtClean="0">
                <a:latin typeface="+mj-lt"/>
              </a:rPr>
              <a:t>identita </a:t>
            </a:r>
            <a:r>
              <a:rPr lang="cs-CZ" altLang="cs-CZ" sz="4400" i="1" dirty="0">
                <a:latin typeface="+mj-lt"/>
              </a:rPr>
              <a:t>tokenů </a:t>
            </a:r>
            <a:r>
              <a:rPr lang="cs-CZ" altLang="cs-CZ" sz="4400" i="1" dirty="0" smtClean="0">
                <a:latin typeface="+mj-lt"/>
              </a:rPr>
              <a:t>a typu X: a je instancí X, je-li správným smyslovým provedením X</a:t>
            </a:r>
          </a:p>
          <a:p>
            <a:pPr marL="914400" lvl="2" indent="0">
              <a:buNone/>
            </a:pPr>
            <a:endParaRPr lang="cs-CZ" altLang="cs-CZ" i="1" dirty="0" smtClean="0"/>
          </a:p>
        </p:txBody>
      </p:sp>
    </p:spTree>
    <p:extLst>
      <p:ext uri="{BB962C8B-B14F-4D97-AF65-F5344CB8AC3E}">
        <p14:creationId xmlns:p14="http://schemas.microsoft.com/office/powerpoint/2010/main" val="375617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334850" y="188915"/>
            <a:ext cx="11397803" cy="1137610"/>
          </a:xfrm>
        </p:spPr>
        <p:txBody>
          <a:bodyPr>
            <a:normAutofit/>
          </a:bodyPr>
          <a:lstStyle/>
          <a:p>
            <a:r>
              <a:rPr lang="cs-CZ" altLang="cs-CZ" sz="4000" i="1" dirty="0" smtClean="0">
                <a:solidFill>
                  <a:srgbClr val="C00000"/>
                </a:solidFill>
              </a:rPr>
              <a:t>Kognitivismus:</a:t>
            </a:r>
          </a:p>
        </p:txBody>
      </p:sp>
      <p:sp>
        <p:nvSpPr>
          <p:cNvPr id="3" name="Podnadpis 2"/>
          <p:cNvSpPr>
            <a:spLocks noGrp="1"/>
          </p:cNvSpPr>
          <p:nvPr>
            <p:ph type="subTitle" idx="1"/>
          </p:nvPr>
        </p:nvSpPr>
        <p:spPr>
          <a:xfrm>
            <a:off x="940158" y="1652588"/>
            <a:ext cx="9981127" cy="4368800"/>
          </a:xfrm>
        </p:spPr>
        <p:txBody>
          <a:bodyPr>
            <a:normAutofit/>
          </a:bodyPr>
          <a:lstStyle/>
          <a:p>
            <a:endParaRPr lang="cs-CZ" altLang="cs-CZ" sz="3600" i="1" dirty="0" smtClean="0"/>
          </a:p>
          <a:p>
            <a:endParaRPr lang="cs-CZ" altLang="cs-CZ" sz="3600" i="1" dirty="0" smtClean="0">
              <a:solidFill>
                <a:srgbClr val="C00000"/>
              </a:solidFill>
              <a:latin typeface="+mj-lt"/>
            </a:endParaRPr>
          </a:p>
          <a:p>
            <a:r>
              <a:rPr lang="cs-CZ" altLang="cs-CZ" sz="3600" i="1" dirty="0" smtClean="0">
                <a:solidFill>
                  <a:srgbClr val="C00000"/>
                </a:solidFill>
                <a:latin typeface="+mj-lt"/>
              </a:rPr>
              <a:t>hodnota díla je přímo úměrná míře poznání, které skýtá. </a:t>
            </a:r>
          </a:p>
        </p:txBody>
      </p:sp>
    </p:spTree>
    <p:extLst>
      <p:ext uri="{BB962C8B-B14F-4D97-AF65-F5344CB8AC3E}">
        <p14:creationId xmlns:p14="http://schemas.microsoft.com/office/powerpoint/2010/main" val="368963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242552" y="86977"/>
            <a:ext cx="11706895" cy="1325563"/>
          </a:xfrm>
        </p:spPr>
        <p:txBody>
          <a:bodyPr>
            <a:normAutofit/>
          </a:bodyPr>
          <a:lstStyle/>
          <a:p>
            <a:pPr algn="ctr"/>
            <a:r>
              <a:rPr lang="cs-CZ" altLang="cs-CZ" sz="2800" i="1" dirty="0" smtClean="0">
                <a:solidFill>
                  <a:srgbClr val="C00000"/>
                </a:solidFill>
              </a:rPr>
              <a:t>Kognitivní skepticismus, </a:t>
            </a:r>
            <a:r>
              <a:rPr lang="cs-CZ" altLang="cs-CZ" sz="2800" i="1" dirty="0" err="1" smtClean="0">
                <a:solidFill>
                  <a:srgbClr val="C00000"/>
                </a:solidFill>
              </a:rPr>
              <a:t>Jeremy</a:t>
            </a:r>
            <a:r>
              <a:rPr lang="cs-CZ" altLang="cs-CZ" sz="2800" i="1" dirty="0" smtClean="0">
                <a:solidFill>
                  <a:srgbClr val="C00000"/>
                </a:solidFill>
              </a:rPr>
              <a:t> </a:t>
            </a:r>
            <a:r>
              <a:rPr lang="cs-CZ" altLang="cs-CZ" sz="2800" i="1" dirty="0" err="1" smtClean="0">
                <a:solidFill>
                  <a:srgbClr val="C00000"/>
                </a:solidFill>
              </a:rPr>
              <a:t>Stolnitz</a:t>
            </a:r>
            <a:r>
              <a:rPr lang="cs-CZ" altLang="cs-CZ" sz="2800" i="1" dirty="0" smtClean="0">
                <a:solidFill>
                  <a:srgbClr val="C00000"/>
                </a:solidFill>
              </a:rPr>
              <a:t>: argument o kognitivní trivialitě</a:t>
            </a:r>
          </a:p>
        </p:txBody>
      </p:sp>
      <p:sp>
        <p:nvSpPr>
          <p:cNvPr id="3" name="Zástupný symbol pro obsah 2"/>
          <p:cNvSpPr>
            <a:spLocks noGrp="1"/>
          </p:cNvSpPr>
          <p:nvPr>
            <p:ph idx="1"/>
          </p:nvPr>
        </p:nvSpPr>
        <p:spPr>
          <a:xfrm>
            <a:off x="838200" y="1412540"/>
            <a:ext cx="10515600" cy="4764423"/>
          </a:xfrm>
        </p:spPr>
        <p:txBody>
          <a:bodyPr/>
          <a:lstStyle/>
          <a:p>
            <a:pPr marL="514350" indent="-514350">
              <a:buFontTx/>
              <a:buAutoNum type="arabicPeriod"/>
              <a:defRPr/>
            </a:pPr>
            <a:r>
              <a:rPr lang="cs-CZ" i="1" dirty="0">
                <a:latin typeface="+mj-lt"/>
              </a:rPr>
              <a:t>Poznatek z četby Zločinu a trestu: svědomí za každý zločin </a:t>
            </a:r>
            <a:r>
              <a:rPr lang="cs-CZ" i="1" dirty="0" smtClean="0">
                <a:latin typeface="+mj-lt"/>
              </a:rPr>
              <a:t>požaduje </a:t>
            </a:r>
            <a:r>
              <a:rPr lang="cs-CZ" i="1" dirty="0">
                <a:latin typeface="+mj-lt"/>
              </a:rPr>
              <a:t>trest. </a:t>
            </a:r>
          </a:p>
          <a:p>
            <a:pPr marL="0" indent="0">
              <a:buNone/>
              <a:defRPr/>
            </a:pPr>
            <a:r>
              <a:rPr lang="cs-CZ" i="1" dirty="0" smtClean="0">
                <a:solidFill>
                  <a:srgbClr val="000000"/>
                </a:solidFill>
                <a:latin typeface="+mj-lt"/>
              </a:rPr>
              <a:t>Tedy </a:t>
            </a:r>
            <a:r>
              <a:rPr lang="cs-CZ" i="1" dirty="0" smtClean="0">
                <a:solidFill>
                  <a:srgbClr val="000000"/>
                </a:solidFill>
                <a:latin typeface="+mj-lt"/>
              </a:rPr>
              <a:t>že </a:t>
            </a:r>
            <a:r>
              <a:rPr lang="cs-CZ" i="1" dirty="0">
                <a:solidFill>
                  <a:srgbClr val="000000"/>
                </a:solidFill>
                <a:latin typeface="+mj-lt"/>
              </a:rPr>
              <a:t>svědomí za každý zločin </a:t>
            </a:r>
            <a:r>
              <a:rPr lang="cs-CZ" i="1" dirty="0" smtClean="0">
                <a:solidFill>
                  <a:srgbClr val="000000"/>
                </a:solidFill>
                <a:latin typeface="+mj-lt"/>
              </a:rPr>
              <a:t>požaduje </a:t>
            </a:r>
            <a:r>
              <a:rPr lang="cs-CZ" i="1" dirty="0">
                <a:solidFill>
                  <a:srgbClr val="000000"/>
                </a:solidFill>
                <a:latin typeface="+mj-lt"/>
              </a:rPr>
              <a:t>trest, jsme věděli před četbou Zločinu a trestu</a:t>
            </a:r>
            <a:r>
              <a:rPr lang="cs-CZ" i="1" dirty="0" smtClean="0">
                <a:solidFill>
                  <a:srgbClr val="000000"/>
                </a:solidFill>
                <a:latin typeface="+mj-lt"/>
              </a:rPr>
              <a:t>.</a:t>
            </a:r>
          </a:p>
          <a:p>
            <a:pPr marL="0" indent="0">
              <a:buNone/>
              <a:defRPr/>
            </a:pPr>
            <a:r>
              <a:rPr lang="cs-CZ" i="1" dirty="0" smtClean="0">
                <a:solidFill>
                  <a:srgbClr val="000000"/>
                </a:solidFill>
                <a:latin typeface="+mj-lt"/>
              </a:rPr>
              <a:t>Obecně:</a:t>
            </a:r>
            <a:endParaRPr lang="cs-CZ" i="1" dirty="0">
              <a:solidFill>
                <a:srgbClr val="000000"/>
              </a:solidFill>
              <a:latin typeface="+mj-lt"/>
            </a:endParaRPr>
          </a:p>
          <a:p>
            <a:pPr marL="514350" indent="-514350">
              <a:buFontTx/>
              <a:buAutoNum type="arabicPeriod"/>
              <a:defRPr/>
            </a:pPr>
            <a:r>
              <a:rPr lang="cs-CZ" i="1" dirty="0" smtClean="0">
                <a:solidFill>
                  <a:srgbClr val="000000"/>
                </a:solidFill>
                <a:latin typeface="+mj-lt"/>
              </a:rPr>
              <a:t>Každý </a:t>
            </a:r>
            <a:r>
              <a:rPr lang="cs-CZ" i="1" dirty="0">
                <a:solidFill>
                  <a:srgbClr val="000000"/>
                </a:solidFill>
                <a:latin typeface="+mj-lt"/>
              </a:rPr>
              <a:t>lit. příběh x skýtá poznatek, že P.</a:t>
            </a:r>
          </a:p>
          <a:p>
            <a:pPr marL="514350" indent="-514350">
              <a:buFontTx/>
              <a:buAutoNum type="arabicPeriod"/>
              <a:defRPr/>
            </a:pPr>
            <a:r>
              <a:rPr lang="cs-CZ" i="1" dirty="0">
                <a:latin typeface="+mj-lt"/>
              </a:rPr>
              <a:t>Že P, víme vždy před četbou x.</a:t>
            </a:r>
          </a:p>
          <a:p>
            <a:pPr marL="0" indent="0">
              <a:buNone/>
              <a:defRPr/>
            </a:pPr>
            <a:r>
              <a:rPr lang="cs-CZ" i="1" dirty="0">
                <a:latin typeface="+mj-lt"/>
              </a:rPr>
              <a:t>5. Literatura jen potvrzuje již známé.</a:t>
            </a:r>
          </a:p>
          <a:p>
            <a:pPr marL="0" indent="0">
              <a:buNone/>
              <a:defRPr/>
            </a:pPr>
            <a:r>
              <a:rPr lang="cs-CZ" i="1" dirty="0">
                <a:latin typeface="+mj-lt"/>
              </a:rPr>
              <a:t>Tedy literatura je kognitivně triviální.</a:t>
            </a:r>
          </a:p>
          <a:p>
            <a:pPr marL="514350" indent="-514350">
              <a:buFontTx/>
              <a:buAutoNum type="arabicPeriod"/>
              <a:defRPr/>
            </a:pPr>
            <a:endParaRPr lang="cs-CZ" dirty="0"/>
          </a:p>
        </p:txBody>
      </p:sp>
    </p:spTree>
    <p:extLst>
      <p:ext uri="{BB962C8B-B14F-4D97-AF65-F5344CB8AC3E}">
        <p14:creationId xmlns:p14="http://schemas.microsoft.com/office/powerpoint/2010/main" val="1920952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1909763" y="296215"/>
            <a:ext cx="8229600" cy="51515"/>
          </a:xfrm>
        </p:spPr>
        <p:txBody>
          <a:bodyPr>
            <a:normAutofit fontScale="90000"/>
          </a:bodyPr>
          <a:lstStyle/>
          <a:p>
            <a:pPr algn="ctr"/>
            <a:endParaRPr lang="cs-CZ" altLang="cs-CZ" i="1" dirty="0" smtClean="0"/>
          </a:p>
        </p:txBody>
      </p:sp>
      <p:sp>
        <p:nvSpPr>
          <p:cNvPr id="16387" name="Zástupný symbol pro obsah 2"/>
          <p:cNvSpPr>
            <a:spLocks noGrp="1"/>
          </p:cNvSpPr>
          <p:nvPr>
            <p:ph idx="1"/>
          </p:nvPr>
        </p:nvSpPr>
        <p:spPr>
          <a:xfrm>
            <a:off x="154546" y="862885"/>
            <a:ext cx="11771291" cy="5518866"/>
          </a:xfrm>
        </p:spPr>
        <p:txBody>
          <a:bodyPr>
            <a:normAutofit/>
          </a:bodyPr>
          <a:lstStyle/>
          <a:p>
            <a:r>
              <a:rPr lang="cs-CZ" altLang="cs-CZ" i="1" dirty="0">
                <a:latin typeface="+mj-lt"/>
              </a:rPr>
              <a:t>Umění může předat praktické vědění, jak dosáhnout určitých věcí: jak se tříbením emocí cítit náležitě, zvětšit naši imaginativní kapacitu, a </a:t>
            </a:r>
            <a:r>
              <a:rPr lang="cs-CZ" altLang="cs-CZ" i="1" dirty="0" smtClean="0">
                <a:latin typeface="+mj-lt"/>
              </a:rPr>
              <a:t>tak porozumět druhým, </a:t>
            </a:r>
            <a:r>
              <a:rPr lang="cs-CZ" altLang="cs-CZ" i="1" dirty="0">
                <a:latin typeface="+mj-lt"/>
              </a:rPr>
              <a:t>rozvrhovat vlastní život. Výtvarné umění nás může naučit, jak nahlížet svět tím, že objevuje </a:t>
            </a:r>
            <a:r>
              <a:rPr lang="cs-CZ" altLang="cs-CZ" i="1" dirty="0" smtClean="0">
                <a:latin typeface="+mj-lt"/>
              </a:rPr>
              <a:t>dříve přehlížené aspekty</a:t>
            </a:r>
          </a:p>
          <a:p>
            <a:r>
              <a:rPr lang="cs-CZ" altLang="cs-CZ" i="1" dirty="0" smtClean="0">
                <a:latin typeface="+mj-lt"/>
              </a:rPr>
              <a:t>Umění </a:t>
            </a:r>
            <a:r>
              <a:rPr lang="cs-CZ" altLang="cs-CZ" i="1" dirty="0">
                <a:latin typeface="+mj-lt"/>
              </a:rPr>
              <a:t>může naučit jedinečným způsobem rozeznávat důležitost </a:t>
            </a:r>
            <a:r>
              <a:rPr lang="cs-CZ" altLang="cs-CZ" i="1" dirty="0" smtClean="0">
                <a:latin typeface="+mj-lt"/>
              </a:rPr>
              <a:t>událostí, naučit </a:t>
            </a:r>
            <a:r>
              <a:rPr lang="cs-CZ" altLang="cs-CZ" i="1" dirty="0">
                <a:latin typeface="+mj-lt"/>
              </a:rPr>
              <a:t>nalézt smysl v událostech, v nichž jsme dříve smysl nenalézali. </a:t>
            </a:r>
            <a:r>
              <a:rPr lang="cs-CZ" altLang="cs-CZ" i="1" dirty="0" smtClean="0">
                <a:latin typeface="+mj-lt"/>
              </a:rPr>
              <a:t>John </a:t>
            </a:r>
            <a:r>
              <a:rPr lang="cs-CZ" altLang="cs-CZ" i="1" dirty="0" err="1">
                <a:latin typeface="+mj-lt"/>
              </a:rPr>
              <a:t>Stuart</a:t>
            </a:r>
            <a:r>
              <a:rPr lang="cs-CZ" altLang="cs-CZ" i="1" dirty="0">
                <a:latin typeface="+mj-lt"/>
              </a:rPr>
              <a:t> </a:t>
            </a:r>
            <a:r>
              <a:rPr lang="cs-CZ" altLang="cs-CZ" i="1" dirty="0" err="1">
                <a:latin typeface="+mj-lt"/>
              </a:rPr>
              <a:t>Mill</a:t>
            </a:r>
            <a:r>
              <a:rPr lang="cs-CZ" altLang="cs-CZ" i="1" dirty="0">
                <a:latin typeface="+mj-lt"/>
              </a:rPr>
              <a:t> </a:t>
            </a:r>
            <a:r>
              <a:rPr lang="cs-CZ" altLang="cs-CZ" i="1" dirty="0" smtClean="0">
                <a:latin typeface="+mj-lt"/>
              </a:rPr>
              <a:t>nalezl smysl </a:t>
            </a:r>
            <a:r>
              <a:rPr lang="cs-CZ" altLang="cs-CZ" i="1" dirty="0">
                <a:latin typeface="+mj-lt"/>
              </a:rPr>
              <a:t>svého života v četbě </a:t>
            </a:r>
            <a:r>
              <a:rPr lang="cs-CZ" altLang="cs-CZ" i="1" dirty="0" err="1">
                <a:latin typeface="+mj-lt"/>
              </a:rPr>
              <a:t>Wordsworthovy</a:t>
            </a:r>
            <a:r>
              <a:rPr lang="cs-CZ" altLang="cs-CZ" i="1" dirty="0">
                <a:latin typeface="+mj-lt"/>
              </a:rPr>
              <a:t> poezie. </a:t>
            </a:r>
            <a:endParaRPr lang="cs-CZ" altLang="cs-CZ" i="1" dirty="0" smtClean="0">
              <a:latin typeface="+mj-lt"/>
            </a:endParaRPr>
          </a:p>
          <a:p>
            <a:r>
              <a:rPr lang="cs-CZ" altLang="cs-CZ" i="1" dirty="0">
                <a:latin typeface="+mj-lt"/>
              </a:rPr>
              <a:t>Literatura skýtá určité filozofické </a:t>
            </a:r>
            <a:r>
              <a:rPr lang="cs-CZ" altLang="cs-CZ" i="1" dirty="0" smtClean="0">
                <a:latin typeface="+mj-lt"/>
              </a:rPr>
              <a:t>poznání morálních </a:t>
            </a:r>
            <a:r>
              <a:rPr lang="cs-CZ" altLang="cs-CZ" i="1" dirty="0">
                <a:latin typeface="+mj-lt"/>
              </a:rPr>
              <a:t>pojmů, </a:t>
            </a:r>
            <a:r>
              <a:rPr lang="cs-CZ" altLang="cs-CZ" i="1" dirty="0" smtClean="0">
                <a:latin typeface="+mj-lt"/>
              </a:rPr>
              <a:t>např. soucit</a:t>
            </a:r>
            <a:r>
              <a:rPr lang="cs-CZ" altLang="cs-CZ" i="1" dirty="0" smtClean="0">
                <a:latin typeface="+mj-lt"/>
              </a:rPr>
              <a:t>. Pro pochopení </a:t>
            </a:r>
            <a:r>
              <a:rPr lang="cs-CZ" altLang="cs-CZ" i="1" dirty="0">
                <a:latin typeface="+mj-lt"/>
              </a:rPr>
              <a:t>životních situací </a:t>
            </a:r>
            <a:r>
              <a:rPr lang="cs-CZ" altLang="cs-CZ" i="1" dirty="0" smtClean="0">
                <a:latin typeface="+mj-lt"/>
              </a:rPr>
              <a:t>potřebujeme </a:t>
            </a:r>
            <a:r>
              <a:rPr lang="cs-CZ" altLang="cs-CZ" i="1" dirty="0">
                <a:latin typeface="+mj-lt"/>
              </a:rPr>
              <a:t>určitou morální vizi, kterou skýtá </a:t>
            </a:r>
            <a:r>
              <a:rPr lang="cs-CZ" altLang="cs-CZ" i="1" dirty="0" smtClean="0">
                <a:latin typeface="+mj-lt"/>
              </a:rPr>
              <a:t>pouze literatura: dobrá literatura funguje </a:t>
            </a:r>
            <a:r>
              <a:rPr lang="cs-CZ" altLang="cs-CZ" i="1" dirty="0">
                <a:latin typeface="+mj-lt"/>
              </a:rPr>
              <a:t>jako </a:t>
            </a:r>
            <a:r>
              <a:rPr lang="cs-CZ" altLang="cs-CZ" i="1" dirty="0" smtClean="0">
                <a:latin typeface="+mj-lt"/>
              </a:rPr>
              <a:t>filozofická kazuistika. </a:t>
            </a:r>
            <a:endParaRPr lang="cs-CZ" altLang="cs-CZ" i="1" dirty="0">
              <a:latin typeface="+mj-lt"/>
            </a:endParaRPr>
          </a:p>
          <a:p>
            <a:pPr marL="0" indent="0">
              <a:buNone/>
            </a:pPr>
            <a:endParaRPr lang="cs-CZ" altLang="cs-CZ" i="1" dirty="0">
              <a:latin typeface="+mj-lt"/>
            </a:endParaRPr>
          </a:p>
          <a:p>
            <a:pPr marL="0" indent="0">
              <a:buNone/>
            </a:pPr>
            <a:endParaRPr lang="cs-CZ" altLang="cs-CZ" i="1" dirty="0">
              <a:latin typeface="+mj-lt"/>
            </a:endParaRPr>
          </a:p>
        </p:txBody>
      </p:sp>
    </p:spTree>
    <p:extLst>
      <p:ext uri="{BB962C8B-B14F-4D97-AF65-F5344CB8AC3E}">
        <p14:creationId xmlns:p14="http://schemas.microsoft.com/office/powerpoint/2010/main" val="1322346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Jakou má umění konkurenční hodnotu?</a:t>
            </a:r>
            <a:endParaRPr lang="cs-CZ" dirty="0"/>
          </a:p>
        </p:txBody>
      </p:sp>
      <p:sp>
        <p:nvSpPr>
          <p:cNvPr id="3" name="Zástupný symbol pro obsah 2"/>
          <p:cNvSpPr>
            <a:spLocks noGrp="1"/>
          </p:cNvSpPr>
          <p:nvPr>
            <p:ph idx="1"/>
          </p:nvPr>
        </p:nvSpPr>
        <p:spPr/>
        <p:txBody>
          <a:bodyPr/>
          <a:lstStyle/>
          <a:p>
            <a:pPr marL="0" indent="0" algn="ctr">
              <a:buNone/>
            </a:pPr>
            <a:r>
              <a:rPr lang="cs-CZ" sz="4400" i="1" dirty="0" smtClean="0">
                <a:solidFill>
                  <a:srgbClr val="C00000"/>
                </a:solidFill>
                <a:latin typeface="+mj-lt"/>
              </a:rPr>
              <a:t>Hédonismus: hodnota UD </a:t>
            </a:r>
            <a:r>
              <a:rPr lang="cs-CZ" sz="4400" i="1" dirty="0">
                <a:solidFill>
                  <a:srgbClr val="C00000"/>
                </a:solidFill>
                <a:latin typeface="+mj-lt"/>
              </a:rPr>
              <a:t>p</a:t>
            </a:r>
            <a:r>
              <a:rPr lang="cs-CZ" sz="4400" i="1" dirty="0" smtClean="0">
                <a:solidFill>
                  <a:srgbClr val="C00000"/>
                </a:solidFill>
                <a:latin typeface="+mj-lt"/>
              </a:rPr>
              <a:t>římo úměrná potěšení</a:t>
            </a:r>
          </a:p>
          <a:p>
            <a:pPr marL="0" indent="0" algn="ctr">
              <a:buNone/>
            </a:pPr>
            <a:endParaRPr lang="cs-CZ" sz="4400" i="1" dirty="0">
              <a:solidFill>
                <a:srgbClr val="C00000"/>
              </a:solidFill>
              <a:latin typeface="+mj-lt"/>
            </a:endParaRPr>
          </a:p>
          <a:p>
            <a:pPr marL="0" indent="0" algn="ctr">
              <a:buNone/>
            </a:pPr>
            <a:r>
              <a:rPr lang="cs-CZ" i="1" dirty="0" smtClean="0">
                <a:latin typeface="+mj-lt"/>
              </a:rPr>
              <a:t>Obecně, etika a estetika: hledání vnitřní hodnoty</a:t>
            </a:r>
          </a:p>
          <a:p>
            <a:pPr marL="0" indent="0">
              <a:buNone/>
            </a:pPr>
            <a:endParaRPr lang="cs-CZ" dirty="0" smtClean="0"/>
          </a:p>
          <a:p>
            <a:endParaRPr lang="cs-CZ" dirty="0"/>
          </a:p>
        </p:txBody>
      </p:sp>
    </p:spTree>
    <p:extLst>
      <p:ext uri="{BB962C8B-B14F-4D97-AF65-F5344CB8AC3E}">
        <p14:creationId xmlns:p14="http://schemas.microsoft.com/office/powerpoint/2010/main" val="804495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42552" y="0"/>
            <a:ext cx="11949447" cy="1609858"/>
          </a:xfrm>
        </p:spPr>
        <p:txBody>
          <a:bodyPr>
            <a:normAutofit/>
          </a:bodyPr>
          <a:lstStyle/>
          <a:p>
            <a:pPr algn="ctr" eaLnBrk="1" hangingPunct="1"/>
            <a:r>
              <a:rPr lang="cs-CZ" altLang="cs-CZ" sz="4000" i="1" dirty="0" smtClean="0">
                <a:solidFill>
                  <a:srgbClr val="C00000"/>
                </a:solidFill>
              </a:rPr>
              <a:t>Ludwig </a:t>
            </a:r>
            <a:r>
              <a:rPr lang="cs-CZ" altLang="cs-CZ" sz="4000" i="1" dirty="0" err="1" smtClean="0">
                <a:solidFill>
                  <a:srgbClr val="C00000"/>
                </a:solidFill>
              </a:rPr>
              <a:t>Wittgenstein</a:t>
            </a:r>
            <a:r>
              <a:rPr lang="cs-CZ" altLang="cs-CZ" sz="4000" i="1" dirty="0" smtClean="0">
                <a:solidFill>
                  <a:srgbClr val="C00000"/>
                </a:solidFill>
              </a:rPr>
              <a:t>: </a:t>
            </a:r>
            <a:r>
              <a:rPr lang="cs-CZ" altLang="cs-CZ" sz="4000" i="1" dirty="0" err="1" smtClean="0">
                <a:solidFill>
                  <a:srgbClr val="C00000"/>
                </a:solidFill>
              </a:rPr>
              <a:t>Tractatus</a:t>
            </a:r>
            <a:r>
              <a:rPr lang="cs-CZ" altLang="cs-CZ" sz="4000" i="1" dirty="0" smtClean="0">
                <a:solidFill>
                  <a:srgbClr val="C00000"/>
                </a:solidFill>
              </a:rPr>
              <a:t> </a:t>
            </a:r>
            <a:r>
              <a:rPr lang="cs-CZ" altLang="cs-CZ" sz="4000" i="1" dirty="0" err="1" smtClean="0">
                <a:solidFill>
                  <a:srgbClr val="C00000"/>
                </a:solidFill>
              </a:rPr>
              <a:t>logico-philosophicus</a:t>
            </a:r>
            <a:r>
              <a:rPr lang="cs-CZ" altLang="cs-CZ" sz="4000" dirty="0" smtClean="0"/>
              <a:t/>
            </a:r>
            <a:br>
              <a:rPr lang="cs-CZ" altLang="cs-CZ" sz="4000" dirty="0" smtClean="0"/>
            </a:br>
            <a:r>
              <a:rPr lang="cs-CZ" altLang="cs-CZ" sz="4000" dirty="0" smtClean="0"/>
              <a:t>(7 rozvinutých vět)</a:t>
            </a:r>
            <a:endParaRPr lang="cs-CZ" altLang="cs-CZ" sz="4000" dirty="0"/>
          </a:p>
        </p:txBody>
      </p:sp>
      <p:sp>
        <p:nvSpPr>
          <p:cNvPr id="38915" name="Rectangle 3"/>
          <p:cNvSpPr>
            <a:spLocks noGrp="1" noChangeArrowheads="1"/>
          </p:cNvSpPr>
          <p:nvPr>
            <p:ph type="body" idx="1"/>
          </p:nvPr>
        </p:nvSpPr>
        <p:spPr>
          <a:xfrm>
            <a:off x="141667" y="1468192"/>
            <a:ext cx="11578107" cy="5389808"/>
          </a:xfrm>
        </p:spPr>
        <p:txBody>
          <a:bodyPr>
            <a:normAutofit/>
          </a:bodyPr>
          <a:lstStyle/>
          <a:p>
            <a:pPr eaLnBrk="1" hangingPunct="1">
              <a:buFontTx/>
              <a:buNone/>
            </a:pPr>
            <a:r>
              <a:rPr lang="cs-CZ" altLang="cs-CZ" i="1" dirty="0" smtClean="0">
                <a:latin typeface="+mj-lt"/>
              </a:rPr>
              <a:t>	Existuje ovšem nevyslovitelné. To se ukazuje, je to mystično (6.522). </a:t>
            </a:r>
          </a:p>
          <a:p>
            <a:pPr eaLnBrk="1" hangingPunct="1">
              <a:buFontTx/>
              <a:buNone/>
            </a:pPr>
            <a:r>
              <a:rPr lang="cs-CZ" altLang="cs-CZ" i="1" dirty="0" smtClean="0">
                <a:latin typeface="+mj-lt"/>
              </a:rPr>
              <a:t>	Smysl světa musí spočívat vně něj; (…) Ve světě žádná hodnota není – a i kdyby byla, pak by neměla žádnou hodnotu. Je-li nějaká hodnota, která má hodnotu, pak se musí nacházet vně všeho dění a faktického bytí. Neboť všechno dění a faktické bytí je nahodilé. Co je činí nenáhodným, se nemůže nacházet ve světě, neboť jinak by to bylo náhodné. Musí se to nacházet vně světa (6.41).</a:t>
            </a:r>
          </a:p>
          <a:p>
            <a:pPr>
              <a:buNone/>
            </a:pPr>
            <a:r>
              <a:rPr lang="cs-CZ" altLang="cs-CZ" i="1" dirty="0" smtClean="0">
                <a:latin typeface="+mj-lt"/>
              </a:rPr>
              <a:t>	Je </a:t>
            </a:r>
            <a:r>
              <a:rPr lang="cs-CZ" altLang="cs-CZ" i="1" dirty="0">
                <a:latin typeface="+mj-lt"/>
              </a:rPr>
              <a:t>jasné, že etika se nedá vyslovit. Etika je transcendentální. (</a:t>
            </a:r>
            <a:r>
              <a:rPr lang="cs-CZ" altLang="cs-CZ" i="1" dirty="0">
                <a:solidFill>
                  <a:srgbClr val="C00000"/>
                </a:solidFill>
                <a:latin typeface="+mj-lt"/>
              </a:rPr>
              <a:t>Etika a estetika jsou jedním</a:t>
            </a:r>
            <a:r>
              <a:rPr lang="cs-CZ" altLang="cs-CZ" i="1" dirty="0">
                <a:latin typeface="+mj-lt"/>
              </a:rPr>
              <a:t>.) (6.421). Řešení záhady života v prostoru a čase se nachází vně prostoru a času (…). (6.4312).</a:t>
            </a:r>
          </a:p>
          <a:p>
            <a:pPr>
              <a:buNone/>
            </a:pPr>
            <a:r>
              <a:rPr lang="cs-CZ" altLang="cs-CZ" i="1" dirty="0">
                <a:latin typeface="+mj-lt"/>
              </a:rPr>
              <a:t>	Existuje ovšem nevyslovitelné. To se ukazuje, je to mystično. (6.522)</a:t>
            </a:r>
          </a:p>
          <a:p>
            <a:pPr eaLnBrk="1" hangingPunct="1">
              <a:buFontTx/>
              <a:buNone/>
            </a:pPr>
            <a:endParaRPr lang="cs-CZ" altLang="cs-CZ" dirty="0" smtClean="0"/>
          </a:p>
          <a:p>
            <a:pPr eaLnBrk="1" hangingPunct="1">
              <a:buFontTx/>
              <a:buNone/>
            </a:pPr>
            <a:r>
              <a:rPr lang="cs-CZ" altLang="cs-CZ" dirty="0" smtClean="0"/>
              <a:t>	</a:t>
            </a:r>
          </a:p>
        </p:txBody>
      </p:sp>
    </p:spTree>
    <p:extLst>
      <p:ext uri="{BB962C8B-B14F-4D97-AF65-F5344CB8AC3E}">
        <p14:creationId xmlns:p14="http://schemas.microsoft.com/office/powerpoint/2010/main" val="353036921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B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12700"/>
            <a:ext cx="83534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37232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1981200" y="274639"/>
            <a:ext cx="8229600" cy="130175"/>
          </a:xfrm>
        </p:spPr>
        <p:txBody>
          <a:bodyPr>
            <a:normAutofit fontScale="90000"/>
          </a:bodyPr>
          <a:lstStyle/>
          <a:p>
            <a:endParaRPr lang="cs-CZ" altLang="cs-CZ" smtClean="0"/>
          </a:p>
        </p:txBody>
      </p:sp>
      <p:sp>
        <p:nvSpPr>
          <p:cNvPr id="3075" name="Zástupný symbol pro obsah 2"/>
          <p:cNvSpPr>
            <a:spLocks noGrp="1"/>
          </p:cNvSpPr>
          <p:nvPr>
            <p:ph idx="1"/>
          </p:nvPr>
        </p:nvSpPr>
        <p:spPr>
          <a:xfrm>
            <a:off x="437882" y="188913"/>
            <a:ext cx="11333407" cy="6335712"/>
          </a:xfrm>
        </p:spPr>
        <p:txBody>
          <a:bodyPr/>
          <a:lstStyle/>
          <a:p>
            <a:pPr marL="0" indent="0">
              <a:buNone/>
            </a:pPr>
            <a:endParaRPr lang="cs-CZ" altLang="cs-CZ" dirty="0" smtClean="0">
              <a:solidFill>
                <a:srgbClr val="000000"/>
              </a:solidFill>
              <a:latin typeface="Times New Roman" panose="02020603050405020304" pitchFamily="18" charset="0"/>
            </a:endParaRPr>
          </a:p>
          <a:p>
            <a:pPr marL="0" indent="0" algn="ctr">
              <a:buNone/>
            </a:pPr>
            <a:r>
              <a:rPr lang="cs-CZ" altLang="cs-CZ" sz="4400" i="1" dirty="0" err="1" smtClean="0">
                <a:solidFill>
                  <a:srgbClr val="C00000"/>
                </a:solidFill>
                <a:latin typeface="+mj-lt"/>
              </a:rPr>
              <a:t>Heidegger</a:t>
            </a:r>
            <a:r>
              <a:rPr lang="cs-CZ" altLang="cs-CZ" sz="4400" i="1" dirty="0" smtClean="0">
                <a:solidFill>
                  <a:srgbClr val="C00000"/>
                </a:solidFill>
                <a:latin typeface="+mj-lt"/>
              </a:rPr>
              <a:t>: </a:t>
            </a:r>
            <a:r>
              <a:rPr lang="cs-CZ" altLang="cs-CZ" sz="4400" i="1" dirty="0" err="1" smtClean="0">
                <a:solidFill>
                  <a:srgbClr val="C00000"/>
                </a:solidFill>
                <a:latin typeface="+mj-lt"/>
              </a:rPr>
              <a:t>aletheia</a:t>
            </a:r>
            <a:r>
              <a:rPr lang="cs-CZ" altLang="cs-CZ" sz="4400" i="1" dirty="0">
                <a:solidFill>
                  <a:srgbClr val="C00000"/>
                </a:solidFill>
                <a:latin typeface="+mj-lt"/>
              </a:rPr>
              <a:t> </a:t>
            </a:r>
            <a:r>
              <a:rPr lang="cs-CZ" altLang="cs-CZ" sz="4400" i="1" dirty="0" smtClean="0">
                <a:solidFill>
                  <a:srgbClr val="C00000"/>
                </a:solidFill>
                <a:latin typeface="+mj-lt"/>
              </a:rPr>
              <a:t>- brána tajemného</a:t>
            </a:r>
          </a:p>
          <a:p>
            <a:pPr marL="0" indent="0" algn="ctr">
              <a:buNone/>
            </a:pPr>
            <a:r>
              <a:rPr lang="cs-CZ" altLang="cs-CZ" sz="4400" i="1" dirty="0">
                <a:solidFill>
                  <a:srgbClr val="C00000"/>
                </a:solidFill>
                <a:latin typeface="+mj-lt"/>
              </a:rPr>
              <a:t>v</a:t>
            </a:r>
            <a:r>
              <a:rPr lang="cs-CZ" altLang="cs-CZ" sz="4400" i="1" dirty="0" smtClean="0">
                <a:solidFill>
                  <a:srgbClr val="C00000"/>
                </a:solidFill>
                <a:latin typeface="+mj-lt"/>
              </a:rPr>
              <a:t>e vrcholech umění</a:t>
            </a:r>
          </a:p>
          <a:p>
            <a:pPr marL="0" indent="0">
              <a:buNone/>
            </a:pPr>
            <a:endParaRPr lang="cs-CZ" altLang="cs-CZ" sz="3200" i="1" dirty="0" smtClean="0">
              <a:solidFill>
                <a:srgbClr val="000000"/>
              </a:solidFill>
              <a:latin typeface="Times New Roman" panose="02020603050405020304" pitchFamily="18" charset="0"/>
            </a:endParaRPr>
          </a:p>
          <a:p>
            <a:pPr marL="0" indent="0">
              <a:buNone/>
            </a:pPr>
            <a:r>
              <a:rPr lang="cs-CZ" altLang="cs-CZ" sz="3200" i="1" dirty="0" smtClean="0">
                <a:solidFill>
                  <a:srgbClr val="000000"/>
                </a:solidFill>
                <a:latin typeface="+mj-lt"/>
              </a:rPr>
              <a:t>Z temného rozevření sešlapaného vnitřku bot civí námaha dělníkova kroku. V bytelné tíži bot je soustředěna houževnatost pomalé chůze do daleka se táhnoucími a stále stejnými brázdami pole, nad nímž fičí ostrý vítr. Na kůži lpí vlhkost a sytost půdy. Pod podrážkami se vleče osamělost polní cesty sklánějící se večerem. V botách, v tomto náčiní, zachvívá se mlčenlivý jásot země, její tichý dar zrajícího zrna i její neobjasněné </a:t>
            </a:r>
            <a:r>
              <a:rPr lang="cs-CZ" altLang="cs-CZ" sz="3200" i="1" dirty="0" err="1" smtClean="0">
                <a:solidFill>
                  <a:srgbClr val="000000"/>
                </a:solidFill>
                <a:latin typeface="+mj-lt"/>
              </a:rPr>
              <a:t>sebeodpírání</a:t>
            </a:r>
            <a:r>
              <a:rPr lang="cs-CZ" altLang="cs-CZ" sz="3200" i="1" dirty="0" smtClean="0">
                <a:solidFill>
                  <a:srgbClr val="000000"/>
                </a:solidFill>
                <a:latin typeface="+mj-lt"/>
              </a:rPr>
              <a:t> v pustém úhoru zimního pole. Bez nářku proniká tímto náčiním starost … </a:t>
            </a:r>
            <a:endParaRPr lang="cs-CZ" altLang="cs-CZ" sz="3200" dirty="0" smtClean="0">
              <a:latin typeface="+mj-lt"/>
            </a:endParaRPr>
          </a:p>
        </p:txBody>
      </p:sp>
    </p:spTree>
    <p:extLst>
      <p:ext uri="{BB962C8B-B14F-4D97-AF65-F5344CB8AC3E}">
        <p14:creationId xmlns:p14="http://schemas.microsoft.com/office/powerpoint/2010/main" val="3361440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i="1" dirty="0"/>
              <a:t>Lze umění dobře definovat? </a:t>
            </a:r>
          </a:p>
        </p:txBody>
      </p:sp>
      <p:sp>
        <p:nvSpPr>
          <p:cNvPr id="3" name="Zástupný symbol pro obsah 2"/>
          <p:cNvSpPr>
            <a:spLocks noGrp="1"/>
          </p:cNvSpPr>
          <p:nvPr>
            <p:ph idx="1"/>
          </p:nvPr>
        </p:nvSpPr>
        <p:spPr/>
        <p:txBody>
          <a:bodyPr>
            <a:normAutofit lnSpcReduction="10000"/>
          </a:bodyPr>
          <a:lstStyle/>
          <a:p>
            <a:pPr marL="0" indent="0">
              <a:buNone/>
            </a:pPr>
            <a:r>
              <a:rPr lang="cs-CZ" i="1" dirty="0" smtClean="0">
                <a:latin typeface="+mj-lt"/>
              </a:rPr>
              <a:t>„Dobře“ definovat? Definiendum = definiens</a:t>
            </a:r>
          </a:p>
          <a:p>
            <a:pPr marL="0" indent="0">
              <a:buNone/>
            </a:pPr>
            <a:r>
              <a:rPr lang="cs-CZ" i="1" dirty="0" smtClean="0">
                <a:latin typeface="+mj-lt"/>
              </a:rPr>
              <a:t>S obecnou platností!?</a:t>
            </a:r>
          </a:p>
          <a:p>
            <a:pPr marL="0" indent="0">
              <a:buNone/>
            </a:pPr>
            <a:r>
              <a:rPr lang="cs-CZ" i="1" dirty="0" smtClean="0">
                <a:latin typeface="+mj-lt"/>
              </a:rPr>
              <a:t>Umění: ontologické definice: standardně </a:t>
            </a:r>
            <a:r>
              <a:rPr lang="cs-CZ" i="1" dirty="0" err="1" smtClean="0">
                <a:latin typeface="+mj-lt"/>
              </a:rPr>
              <a:t>mimese</a:t>
            </a:r>
            <a:r>
              <a:rPr lang="cs-CZ" i="1" dirty="0" smtClean="0">
                <a:latin typeface="+mj-lt"/>
              </a:rPr>
              <a:t> a krása, kognitivismus/hédonismus. </a:t>
            </a:r>
          </a:p>
          <a:p>
            <a:pPr marL="0" indent="0">
              <a:buNone/>
            </a:pPr>
            <a:r>
              <a:rPr lang="cs-CZ" i="1" dirty="0" smtClean="0">
                <a:latin typeface="+mj-lt"/>
              </a:rPr>
              <a:t>Od modernismu (cca 1850) –ismy. „=„ tvrdá pravda</a:t>
            </a:r>
          </a:p>
          <a:p>
            <a:pPr marL="0" indent="0">
              <a:buNone/>
            </a:pPr>
            <a:r>
              <a:rPr lang="cs-CZ" i="1" dirty="0" smtClean="0">
                <a:latin typeface="+mj-lt"/>
              </a:rPr>
              <a:t>Od 1914 (</a:t>
            </a:r>
            <a:r>
              <a:rPr lang="cs-CZ" i="1" dirty="0" err="1" smtClean="0">
                <a:latin typeface="+mj-lt"/>
              </a:rPr>
              <a:t>Eric</a:t>
            </a:r>
            <a:r>
              <a:rPr lang="cs-CZ" i="1" dirty="0" smtClean="0">
                <a:latin typeface="+mj-lt"/>
              </a:rPr>
              <a:t> </a:t>
            </a:r>
            <a:r>
              <a:rPr lang="cs-CZ" i="1" dirty="0" err="1" smtClean="0">
                <a:latin typeface="+mj-lt"/>
              </a:rPr>
              <a:t>Hobsbawm</a:t>
            </a:r>
            <a:r>
              <a:rPr lang="cs-CZ" i="1" dirty="0" smtClean="0">
                <a:latin typeface="+mj-lt"/>
              </a:rPr>
              <a:t>: Století extrémů) sociologická definice (George </a:t>
            </a:r>
            <a:r>
              <a:rPr lang="cs-CZ" i="1" dirty="0" err="1" smtClean="0">
                <a:latin typeface="+mj-lt"/>
              </a:rPr>
              <a:t>Dickie</a:t>
            </a:r>
            <a:r>
              <a:rPr lang="cs-CZ" i="1" dirty="0" smtClean="0">
                <a:latin typeface="+mj-lt"/>
              </a:rPr>
              <a:t>). „=„ měkká dohoda, koncept, dodekafonie, </a:t>
            </a:r>
            <a:r>
              <a:rPr lang="cs-CZ" i="1" dirty="0" err="1" smtClean="0">
                <a:latin typeface="+mj-lt"/>
              </a:rPr>
              <a:t>aleatorika</a:t>
            </a:r>
            <a:r>
              <a:rPr lang="cs-CZ" i="1" dirty="0" smtClean="0">
                <a:latin typeface="+mj-lt"/>
              </a:rPr>
              <a:t> – rezignace na morfologii (</a:t>
            </a:r>
            <a:r>
              <a:rPr lang="cs-CZ" i="1" dirty="0" smtClean="0">
                <a:latin typeface="+mj-lt"/>
              </a:rPr>
              <a:t>krásu).</a:t>
            </a:r>
            <a:endParaRPr lang="cs-CZ" i="1" dirty="0" smtClean="0">
              <a:latin typeface="+mj-lt"/>
            </a:endParaRPr>
          </a:p>
          <a:p>
            <a:pPr marL="0" indent="0">
              <a:buNone/>
            </a:pPr>
            <a:r>
              <a:rPr lang="cs-CZ" i="1" dirty="0" smtClean="0">
                <a:latin typeface="+mj-lt"/>
              </a:rPr>
              <a:t>Není obecně přijímané definice umění. Jinak: lze definovat, ale partikulárně.</a:t>
            </a:r>
          </a:p>
        </p:txBody>
      </p:sp>
    </p:spTree>
    <p:extLst>
      <p:ext uri="{BB962C8B-B14F-4D97-AF65-F5344CB8AC3E}">
        <p14:creationId xmlns:p14="http://schemas.microsoft.com/office/powerpoint/2010/main" val="3349485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Lze dílo interpretovat libovolně?</a:t>
            </a:r>
            <a:endParaRPr lang="cs-CZ" dirty="0"/>
          </a:p>
        </p:txBody>
      </p:sp>
      <p:sp>
        <p:nvSpPr>
          <p:cNvPr id="3" name="Zástupný symbol pro obsah 2"/>
          <p:cNvSpPr>
            <a:spLocks noGrp="1"/>
          </p:cNvSpPr>
          <p:nvPr>
            <p:ph idx="1"/>
          </p:nvPr>
        </p:nvSpPr>
        <p:spPr/>
        <p:txBody>
          <a:bodyPr/>
          <a:lstStyle/>
          <a:p>
            <a:pPr marL="0" indent="0">
              <a:buNone/>
            </a:pPr>
            <a:r>
              <a:rPr lang="cs-CZ" dirty="0" smtClean="0">
                <a:latin typeface="+mj-lt"/>
              </a:rPr>
              <a:t>Nikoli. </a:t>
            </a:r>
          </a:p>
          <a:p>
            <a:pPr marL="0" indent="0">
              <a:buNone/>
            </a:pPr>
            <a:r>
              <a:rPr lang="cs-CZ" dirty="0" smtClean="0">
                <a:latin typeface="+mj-lt"/>
              </a:rPr>
              <a:t>Interpretace vedena „sémantikou“ díla.</a:t>
            </a:r>
          </a:p>
          <a:p>
            <a:pPr marL="0" indent="0">
              <a:buNone/>
            </a:pPr>
            <a:r>
              <a:rPr lang="cs-CZ" dirty="0" smtClean="0">
                <a:latin typeface="+mj-lt"/>
              </a:rPr>
              <a:t>Alegorie, </a:t>
            </a:r>
            <a:r>
              <a:rPr lang="cs-CZ" dirty="0" smtClean="0">
                <a:latin typeface="+mj-lt"/>
              </a:rPr>
              <a:t>analogie</a:t>
            </a:r>
            <a:r>
              <a:rPr lang="cs-CZ" dirty="0" smtClean="0">
                <a:latin typeface="+mj-lt"/>
              </a:rPr>
              <a:t>, moralita, symbolika.</a:t>
            </a:r>
            <a:endParaRPr lang="cs-CZ" dirty="0" smtClean="0">
              <a:latin typeface="+mj-lt"/>
            </a:endParaRPr>
          </a:p>
          <a:p>
            <a:pPr marL="0" indent="0">
              <a:buNone/>
            </a:pPr>
            <a:r>
              <a:rPr lang="cs-CZ" dirty="0" smtClean="0">
                <a:latin typeface="+mj-lt"/>
              </a:rPr>
              <a:t>Vesměs nikoli </a:t>
            </a:r>
            <a:r>
              <a:rPr lang="cs-CZ" dirty="0" smtClean="0">
                <a:latin typeface="+mj-lt"/>
              </a:rPr>
              <a:t>doslovnost.</a:t>
            </a:r>
          </a:p>
          <a:p>
            <a:pPr marL="0" indent="0">
              <a:buNone/>
            </a:pPr>
            <a:r>
              <a:rPr lang="cs-CZ" dirty="0" smtClean="0">
                <a:latin typeface="+mj-lt"/>
              </a:rPr>
              <a:t>Obtíž se stanovením kladného kritéria, menší s negativním.</a:t>
            </a:r>
            <a:endParaRPr lang="cs-CZ" dirty="0">
              <a:latin typeface="+mj-lt"/>
            </a:endParaRPr>
          </a:p>
        </p:txBody>
      </p:sp>
    </p:spTree>
    <p:extLst>
      <p:ext uri="{BB962C8B-B14F-4D97-AF65-F5344CB8AC3E}">
        <p14:creationId xmlns:p14="http://schemas.microsoft.com/office/powerpoint/2010/main" val="1832274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i="1" dirty="0"/>
              <a:t>Děkuji za </a:t>
            </a:r>
            <a:r>
              <a:rPr lang="cs-CZ" i="1" dirty="0" smtClean="0"/>
              <a:t>pozornost</a:t>
            </a:r>
            <a:endParaRPr lang="cs-CZ" dirty="0"/>
          </a:p>
        </p:txBody>
      </p:sp>
      <p:sp>
        <p:nvSpPr>
          <p:cNvPr id="3" name="Zástupný symbol pro obsah 2"/>
          <p:cNvSpPr>
            <a:spLocks noGrp="1"/>
          </p:cNvSpPr>
          <p:nvPr>
            <p:ph idx="1"/>
          </p:nvPr>
        </p:nvSpPr>
        <p:spPr/>
        <p:txBody>
          <a:bodyPr>
            <a:normAutofit/>
          </a:bodyPr>
          <a:lstStyle/>
          <a:p>
            <a:pPr marL="0" indent="0" algn="ctr">
              <a:buNone/>
            </a:pPr>
            <a:endParaRPr lang="cs-CZ" sz="5400" i="1" dirty="0">
              <a:latin typeface="+mj-lt"/>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912" y="1690688"/>
            <a:ext cx="4432176" cy="4723860"/>
          </a:xfrm>
          <a:prstGeom prst="rect">
            <a:avLst/>
          </a:prstGeom>
        </p:spPr>
      </p:pic>
    </p:spTree>
    <p:extLst>
      <p:ext uri="{BB962C8B-B14F-4D97-AF65-F5344CB8AC3E}">
        <p14:creationId xmlns:p14="http://schemas.microsoft.com/office/powerpoint/2010/main" val="4206832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48520"/>
          </a:xfrm>
        </p:spPr>
        <p:txBody>
          <a:bodyPr>
            <a:normAutofit/>
          </a:bodyPr>
          <a:lstStyle/>
          <a:p>
            <a:pPr algn="ctr"/>
            <a:r>
              <a:rPr lang="cs-CZ" sz="3600" i="1" dirty="0"/>
              <a:t>Je verdikt o hodnotě díla objektivní, nebo subjektivní? </a:t>
            </a:r>
          </a:p>
        </p:txBody>
      </p:sp>
      <p:sp>
        <p:nvSpPr>
          <p:cNvPr id="3" name="Zástupný symbol pro obsah 2"/>
          <p:cNvSpPr>
            <a:spLocks noGrp="1"/>
          </p:cNvSpPr>
          <p:nvPr>
            <p:ph idx="1"/>
          </p:nvPr>
        </p:nvSpPr>
        <p:spPr>
          <a:xfrm>
            <a:off x="838200" y="2189408"/>
            <a:ext cx="10515600" cy="3987555"/>
          </a:xfrm>
        </p:spPr>
        <p:txBody>
          <a:bodyPr/>
          <a:lstStyle/>
          <a:p>
            <a:pPr marL="0" indent="0">
              <a:buNone/>
            </a:pPr>
            <a:r>
              <a:rPr lang="cs-CZ" i="1" dirty="0" err="1" smtClean="0">
                <a:latin typeface="+mj-lt"/>
              </a:rPr>
              <a:t>Hume</a:t>
            </a:r>
            <a:r>
              <a:rPr lang="cs-CZ" i="1" dirty="0" smtClean="0">
                <a:latin typeface="+mj-lt"/>
              </a:rPr>
              <a:t>: O měřítku vkusu </a:t>
            </a:r>
            <a:r>
              <a:rPr lang="cs-CZ" i="1" dirty="0">
                <a:solidFill>
                  <a:prstClr val="black"/>
                </a:solidFill>
                <a:latin typeface="Calibri Light" panose="020F0302020204030204"/>
              </a:rPr>
              <a:t>– </a:t>
            </a:r>
            <a:r>
              <a:rPr lang="cs-CZ" i="1" dirty="0" smtClean="0">
                <a:latin typeface="+mj-lt"/>
              </a:rPr>
              <a:t>etalon </a:t>
            </a:r>
            <a:r>
              <a:rPr lang="cs-CZ" i="1" dirty="0" smtClean="0">
                <a:latin typeface="+mj-lt"/>
              </a:rPr>
              <a:t>hodnoty. Krása </a:t>
            </a:r>
            <a:r>
              <a:rPr lang="cs-CZ" i="1" dirty="0">
                <a:latin typeface="+mj-lt"/>
              </a:rPr>
              <a:t>r</a:t>
            </a:r>
            <a:r>
              <a:rPr lang="cs-CZ" i="1" dirty="0" smtClean="0">
                <a:latin typeface="+mj-lt"/>
              </a:rPr>
              <a:t>eálně neexistuje. </a:t>
            </a:r>
            <a:r>
              <a:rPr lang="cs-CZ" i="1" dirty="0" err="1" smtClean="0">
                <a:latin typeface="+mj-lt"/>
              </a:rPr>
              <a:t>Projektivismus</a:t>
            </a:r>
            <a:r>
              <a:rPr lang="cs-CZ" i="1" dirty="0" smtClean="0">
                <a:latin typeface="+mj-lt"/>
              </a:rPr>
              <a:t>. </a:t>
            </a:r>
            <a:r>
              <a:rPr lang="cs-CZ" i="1" dirty="0" smtClean="0">
                <a:latin typeface="+mj-lt"/>
              </a:rPr>
              <a:t>„Skutečná“ </a:t>
            </a:r>
            <a:r>
              <a:rPr lang="cs-CZ" i="1" dirty="0" smtClean="0">
                <a:latin typeface="+mj-lt"/>
              </a:rPr>
              <a:t>hodnota ale – </a:t>
            </a:r>
            <a:r>
              <a:rPr lang="cs-CZ" i="1" dirty="0">
                <a:latin typeface="+mj-lt"/>
              </a:rPr>
              <a:t>nějak – přetrvává</a:t>
            </a:r>
            <a:r>
              <a:rPr lang="cs-CZ" i="1" dirty="0" smtClean="0">
                <a:latin typeface="+mj-lt"/>
              </a:rPr>
              <a:t>. Jak je to možné?</a:t>
            </a:r>
          </a:p>
          <a:p>
            <a:pPr marL="0" indent="0">
              <a:buNone/>
            </a:pPr>
            <a:r>
              <a:rPr lang="cs-CZ" i="1" dirty="0" smtClean="0">
                <a:latin typeface="+mj-lt"/>
              </a:rPr>
              <a:t>Odsouzení k objektivitě: </a:t>
            </a:r>
            <a:r>
              <a:rPr lang="cs-CZ" i="1" dirty="0" smtClean="0">
                <a:latin typeface="+mj-lt"/>
              </a:rPr>
              <a:t>spory? </a:t>
            </a:r>
            <a:endParaRPr lang="cs-CZ" i="1" dirty="0" smtClean="0">
              <a:latin typeface="+mj-lt"/>
            </a:endParaRPr>
          </a:p>
          <a:p>
            <a:pPr marL="0" indent="0">
              <a:buNone/>
            </a:pPr>
            <a:r>
              <a:rPr lang="cs-CZ" i="1" dirty="0" smtClean="0">
                <a:latin typeface="+mj-lt"/>
              </a:rPr>
              <a:t>Důkazní břímě: hodnota, vnitřní hodnota, test času.</a:t>
            </a:r>
            <a:endParaRPr lang="cs-CZ" i="1" dirty="0">
              <a:latin typeface="+mj-lt"/>
            </a:endParaRPr>
          </a:p>
        </p:txBody>
      </p:sp>
    </p:spTree>
    <p:extLst>
      <p:ext uri="{BB962C8B-B14F-4D97-AF65-F5344CB8AC3E}">
        <p14:creationId xmlns:p14="http://schemas.microsoft.com/office/powerpoint/2010/main" val="3476758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901520"/>
          </a:xfrm>
        </p:spPr>
        <p:txBody>
          <a:bodyPr/>
          <a:lstStyle/>
          <a:p>
            <a:pPr algn="ctr"/>
            <a:r>
              <a:rPr lang="cs-CZ" dirty="0"/>
              <a:t>Co má umění společného s morálkou? </a:t>
            </a:r>
          </a:p>
        </p:txBody>
      </p:sp>
      <p:sp>
        <p:nvSpPr>
          <p:cNvPr id="3" name="Zástupný symbol pro obsah 2"/>
          <p:cNvSpPr>
            <a:spLocks noGrp="1"/>
          </p:cNvSpPr>
          <p:nvPr>
            <p:ph idx="1"/>
          </p:nvPr>
        </p:nvSpPr>
        <p:spPr>
          <a:xfrm>
            <a:off x="206062" y="1184856"/>
            <a:ext cx="11616744" cy="5190186"/>
          </a:xfrm>
        </p:spPr>
        <p:txBody>
          <a:bodyPr/>
          <a:lstStyle/>
          <a:p>
            <a:pPr marL="0" indent="0">
              <a:buNone/>
            </a:pPr>
            <a:r>
              <a:rPr lang="cs-CZ" i="1" dirty="0">
                <a:latin typeface="+mj-lt"/>
              </a:rPr>
              <a:t>Filosofie umění začíná Platónovou morální kritikou umění. </a:t>
            </a:r>
          </a:p>
          <a:p>
            <a:pPr marL="0" indent="0">
              <a:buNone/>
            </a:pPr>
            <a:r>
              <a:rPr lang="cs-CZ" i="1" dirty="0">
                <a:latin typeface="+mj-lt"/>
              </a:rPr>
              <a:t>Od pol. 19. st., moderna - morální kritika v pozici antikvy, převládá autonomismus</a:t>
            </a:r>
            <a:r>
              <a:rPr lang="cs-CZ" i="1" dirty="0" smtClean="0">
                <a:latin typeface="+mj-lt"/>
              </a:rPr>
              <a:t>.</a:t>
            </a:r>
          </a:p>
          <a:p>
            <a:pPr marL="0" indent="0">
              <a:buNone/>
            </a:pPr>
            <a:r>
              <a:rPr lang="cs-CZ" i="1" dirty="0" smtClean="0">
                <a:latin typeface="+mj-lt"/>
              </a:rPr>
              <a:t>Morálka/umění</a:t>
            </a:r>
            <a:r>
              <a:rPr lang="cs-CZ" i="1" dirty="0">
                <a:latin typeface="+mj-lt"/>
              </a:rPr>
              <a:t>:</a:t>
            </a:r>
          </a:p>
          <a:p>
            <a:pPr marL="0" indent="0">
              <a:buNone/>
            </a:pPr>
            <a:r>
              <a:rPr lang="cs-CZ" i="1" dirty="0" smtClean="0">
                <a:latin typeface="+mj-lt"/>
              </a:rPr>
              <a:t>Jsou </a:t>
            </a:r>
            <a:r>
              <a:rPr lang="cs-CZ" i="1" dirty="0">
                <a:latin typeface="+mj-lt"/>
              </a:rPr>
              <a:t>umění a morálka autonomní domény, nebo jsou vzájemně spjaty? 	</a:t>
            </a:r>
          </a:p>
          <a:p>
            <a:pPr marL="0" indent="0">
              <a:buNone/>
            </a:pPr>
            <a:r>
              <a:rPr lang="cs-CZ" i="1" dirty="0" smtClean="0">
                <a:latin typeface="+mj-lt"/>
              </a:rPr>
              <a:t>Odpovědi</a:t>
            </a:r>
            <a:r>
              <a:rPr lang="cs-CZ" i="1" dirty="0">
                <a:latin typeface="+mj-lt"/>
              </a:rPr>
              <a:t>:</a:t>
            </a:r>
          </a:p>
          <a:p>
            <a:pPr marL="0" indent="0">
              <a:buNone/>
            </a:pPr>
            <a:r>
              <a:rPr lang="cs-CZ" i="1" dirty="0" smtClean="0">
                <a:latin typeface="+mj-lt"/>
              </a:rPr>
              <a:t>1</a:t>
            </a:r>
            <a:r>
              <a:rPr lang="cs-CZ" i="1" dirty="0">
                <a:latin typeface="+mj-lt"/>
              </a:rPr>
              <a:t>. Autonomismus 	(silnější . . . slabší)</a:t>
            </a:r>
          </a:p>
          <a:p>
            <a:pPr marL="0" indent="0">
              <a:buNone/>
            </a:pPr>
            <a:r>
              <a:rPr lang="cs-CZ" i="1" dirty="0" smtClean="0">
                <a:latin typeface="+mj-lt"/>
              </a:rPr>
              <a:t>2</a:t>
            </a:r>
            <a:r>
              <a:rPr lang="cs-CZ" i="1" dirty="0">
                <a:latin typeface="+mj-lt"/>
              </a:rPr>
              <a:t>. </a:t>
            </a:r>
            <a:r>
              <a:rPr lang="cs-CZ" i="1" dirty="0" err="1">
                <a:latin typeface="+mj-lt"/>
              </a:rPr>
              <a:t>Eticismus</a:t>
            </a:r>
            <a:r>
              <a:rPr lang="cs-CZ" i="1" dirty="0">
                <a:latin typeface="+mj-lt"/>
              </a:rPr>
              <a:t> 		(silnější . . . slabší)</a:t>
            </a:r>
          </a:p>
          <a:p>
            <a:pPr marL="0" indent="0">
              <a:buNone/>
            </a:pPr>
            <a:endParaRPr lang="cs-CZ" dirty="0"/>
          </a:p>
        </p:txBody>
      </p:sp>
    </p:spTree>
    <p:extLst>
      <p:ext uri="{BB962C8B-B14F-4D97-AF65-F5344CB8AC3E}">
        <p14:creationId xmlns:p14="http://schemas.microsoft.com/office/powerpoint/2010/main" val="846136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0"/>
            <a:ext cx="9144000" cy="908050"/>
          </a:xfrm>
        </p:spPr>
        <p:txBody>
          <a:bodyPr/>
          <a:lstStyle/>
          <a:p>
            <a:pPr algn="ctr" eaLnBrk="1" hangingPunct="1"/>
            <a:r>
              <a:rPr lang="cs-CZ" altLang="cs-CZ" b="1" i="1" dirty="0" err="1" smtClean="0">
                <a:solidFill>
                  <a:srgbClr val="CC0000"/>
                </a:solidFill>
              </a:rPr>
              <a:t>Eticismus</a:t>
            </a:r>
            <a:r>
              <a:rPr lang="cs-CZ" altLang="cs-CZ" b="1" i="1" dirty="0" smtClean="0"/>
              <a:t> (moralismus)</a:t>
            </a:r>
          </a:p>
        </p:txBody>
      </p:sp>
      <p:sp>
        <p:nvSpPr>
          <p:cNvPr id="5123" name="Rectangle 3"/>
          <p:cNvSpPr>
            <a:spLocks noGrp="1" noChangeArrowheads="1"/>
          </p:cNvSpPr>
          <p:nvPr>
            <p:ph type="body" idx="1"/>
          </p:nvPr>
        </p:nvSpPr>
        <p:spPr>
          <a:xfrm>
            <a:off x="1524000" y="981076"/>
            <a:ext cx="9144000" cy="5876925"/>
          </a:xfrm>
        </p:spPr>
        <p:txBody>
          <a:bodyPr/>
          <a:lstStyle/>
          <a:p>
            <a:pPr algn="ctr" eaLnBrk="1" hangingPunct="1">
              <a:buFontTx/>
              <a:buNone/>
            </a:pPr>
            <a:r>
              <a:rPr lang="cs-CZ" altLang="cs-CZ" i="1" dirty="0" smtClean="0">
                <a:latin typeface="+mj-lt"/>
              </a:rPr>
              <a:t>všechny morální defekty = estetické defekty</a:t>
            </a:r>
          </a:p>
          <a:p>
            <a:pPr eaLnBrk="1" hangingPunct="1">
              <a:buFontTx/>
              <a:buNone/>
            </a:pPr>
            <a:r>
              <a:rPr lang="cs-CZ" altLang="cs-CZ" i="1" dirty="0" smtClean="0">
                <a:latin typeface="+mj-lt"/>
              </a:rPr>
              <a:t> 	</a:t>
            </a:r>
          </a:p>
          <a:p>
            <a:pPr eaLnBrk="1" hangingPunct="1">
              <a:buFontTx/>
              <a:buNone/>
            </a:pPr>
            <a:r>
              <a:rPr lang="cs-CZ" altLang="cs-CZ" i="1" dirty="0">
                <a:latin typeface="+mj-lt"/>
              </a:rPr>
              <a:t>	</a:t>
            </a:r>
            <a:r>
              <a:rPr lang="cs-CZ" altLang="cs-CZ" i="1" dirty="0" smtClean="0">
                <a:latin typeface="+mj-lt"/>
              </a:rPr>
              <a:t>Esenciální funkce umění: reprezentace morálních skutků; morální soudy nutnou součástí celkového soudu o hodnotě. </a:t>
            </a:r>
          </a:p>
          <a:p>
            <a:pPr eaLnBrk="1" hangingPunct="1">
              <a:buFontTx/>
              <a:buNone/>
            </a:pPr>
            <a:r>
              <a:rPr lang="cs-CZ" altLang="cs-CZ" i="1" dirty="0" smtClean="0">
                <a:latin typeface="+mj-lt"/>
              </a:rPr>
              <a:t>	</a:t>
            </a:r>
          </a:p>
          <a:p>
            <a:pPr eaLnBrk="1" hangingPunct="1">
              <a:buFontTx/>
              <a:buNone/>
            </a:pPr>
            <a:r>
              <a:rPr lang="cs-CZ" altLang="cs-CZ" i="1" dirty="0">
                <a:latin typeface="+mj-lt"/>
              </a:rPr>
              <a:t>	</a:t>
            </a:r>
            <a:r>
              <a:rPr lang="cs-CZ" altLang="cs-CZ" i="1" dirty="0" smtClean="0">
                <a:latin typeface="+mj-lt"/>
              </a:rPr>
              <a:t>Stupeň hodnoty přímo úměrný důležitosti reprezentovaného morálního obsahu. UD morální fakty reprezentují a předepisují reakce na ně, zasloužené/nezasloužené.</a:t>
            </a:r>
          </a:p>
        </p:txBody>
      </p:sp>
    </p:spTree>
    <p:extLst>
      <p:ext uri="{BB962C8B-B14F-4D97-AF65-F5344CB8AC3E}">
        <p14:creationId xmlns:p14="http://schemas.microsoft.com/office/powerpoint/2010/main" val="3100795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618186" y="1120462"/>
            <a:ext cx="10882648" cy="5737538"/>
          </a:xfrm>
        </p:spPr>
        <p:txBody>
          <a:bodyPr/>
          <a:lstStyle/>
          <a:p>
            <a:pPr eaLnBrk="1" hangingPunct="1">
              <a:lnSpc>
                <a:spcPct val="90000"/>
              </a:lnSpc>
              <a:buFontTx/>
              <a:buNone/>
            </a:pPr>
            <a:r>
              <a:rPr lang="cs-CZ" altLang="cs-CZ" i="1" dirty="0" smtClean="0">
                <a:latin typeface="+mj-lt"/>
              </a:rPr>
              <a:t>	„Manifestace nějakého postoje k dílu spočívá v tom, že dílo předpisuje určité reakce na události, jež popisuje. Pakliže tyto reakce nejsou zasloužené proto, že jsou nemorální, je to pro nás důvod nereagovat předepsaným způsobem. To, že máme důvod nereagovat způsobem, jaký předepisuje dílo, je selháním samotného díla. To, jaké reakce dílo předpisuje, je pro estetiku relevantní. Máme-li tedy důvod nereagovat způsobem, jaký předepisuje dílo, je to estetické selhání toho díla(…) . Čili manifestace morálně špatných postojů předepsaných dílem je estetickým defektem daného díla.“</a:t>
            </a:r>
          </a:p>
        </p:txBody>
      </p:sp>
    </p:spTree>
    <p:extLst>
      <p:ext uri="{BB962C8B-B14F-4D97-AF65-F5344CB8AC3E}">
        <p14:creationId xmlns:p14="http://schemas.microsoft.com/office/powerpoint/2010/main" val="1734883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1524000" y="0"/>
            <a:ext cx="9036050" cy="6858000"/>
          </a:xfrm>
        </p:spPr>
        <p:txBody>
          <a:bodyPr/>
          <a:lstStyle/>
          <a:p>
            <a:pPr eaLnBrk="1" hangingPunct="1">
              <a:buFontTx/>
              <a:buNone/>
            </a:pPr>
            <a:r>
              <a:rPr lang="cs-CZ" altLang="cs-CZ" dirty="0" smtClean="0"/>
              <a:t>	</a:t>
            </a:r>
          </a:p>
          <a:p>
            <a:pPr eaLnBrk="1" hangingPunct="1">
              <a:buFontTx/>
              <a:buNone/>
            </a:pPr>
            <a:endParaRPr lang="cs-CZ" altLang="cs-CZ" i="1" dirty="0" smtClean="0">
              <a:latin typeface="+mj-lt"/>
            </a:endParaRPr>
          </a:p>
          <a:p>
            <a:pPr eaLnBrk="1" hangingPunct="1">
              <a:buFontTx/>
              <a:buNone/>
            </a:pPr>
            <a:r>
              <a:rPr lang="cs-CZ" altLang="cs-CZ" i="1" dirty="0">
                <a:latin typeface="+mj-lt"/>
              </a:rPr>
              <a:t>	</a:t>
            </a:r>
            <a:r>
              <a:rPr lang="cs-CZ" altLang="cs-CZ" i="1" dirty="0" err="1" smtClean="0">
                <a:latin typeface="+mj-lt"/>
              </a:rPr>
              <a:t>Berys</a:t>
            </a:r>
            <a:r>
              <a:rPr lang="cs-CZ" altLang="cs-CZ" i="1" dirty="0" smtClean="0">
                <a:latin typeface="+mj-lt"/>
              </a:rPr>
              <a:t> </a:t>
            </a:r>
            <a:r>
              <a:rPr lang="cs-CZ" altLang="cs-CZ" i="1" dirty="0" err="1" smtClean="0">
                <a:latin typeface="+mj-lt"/>
              </a:rPr>
              <a:t>Gaut</a:t>
            </a:r>
            <a:r>
              <a:rPr lang="cs-CZ" altLang="cs-CZ" i="1" dirty="0">
                <a:latin typeface="+mj-lt"/>
              </a:rPr>
              <a:t>: předepisuje-li D (morální) reakci x, ale díky svým (objektivním) vlastnostem x v kompetentním vnímateli nevyvolává, pak je D esteticky vadné. </a:t>
            </a:r>
          </a:p>
          <a:p>
            <a:pPr eaLnBrk="1" hangingPunct="1">
              <a:buFontTx/>
              <a:buNone/>
            </a:pPr>
            <a:r>
              <a:rPr lang="cs-CZ" altLang="cs-CZ" i="1" dirty="0">
                <a:latin typeface="+mj-lt"/>
              </a:rPr>
              <a:t>	Má-li horor děsit, ale rozesměje, je esteticky vadný. Komedie rozesmutní. (…)</a:t>
            </a:r>
          </a:p>
          <a:p>
            <a:pPr eaLnBrk="1" hangingPunct="1">
              <a:buFontTx/>
              <a:buNone/>
            </a:pPr>
            <a:r>
              <a:rPr lang="cs-CZ" altLang="cs-CZ" i="1" dirty="0">
                <a:latin typeface="+mj-lt"/>
              </a:rPr>
              <a:t>	Některé morální postoje nejsou nikdy kladně hodnoceny; jestliže je dílo předepisuje, je esteticky vadné: </a:t>
            </a:r>
          </a:p>
          <a:p>
            <a:pPr eaLnBrk="1" hangingPunct="1">
              <a:buFontTx/>
              <a:buNone/>
            </a:pPr>
            <a:r>
              <a:rPr lang="cs-CZ" altLang="cs-CZ" i="1" dirty="0">
                <a:latin typeface="+mj-lt"/>
              </a:rPr>
              <a:t>	Př.: drama předepisuje dojetí; ale tématem je vítězství darebáka – kompetentní reakcí je zlost a beznaděj, ne dojetí. </a:t>
            </a:r>
          </a:p>
        </p:txBody>
      </p:sp>
    </p:spTree>
    <p:extLst>
      <p:ext uri="{BB962C8B-B14F-4D97-AF65-F5344CB8AC3E}">
        <p14:creationId xmlns:p14="http://schemas.microsoft.com/office/powerpoint/2010/main" val="3077590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iumph des Willens (Triumf vůle)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202" y="0"/>
            <a:ext cx="50920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880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TotalTime>
  <Words>939</Words>
  <Application>Microsoft Office PowerPoint</Application>
  <PresentationFormat>Širokoúhlá obrazovka</PresentationFormat>
  <Paragraphs>132</Paragraphs>
  <Slides>31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Arial</vt:lpstr>
      <vt:lpstr>Calibri</vt:lpstr>
      <vt:lpstr>Calibri Light</vt:lpstr>
      <vt:lpstr>Symbol</vt:lpstr>
      <vt:lpstr>Times New Roman</vt:lpstr>
      <vt:lpstr>Motiv Office</vt:lpstr>
      <vt:lpstr>Filozofie umění, 3. 5. 2022</vt:lpstr>
      <vt:lpstr>Prezentace aplikace PowerPoint</vt:lpstr>
      <vt:lpstr>Lze umění dobře definovat? </vt:lpstr>
      <vt:lpstr>Je verdikt o hodnotě díla objektivní, nebo subjektivní? </vt:lpstr>
      <vt:lpstr>Co má umění společného s morálkou? </vt:lpstr>
      <vt:lpstr>Eticismus (moralismus)</vt:lpstr>
      <vt:lpstr>Prezentace aplikace PowerPoint</vt:lpstr>
      <vt:lpstr>Prezentace aplikace PowerPoint</vt:lpstr>
      <vt:lpstr>Prezentace aplikace PowerPoint</vt:lpstr>
      <vt:lpstr>Prezentace aplikace PowerPoint</vt:lpstr>
      <vt:lpstr>Lze sestavit obecný recept na dobré umělecké dílo? </vt:lpstr>
      <vt:lpstr>Je autor objevitel, nebo vynálezce? </vt:lpstr>
      <vt:lpstr>Prezentace aplikace PowerPoint</vt:lpstr>
      <vt:lpstr>Prezentace aplikace PowerPoint</vt:lpstr>
      <vt:lpstr>Prezentace aplikace PowerPoint</vt:lpstr>
      <vt:lpstr>Bernard Bolzano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Kognitivismus:</vt:lpstr>
      <vt:lpstr>Kognitivní skepticismus, Jeremy Stolnitz: argument o kognitivní trivialitě</vt:lpstr>
      <vt:lpstr>Prezentace aplikace PowerPoint</vt:lpstr>
      <vt:lpstr>Jakou má umění konkurenční hodnotu?</vt:lpstr>
      <vt:lpstr>Ludwig Wittgenstein: Tractatus logico-philosophicus (7 rozvinutých vět)</vt:lpstr>
      <vt:lpstr>Prezentace aplikace PowerPoint</vt:lpstr>
      <vt:lpstr>Prezentace aplikace PowerPoint</vt:lpstr>
      <vt:lpstr>Lze dílo interpretovat libovolně?</vt:lpstr>
      <vt:lpstr>Děkuji za pozornost</vt:lpstr>
    </vt:vector>
  </TitlesOfParts>
  <Company>FFMU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Platónské ozvěny v analytické estetice</dc:title>
  <dc:creator>Rostislav</dc:creator>
  <cp:lastModifiedBy>Rostislav</cp:lastModifiedBy>
  <cp:revision>36</cp:revision>
  <dcterms:created xsi:type="dcterms:W3CDTF">2021-10-12T22:34:32Z</dcterms:created>
  <dcterms:modified xsi:type="dcterms:W3CDTF">2022-05-03T07:44:59Z</dcterms:modified>
</cp:coreProperties>
</file>