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73" r:id="rId11"/>
    <p:sldId id="274" r:id="rId12"/>
    <p:sldId id="275" r:id="rId13"/>
    <p:sldId id="265" r:id="rId14"/>
    <p:sldId id="276" r:id="rId15"/>
    <p:sldId id="277" r:id="rId16"/>
    <p:sldId id="278" r:id="rId17"/>
    <p:sldId id="279" r:id="rId18"/>
    <p:sldId id="280" r:id="rId19"/>
    <p:sldId id="281" r:id="rId20"/>
    <p:sldId id="266" r:id="rId21"/>
    <p:sldId id="267" r:id="rId22"/>
    <p:sldId id="268" r:id="rId23"/>
    <p:sldId id="269" r:id="rId24"/>
    <p:sldId id="270" r:id="rId25"/>
    <p:sldId id="271" r:id="rId26"/>
    <p:sldId id="272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1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7DFE-CF1E-45CD-A6FB-FFE949BCB89B}" type="datetimeFigureOut">
              <a:rPr lang="cs-CZ" smtClean="0"/>
              <a:t>24.01.2022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DC45-3102-4647-A742-DAADE26967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11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7DFE-CF1E-45CD-A6FB-FFE949BCB89B}" type="datetimeFigureOut">
              <a:rPr lang="cs-CZ" smtClean="0"/>
              <a:t>24.01.2022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DC45-3102-4647-A742-DAADE26967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279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7DFE-CF1E-45CD-A6FB-FFE949BCB89B}" type="datetimeFigureOut">
              <a:rPr lang="cs-CZ" smtClean="0"/>
              <a:t>24.01.2022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DC45-3102-4647-A742-DAADE26967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391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7DFE-CF1E-45CD-A6FB-FFE949BCB89B}" type="datetimeFigureOut">
              <a:rPr lang="cs-CZ" smtClean="0"/>
              <a:t>24.01.2022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DC45-3102-4647-A742-DAADE26967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52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7DFE-CF1E-45CD-A6FB-FFE949BCB89B}" type="datetimeFigureOut">
              <a:rPr lang="cs-CZ" smtClean="0"/>
              <a:t>24.01.2022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DC45-3102-4647-A742-DAADE26967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84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7DFE-CF1E-45CD-A6FB-FFE949BCB89B}" type="datetimeFigureOut">
              <a:rPr lang="cs-CZ" smtClean="0"/>
              <a:t>24.01.2022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DC45-3102-4647-A742-DAADE26967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97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7DFE-CF1E-45CD-A6FB-FFE949BCB89B}" type="datetimeFigureOut">
              <a:rPr lang="cs-CZ" smtClean="0"/>
              <a:t>24.01.2022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DC45-3102-4647-A742-DAADE26967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22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7DFE-CF1E-45CD-A6FB-FFE949BCB89B}" type="datetimeFigureOut">
              <a:rPr lang="cs-CZ" smtClean="0"/>
              <a:t>24.01.2022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DC45-3102-4647-A742-DAADE26967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270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7DFE-CF1E-45CD-A6FB-FFE949BCB89B}" type="datetimeFigureOut">
              <a:rPr lang="cs-CZ" smtClean="0"/>
              <a:t>24.01.2022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DC45-3102-4647-A742-DAADE26967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3955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7DFE-CF1E-45CD-A6FB-FFE949BCB89B}" type="datetimeFigureOut">
              <a:rPr lang="cs-CZ" smtClean="0"/>
              <a:t>24.01.2022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DC45-3102-4647-A742-DAADE26967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993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7DFE-CF1E-45CD-A6FB-FFE949BCB89B}" type="datetimeFigureOut">
              <a:rPr lang="cs-CZ" smtClean="0"/>
              <a:t>24.01.2022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DC45-3102-4647-A742-DAADE26967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873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57DFE-CF1E-45CD-A6FB-FFE949BCB89B}" type="datetimeFigureOut">
              <a:rPr lang="cs-CZ" smtClean="0"/>
              <a:t>24.01.2022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BDC45-3102-4647-A742-DAADE26967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414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etchengine.eu/tagset-reference-for-czech/" TargetMode="External"/><Relationship Id="rId2" Type="http://schemas.openxmlformats.org/officeDocument/2006/relationships/hyperlink" Target="https://www.sketchengine.eu/french-treetagger-part-of-speech-tags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iki.korpus.cz/doku.php/en:pojmy:tag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ketchengine.eu/German-rftagger-part-of-speech-tags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PLIN063_2</a:t>
            </a:r>
            <a:br>
              <a:rPr lang="cs-CZ" dirty="0"/>
            </a:br>
            <a:r>
              <a:rPr lang="cs-CZ" dirty="0"/>
              <a:t>Algoritmický popis morfologie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cs-CZ" dirty="0" err="1"/>
              <a:t>solsobe</a:t>
            </a:r>
            <a:r>
              <a:rPr lang="en-US" dirty="0"/>
              <a:t>@phil.muni.cz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4641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Praxe </a:t>
            </a:r>
            <a:r>
              <a:rPr lang="cs-CZ" dirty="0" err="1"/>
              <a:t>tagsetů</a:t>
            </a:r>
            <a:r>
              <a:rPr lang="cs-CZ" dirty="0"/>
              <a:t> v českém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https://www.sketchengine.eu/french-treetagger-part-of-speech-tagset/</a:t>
            </a:r>
            <a:endParaRPr lang="cs-CZ" dirty="0"/>
          </a:p>
          <a:p>
            <a:r>
              <a:rPr lang="cs-CZ" dirty="0">
                <a:hlinkClick r:id="rId3"/>
              </a:rPr>
              <a:t>https://www.sketchengine.eu/tagset-reference-for-czech/</a:t>
            </a:r>
            <a:endParaRPr lang="cs-CZ" dirty="0"/>
          </a:p>
          <a:p>
            <a:r>
              <a:rPr lang="cs-CZ" dirty="0">
                <a:hlinkClick r:id="rId4"/>
              </a:rPr>
              <a:t>https://wiki.korpus.cz/doku.php/en:pojmy:tag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411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Poziční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Pozice a hodnota</a:t>
            </a:r>
          </a:p>
          <a:p>
            <a:r>
              <a:rPr lang="cs-CZ" dirty="0"/>
              <a:t>Nepřehlednost a heterogennost druhé pozice</a:t>
            </a:r>
          </a:p>
          <a:p>
            <a:r>
              <a:rPr lang="cs-CZ" dirty="0"/>
              <a:t>Sdružené hodnoty jako obcházení desambiguace</a:t>
            </a:r>
          </a:p>
          <a:p>
            <a:r>
              <a:rPr lang="cs-CZ" dirty="0"/>
              <a:t>Čas a slovesný rod</a:t>
            </a:r>
          </a:p>
          <a:p>
            <a:r>
              <a:rPr lang="cs-CZ" dirty="0"/>
              <a:t>Stylistické hodnocení</a:t>
            </a:r>
          </a:p>
          <a:p>
            <a:r>
              <a:rPr lang="cs-CZ" dirty="0"/>
              <a:t>Nejednotnost v přístupu k variantám</a:t>
            </a:r>
          </a:p>
        </p:txBody>
      </p:sp>
    </p:spTree>
    <p:extLst>
      <p:ext uri="{BB962C8B-B14F-4D97-AF65-F5344CB8AC3E}">
        <p14:creationId xmlns:p14="http://schemas.microsoft.com/office/powerpoint/2010/main" val="2241434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atribut/hodnota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Jednoduchost</a:t>
            </a:r>
          </a:p>
          <a:p>
            <a:r>
              <a:rPr lang="cs-CZ" dirty="0"/>
              <a:t>Atribut </a:t>
            </a:r>
            <a:r>
              <a:rPr lang="cs-CZ" b="1" i="1" dirty="0"/>
              <a:t>m</a:t>
            </a:r>
            <a:endParaRPr lang="cs-CZ" dirty="0"/>
          </a:p>
          <a:p>
            <a:r>
              <a:rPr lang="cs-CZ" dirty="0"/>
              <a:t>Atribut </a:t>
            </a:r>
            <a:r>
              <a:rPr lang="cs-CZ" b="1" i="1" dirty="0"/>
              <a:t>d</a:t>
            </a:r>
          </a:p>
          <a:p>
            <a:r>
              <a:rPr lang="cs-CZ" dirty="0" err="1"/>
              <a:t>Subklasifikace</a:t>
            </a:r>
            <a:r>
              <a:rPr lang="cs-CZ" dirty="0"/>
              <a:t> zájmen</a:t>
            </a:r>
          </a:p>
          <a:p>
            <a:r>
              <a:rPr lang="cs-CZ" dirty="0" err="1"/>
              <a:t>Subklasifikace</a:t>
            </a:r>
            <a:r>
              <a:rPr lang="cs-CZ" dirty="0"/>
              <a:t> číslovek</a:t>
            </a:r>
          </a:p>
          <a:p>
            <a:r>
              <a:rPr lang="cs-CZ" dirty="0" err="1"/>
              <a:t>Subklasifikace</a:t>
            </a:r>
            <a:r>
              <a:rPr lang="cs-CZ" dirty="0"/>
              <a:t> adverbií</a:t>
            </a:r>
          </a:p>
          <a:p>
            <a:r>
              <a:rPr lang="cs-CZ" dirty="0"/>
              <a:t>Atribut </a:t>
            </a:r>
            <a:r>
              <a:rPr lang="cs-CZ" b="1" i="1" dirty="0"/>
              <a:t>w</a:t>
            </a:r>
          </a:p>
          <a:p>
            <a:r>
              <a:rPr lang="cs-CZ" dirty="0"/>
              <a:t>Práce se sdruženými hodnotami pro neohebné slovní druhy</a:t>
            </a:r>
          </a:p>
        </p:txBody>
      </p:sp>
    </p:spTree>
    <p:extLst>
      <p:ext uri="{BB962C8B-B14F-4D97-AF65-F5344CB8AC3E}">
        <p14:creationId xmlns:p14="http://schemas.microsoft.com/office/powerpoint/2010/main" val="609408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Společné rysy a rozdíly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Převody dat</a:t>
            </a:r>
          </a:p>
          <a:p>
            <a:r>
              <a:rPr lang="cs-CZ" dirty="0"/>
              <a:t>Bez ztrát informací</a:t>
            </a:r>
          </a:p>
          <a:p>
            <a:r>
              <a:rPr lang="cs-CZ" dirty="0"/>
              <a:t>Se ztrátami informací</a:t>
            </a:r>
          </a:p>
          <a:p>
            <a:r>
              <a:rPr lang="cs-CZ" dirty="0"/>
              <a:t>Stejné informace, ale různé slovníky (data)</a:t>
            </a:r>
          </a:p>
          <a:p>
            <a:r>
              <a:rPr lang="cs-CZ" dirty="0"/>
              <a:t>Stejné informace, ale různá pojetí</a:t>
            </a:r>
          </a:p>
        </p:txBody>
      </p:sp>
    </p:spTree>
    <p:extLst>
      <p:ext uri="{BB962C8B-B14F-4D97-AF65-F5344CB8AC3E}">
        <p14:creationId xmlns:p14="http://schemas.microsoft.com/office/powerpoint/2010/main" val="2010838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Slovní druhy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Interpunkce jako slovní druh</a:t>
            </a:r>
          </a:p>
          <a:p>
            <a:r>
              <a:rPr lang="cs-CZ" dirty="0"/>
              <a:t>Slovnědruhové přechody</a:t>
            </a:r>
          </a:p>
          <a:p>
            <a:r>
              <a:rPr lang="cs-CZ" dirty="0"/>
              <a:t>Slovnědruhová platnost agregátů</a:t>
            </a:r>
          </a:p>
          <a:p>
            <a:r>
              <a:rPr lang="cs-CZ" dirty="0"/>
              <a:t>Slovnědruhová platnost cizích slov</a:t>
            </a:r>
          </a:p>
          <a:p>
            <a:r>
              <a:rPr lang="cs-CZ" dirty="0"/>
              <a:t>Slovnědruhová platnost afixových segmentů</a:t>
            </a:r>
          </a:p>
        </p:txBody>
      </p:sp>
    </p:spTree>
    <p:extLst>
      <p:ext uri="{BB962C8B-B14F-4D97-AF65-F5344CB8AC3E}">
        <p14:creationId xmlns:p14="http://schemas.microsoft.com/office/powerpoint/2010/main" val="20592322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Subklasifikace</a:t>
            </a:r>
            <a:r>
              <a:rPr lang="cs-CZ" dirty="0"/>
              <a:t> slovních druhů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Heterogennost (značkování ovlivněno potřebami popisu vyšší – syntaktické roviny) – např. vydělení krátkých tvarů os. zájmen, vztažných slov, která fungují jako spojovací výrazy, zacházení s agregáty spojka + </a:t>
            </a:r>
            <a:r>
              <a:rPr lang="cs-CZ" dirty="0" err="1"/>
              <a:t>kondicionálový</a:t>
            </a:r>
            <a:r>
              <a:rPr lang="cs-CZ" dirty="0"/>
              <a:t> morf, volný morf </a:t>
            </a:r>
            <a:r>
              <a:rPr lang="cs-CZ" i="1" dirty="0"/>
              <a:t>–s</a:t>
            </a:r>
            <a:r>
              <a:rPr lang="cs-CZ" dirty="0"/>
              <a:t> za 2. os., …</a:t>
            </a:r>
          </a:p>
          <a:p>
            <a:r>
              <a:rPr lang="cs-CZ" dirty="0"/>
              <a:t>Revize podle slovních druhů</a:t>
            </a:r>
          </a:p>
          <a:p>
            <a:r>
              <a:rPr lang="cs-CZ" dirty="0"/>
              <a:t>Inspirace Brnem (pozitivní i  negativní)</a:t>
            </a:r>
          </a:p>
        </p:txBody>
      </p:sp>
    </p:spTree>
    <p:extLst>
      <p:ext uri="{BB962C8B-B14F-4D97-AF65-F5344CB8AC3E}">
        <p14:creationId xmlns:p14="http://schemas.microsoft.com/office/powerpoint/2010/main" val="191766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Slovesný tvar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Slovesná </a:t>
            </a:r>
            <a:r>
              <a:rPr lang="cs-CZ" dirty="0" err="1"/>
              <a:t>subparadigmata</a:t>
            </a:r>
            <a:endParaRPr lang="cs-CZ" dirty="0"/>
          </a:p>
          <a:p>
            <a:r>
              <a:rPr lang="cs-CZ" dirty="0"/>
              <a:t>Jmenné a složené tvary participií</a:t>
            </a:r>
          </a:p>
          <a:p>
            <a:r>
              <a:rPr lang="cs-CZ" dirty="0"/>
              <a:t>Doplnění variant do slovníku</a:t>
            </a:r>
          </a:p>
        </p:txBody>
      </p:sp>
    </p:spTree>
    <p:extLst>
      <p:ext uri="{BB962C8B-B14F-4D97-AF65-F5344CB8AC3E}">
        <p14:creationId xmlns:p14="http://schemas.microsoft.com/office/powerpoint/2010/main" val="1019924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Adverbia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Upuštění od sémantické klasifikace adverbií</a:t>
            </a:r>
          </a:p>
          <a:p>
            <a:r>
              <a:rPr lang="cs-CZ" dirty="0"/>
              <a:t>Upuštění od explicitního rozdělení adverbií na stupňovatelná a nestupňovatelná</a:t>
            </a:r>
          </a:p>
          <a:p>
            <a:r>
              <a:rPr lang="cs-CZ" dirty="0"/>
              <a:t>Zvýraznění vazby mezi zájmeny a zájmennými adverbii</a:t>
            </a:r>
          </a:p>
          <a:p>
            <a:r>
              <a:rPr lang="cs-CZ" dirty="0"/>
              <a:t>Adverbiální spřežky</a:t>
            </a:r>
          </a:p>
        </p:txBody>
      </p:sp>
    </p:spTree>
    <p:extLst>
      <p:ext uri="{BB962C8B-B14F-4D97-AF65-F5344CB8AC3E}">
        <p14:creationId xmlns:p14="http://schemas.microsoft.com/office/powerpoint/2010/main" val="3233063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Agregátová povaha výrazů .*by.*</a:t>
            </a:r>
          </a:p>
          <a:p>
            <a:r>
              <a:rPr lang="cs-CZ" dirty="0"/>
              <a:t>Jednoslovná morfologie a víceslovné </a:t>
            </a:r>
            <a:r>
              <a:rPr lang="cs-CZ" dirty="0" err="1"/>
              <a:t>spojvací</a:t>
            </a:r>
            <a:r>
              <a:rPr lang="cs-CZ" dirty="0"/>
              <a:t> výrazy</a:t>
            </a:r>
          </a:p>
        </p:txBody>
      </p:sp>
    </p:spTree>
    <p:extLst>
      <p:ext uri="{BB962C8B-B14F-4D97-AF65-F5344CB8AC3E}">
        <p14:creationId xmlns:p14="http://schemas.microsoft.com/office/powerpoint/2010/main" val="687230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Částice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Potřeba definovat seznamy</a:t>
            </a:r>
          </a:p>
          <a:p>
            <a:r>
              <a:rPr lang="cs-CZ" dirty="0"/>
              <a:t>Netřeba zatěžovat systém desambiguace v případě, že nebude úspěšná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7853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Strojové slovníky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slovoforma</a:t>
            </a:r>
            <a:r>
              <a:rPr lang="cs-CZ" dirty="0"/>
              <a:t>/systémové slovo/interpretace – základní jednotka strojového slovníku</a:t>
            </a:r>
          </a:p>
          <a:p>
            <a:r>
              <a:rPr lang="cs-CZ" dirty="0"/>
              <a:t>seznam </a:t>
            </a:r>
            <a:r>
              <a:rPr lang="cs-CZ" dirty="0" err="1"/>
              <a:t>slovoforem</a:t>
            </a:r>
            <a:endParaRPr lang="cs-CZ" dirty="0"/>
          </a:p>
          <a:p>
            <a:r>
              <a:rPr lang="cs-CZ" dirty="0"/>
              <a:t>tvorba seznamu</a:t>
            </a:r>
          </a:p>
          <a:p>
            <a:r>
              <a:rPr lang="cs-CZ" dirty="0"/>
              <a:t>interpretace na rovině systémového slova a gramatických významů</a:t>
            </a:r>
          </a:p>
          <a:p>
            <a:r>
              <a:rPr lang="cs-CZ" dirty="0"/>
              <a:t> gramatické kategorie a slovotvorné kategorie</a:t>
            </a:r>
          </a:p>
          <a:p>
            <a:r>
              <a:rPr lang="cs-CZ" dirty="0"/>
              <a:t>praxe </a:t>
            </a:r>
            <a:r>
              <a:rPr lang="cs-CZ" dirty="0" err="1"/>
              <a:t>tagsetů</a:t>
            </a:r>
            <a:r>
              <a:rPr lang="cs-CZ" dirty="0"/>
              <a:t> v českém prostředí</a:t>
            </a:r>
          </a:p>
        </p:txBody>
      </p:sp>
    </p:spTree>
    <p:extLst>
      <p:ext uri="{BB962C8B-B14F-4D97-AF65-F5344CB8AC3E}">
        <p14:creationId xmlns:p14="http://schemas.microsoft.com/office/powerpoint/2010/main" val="24112850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</a:t>
            </a:r>
            <a:r>
              <a:rPr lang="cs-CZ" dirty="0" err="1"/>
              <a:t>NovaMorf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r. 2012</a:t>
            </a:r>
          </a:p>
          <a:p>
            <a:r>
              <a:rPr lang="cs-CZ" dirty="0"/>
              <a:t>Snaha o jednotný morfologický popis češtiny</a:t>
            </a:r>
          </a:p>
          <a:p>
            <a:r>
              <a:rPr lang="cs-CZ" dirty="0"/>
              <a:t>Snaha o nezávislost popisu na aplikacích a pracovištích</a:t>
            </a:r>
          </a:p>
          <a:p>
            <a:r>
              <a:rPr lang="cs-CZ" dirty="0"/>
              <a:t>Snaha o zachování tradice s ohledem na uživatele</a:t>
            </a:r>
          </a:p>
          <a:p>
            <a:r>
              <a:rPr lang="cs-CZ" dirty="0"/>
              <a:t>Snaha o dodržení zlatého pravidla morfologie </a:t>
            </a:r>
          </a:p>
        </p:txBody>
      </p:sp>
    </p:spTree>
    <p:extLst>
      <p:ext uri="{BB962C8B-B14F-4D97-AF65-F5344CB8AC3E}">
        <p14:creationId xmlns:p14="http://schemas.microsoft.com/office/powerpoint/2010/main" val="33695467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en-US" dirty="0"/>
              <a:t>[l</a:t>
            </a:r>
            <a:r>
              <a:rPr lang="cs-CZ" dirty="0" err="1"/>
              <a:t>emma</a:t>
            </a:r>
            <a:r>
              <a:rPr lang="cs-CZ" dirty="0"/>
              <a:t>=".*(ou</a:t>
            </a:r>
            <a:r>
              <a:rPr lang="en-US" dirty="0"/>
              <a:t>|</a:t>
            </a:r>
            <a:r>
              <a:rPr lang="cs-CZ" dirty="0"/>
              <a:t>í)</a:t>
            </a:r>
            <a:r>
              <a:rPr lang="cs-CZ" dirty="0" err="1"/>
              <a:t>cí</a:t>
            </a:r>
            <a:r>
              <a:rPr lang="cs-CZ" dirty="0"/>
              <a:t>"</a:t>
            </a:r>
            <a:r>
              <a:rPr lang="en-US" dirty="0"/>
              <a:t>]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841" y="1690688"/>
            <a:ext cx="10656318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6552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en-US" dirty="0"/>
              <a:t>[l</a:t>
            </a:r>
            <a:r>
              <a:rPr lang="cs-CZ" dirty="0" err="1"/>
              <a:t>emma</a:t>
            </a:r>
            <a:r>
              <a:rPr lang="cs-CZ" dirty="0"/>
              <a:t>=".*(ou</a:t>
            </a:r>
            <a:r>
              <a:rPr lang="en-US" dirty="0"/>
              <a:t>|</a:t>
            </a:r>
            <a:r>
              <a:rPr lang="cs-CZ" dirty="0"/>
              <a:t>í)</a:t>
            </a:r>
            <a:r>
              <a:rPr lang="cs-CZ" dirty="0" err="1"/>
              <a:t>cí</a:t>
            </a:r>
            <a:r>
              <a:rPr lang="cs-CZ" dirty="0"/>
              <a:t>"</a:t>
            </a:r>
            <a:r>
              <a:rPr lang="en-US" dirty="0"/>
              <a:t> &amp; tag</a:t>
            </a:r>
            <a:r>
              <a:rPr lang="cs-CZ" dirty="0"/>
              <a:t>!="AG.*"</a:t>
            </a:r>
            <a:r>
              <a:rPr lang="en-US" dirty="0"/>
              <a:t> ]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4119" y="1558206"/>
            <a:ext cx="442451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1534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AA.* </a:t>
            </a:r>
            <a:r>
              <a:rPr lang="cs-CZ" i="1" dirty="0"/>
              <a:t>plačící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2128" y="1825625"/>
            <a:ext cx="998774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7852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AG.* </a:t>
            </a:r>
            <a:r>
              <a:rPr lang="cs-CZ" i="1" dirty="0"/>
              <a:t>plakající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69753"/>
            <a:ext cx="10515600" cy="426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9187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X</a:t>
            </a:r>
            <a:r>
              <a:rPr lang="en-US" dirty="0"/>
              <a:t>@</a:t>
            </a:r>
            <a:r>
              <a:rPr lang="cs-CZ" dirty="0"/>
              <a:t>.*</a:t>
            </a:r>
            <a:r>
              <a:rPr lang="cs-CZ" i="1" dirty="0"/>
              <a:t> </a:t>
            </a:r>
            <a:r>
              <a:rPr lang="cs-CZ" i="1" dirty="0" err="1"/>
              <a:t>pláčící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607314"/>
            <a:ext cx="10515600" cy="71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6074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Ke čtení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OSOLSOBĚ, Klára a Jaroslava HLAVÁČOVÁ. Chystané změny projektu </a:t>
            </a:r>
            <a:r>
              <a:rPr lang="cs-CZ" dirty="0" err="1"/>
              <a:t>NovaMorf</a:t>
            </a:r>
            <a:r>
              <a:rPr lang="cs-CZ" dirty="0"/>
              <a:t> jako výsledek dlouhého období konvergencí a divergencí ve zpracování české morfologie. In Aleš Horák, Klára Osolsobě, Adam Rambousek, Pavel Rychlý. </a:t>
            </a:r>
            <a:r>
              <a:rPr lang="cs-CZ" i="1" dirty="0"/>
              <a:t>Slavonic Natural </a:t>
            </a:r>
            <a:r>
              <a:rPr lang="cs-CZ" i="1" dirty="0" err="1"/>
              <a:t>Language</a:t>
            </a:r>
            <a:r>
              <a:rPr lang="cs-CZ" i="1" dirty="0"/>
              <a:t> </a:t>
            </a:r>
            <a:r>
              <a:rPr lang="cs-CZ" i="1" dirty="0" err="1"/>
              <a:t>Processing</a:t>
            </a:r>
            <a:r>
              <a:rPr lang="cs-CZ" i="1" dirty="0"/>
              <a:t> in </a:t>
            </a:r>
            <a:r>
              <a:rPr lang="cs-CZ" i="1" dirty="0" err="1"/>
              <a:t>the</a:t>
            </a:r>
            <a:r>
              <a:rPr lang="cs-CZ" i="1" dirty="0"/>
              <a:t> 21st </a:t>
            </a:r>
            <a:r>
              <a:rPr lang="cs-CZ" i="1" dirty="0" err="1"/>
              <a:t>Century</a:t>
            </a:r>
            <a:r>
              <a:rPr lang="cs-CZ" dirty="0"/>
              <a:t>. 1. vyd. Brno: Tribun EU, 2019. s. 93-99, 7 s. ISBN 978-80-263-1545-2.</a:t>
            </a:r>
          </a:p>
          <a:p>
            <a:r>
              <a:rPr lang="cs-CZ" dirty="0"/>
              <a:t>OSOLSOBĚ, Klára, Vladimír PETKEVIČ, Jaroslava HLAVÁČOVÁ, Josef ŠIMANDL a Martin SVÁŠEK. </a:t>
            </a:r>
            <a:r>
              <a:rPr lang="cs-CZ" dirty="0" err="1"/>
              <a:t>Parts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Speech</a:t>
            </a:r>
            <a:r>
              <a:rPr lang="cs-CZ" dirty="0"/>
              <a:t> in </a:t>
            </a:r>
            <a:r>
              <a:rPr lang="cs-CZ" dirty="0" err="1"/>
              <a:t>NovaMorf</a:t>
            </a:r>
            <a:r>
              <a:rPr lang="cs-CZ" dirty="0"/>
              <a:t>, a New </a:t>
            </a:r>
            <a:r>
              <a:rPr lang="cs-CZ" dirty="0" err="1"/>
              <a:t>Morphological</a:t>
            </a:r>
            <a:r>
              <a:rPr lang="cs-CZ" dirty="0"/>
              <a:t> </a:t>
            </a:r>
            <a:r>
              <a:rPr lang="cs-CZ" dirty="0" err="1"/>
              <a:t>Annotation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Czech. </a:t>
            </a:r>
            <a:r>
              <a:rPr lang="cs-CZ" i="1" dirty="0" err="1"/>
              <a:t>Jazykovedný</a:t>
            </a:r>
            <a:r>
              <a:rPr lang="cs-CZ" i="1" dirty="0"/>
              <a:t> časopis</a:t>
            </a:r>
            <a:r>
              <a:rPr lang="cs-CZ" dirty="0"/>
              <a:t>, </a:t>
            </a:r>
            <a:r>
              <a:rPr lang="cs-CZ" dirty="0" err="1"/>
              <a:t>Versita</a:t>
            </a:r>
            <a:r>
              <a:rPr lang="cs-CZ" dirty="0"/>
              <a:t>, 2019, roč. 70, 2019, č. 2, s. 358-369. ISSN 0021-5597. doi:10.2478/jazcas-2019-0065.</a:t>
            </a:r>
          </a:p>
          <a:p>
            <a:r>
              <a:rPr lang="cs-CZ" dirty="0"/>
              <a:t>OSOLSOBĚ, Klára, Jaroslava HLAVÁČOVÁ, Vladimír PETKEVIČ, Josef ŠIMANDL a Martin SVÁŠEK. Nová automatická morfologická analýza češtiny. </a:t>
            </a:r>
            <a:r>
              <a:rPr lang="cs-CZ" i="1" dirty="0"/>
              <a:t>Naše řeč</a:t>
            </a:r>
            <a:r>
              <a:rPr lang="cs-CZ" dirty="0"/>
              <a:t>, AV ČR, Ústav pro jazyk český, 2017, roč. 2017, č. 4, s. 225-234. ISSN 0027-8203.</a:t>
            </a:r>
          </a:p>
        </p:txBody>
      </p:sp>
    </p:spTree>
    <p:extLst>
      <p:ext uri="{BB962C8B-B14F-4D97-AF65-F5344CB8AC3E}">
        <p14:creationId xmlns:p14="http://schemas.microsoft.com/office/powerpoint/2010/main" val="2291878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Hajič – definice morfologického slovníku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     Morfologický slovník obsahuje ke každému lemmatu informaci o </a:t>
            </a:r>
            <a:r>
              <a:rPr lang="cs-CZ" b="1" dirty="0"/>
              <a:t>kmeni</a:t>
            </a:r>
            <a:r>
              <a:rPr lang="cs-CZ" dirty="0"/>
              <a:t> slova (v našem případě, kvůli sloučení nejnižších rovin popisu jazyka do jedné, je za kmen slova považována ta část slova, která se při ohýbání nemění), a o přípustných koncovkách. </a:t>
            </a:r>
          </a:p>
          <a:p>
            <a:r>
              <a:rPr lang="cs-CZ" dirty="0"/>
              <a:t>Množina koncovek tvoří </a:t>
            </a:r>
            <a:r>
              <a:rPr lang="cs-CZ" b="1" dirty="0"/>
              <a:t>vzor</a:t>
            </a:r>
            <a:r>
              <a:rPr lang="cs-CZ" dirty="0"/>
              <a:t>. U každé koncovky je navíc informace o tom, které značky (kombinace hodnot morfologických kategorií) jí pro daný vzor odpovídají.  </a:t>
            </a:r>
          </a:p>
        </p:txBody>
      </p:sp>
    </p:spTree>
    <p:extLst>
      <p:ext uri="{BB962C8B-B14F-4D97-AF65-F5344CB8AC3E}">
        <p14:creationId xmlns:p14="http://schemas.microsoft.com/office/powerpoint/2010/main" val="3346303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Tvarosloví a co pod ně zahrnout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Systémové a textové slovo (</a:t>
            </a:r>
            <a:r>
              <a:rPr lang="cs-CZ" dirty="0" err="1"/>
              <a:t>slovoforma</a:t>
            </a:r>
            <a:r>
              <a:rPr lang="cs-CZ" dirty="0"/>
              <a:t>)</a:t>
            </a:r>
          </a:p>
          <a:p>
            <a:r>
              <a:rPr lang="cs-CZ" dirty="0"/>
              <a:t>Slovníkový tvar </a:t>
            </a:r>
          </a:p>
          <a:p>
            <a:r>
              <a:rPr lang="cs-CZ" dirty="0"/>
              <a:t>Hranice derivační a flektivní morfologie</a:t>
            </a:r>
          </a:p>
          <a:p>
            <a:r>
              <a:rPr lang="cs-CZ" dirty="0"/>
              <a:t>Různost jazyků a různost přístupů</a:t>
            </a:r>
          </a:p>
        </p:txBody>
      </p:sp>
    </p:spTree>
    <p:extLst>
      <p:ext uri="{BB962C8B-B14F-4D97-AF65-F5344CB8AC3E}">
        <p14:creationId xmlns:p14="http://schemas.microsoft.com/office/powerpoint/2010/main" val="1171473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Systémové a textové slovo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Systémové slovo – lemma</a:t>
            </a:r>
          </a:p>
          <a:p>
            <a:r>
              <a:rPr lang="cs-CZ" dirty="0"/>
              <a:t>Textové slovo – </a:t>
            </a:r>
            <a:r>
              <a:rPr lang="cs-CZ" dirty="0" err="1"/>
              <a:t>word</a:t>
            </a:r>
            <a:endParaRPr lang="cs-CZ" dirty="0"/>
          </a:p>
          <a:p>
            <a:r>
              <a:rPr lang="cs-CZ" dirty="0"/>
              <a:t>Lemmatizace a varianty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2465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Slovníkový tvar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Heslová slova (SSJČ, korpusy – nerozpoznaná slova)</a:t>
            </a:r>
          </a:p>
          <a:p>
            <a:r>
              <a:rPr lang="cs-CZ" dirty="0"/>
              <a:t>Hnízdování (</a:t>
            </a:r>
            <a:r>
              <a:rPr lang="cs-CZ" dirty="0" err="1"/>
              <a:t>rozgenerování</a:t>
            </a:r>
            <a:r>
              <a:rPr lang="cs-CZ" dirty="0"/>
              <a:t> tvarů, tvary zahrnuté pod morfologické vzory)</a:t>
            </a:r>
          </a:p>
          <a:p>
            <a:r>
              <a:rPr lang="cs-CZ" dirty="0"/>
              <a:t>Lemmatizace a stupňování</a:t>
            </a:r>
          </a:p>
          <a:p>
            <a:r>
              <a:rPr lang="cs-CZ" dirty="0"/>
              <a:t>Lemmatizace a negace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5626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Hranice derivační a flektivní morfologie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Lemmatizace a slovnědruhová transpozice</a:t>
            </a:r>
          </a:p>
          <a:p>
            <a:r>
              <a:rPr lang="cs-CZ" dirty="0"/>
              <a:t>Lemmatizace a jednoslovná morfologie (reflexiva tantum, příslovečné spřežky, víceslovné spojky, …)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8013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Různost jazyků a různost přístupů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4012" y="2729706"/>
            <a:ext cx="894397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920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Různost jazyků a různost přístupů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https://www.sketchengine.eu/penn-treebank-tagset/</a:t>
            </a:r>
          </a:p>
          <a:p>
            <a:r>
              <a:rPr lang="cs-CZ" dirty="0">
                <a:hlinkClick r:id="rId2"/>
              </a:rPr>
              <a:t>https://www.sketchengine.eu/German-rftagger-part-of-speech-tagset/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1609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765</Words>
  <Application>Microsoft Office PowerPoint</Application>
  <PresentationFormat>Širokoúhlá obrazovka</PresentationFormat>
  <Paragraphs>99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Motiv Office</vt:lpstr>
      <vt:lpstr>PLIN063_2 Algoritmický popis morfologie</vt:lpstr>
      <vt:lpstr>Strojové slovníky </vt:lpstr>
      <vt:lpstr>Hajič – definice morfologického slovníku</vt:lpstr>
      <vt:lpstr>Tvarosloví a co pod ně zahrnout</vt:lpstr>
      <vt:lpstr>Systémové a textové slovo</vt:lpstr>
      <vt:lpstr>Slovníkový tvar</vt:lpstr>
      <vt:lpstr>Hranice derivační a flektivní morfologie</vt:lpstr>
      <vt:lpstr>Různost jazyků a různost přístupů</vt:lpstr>
      <vt:lpstr>Různost jazyků a různost přístupů</vt:lpstr>
      <vt:lpstr>Praxe tagsetů v českém prostředí</vt:lpstr>
      <vt:lpstr>Poziční systém</vt:lpstr>
      <vt:lpstr>Systém atribut/hodnota</vt:lpstr>
      <vt:lpstr>Společné rysy a rozdíly</vt:lpstr>
      <vt:lpstr>Slovní druhy</vt:lpstr>
      <vt:lpstr>Subklasifikace slovních druhů</vt:lpstr>
      <vt:lpstr>Slovesný tvar</vt:lpstr>
      <vt:lpstr>Adverbia</vt:lpstr>
      <vt:lpstr>Spojky</vt:lpstr>
      <vt:lpstr>Částice</vt:lpstr>
      <vt:lpstr>Projekt NovaMorf</vt:lpstr>
      <vt:lpstr> [lemma=".*(ou|í)cí"]</vt:lpstr>
      <vt:lpstr> [lemma=".*(ou|í)cí" &amp; tag!="AG.*" ]</vt:lpstr>
      <vt:lpstr>AA.* plačící</vt:lpstr>
      <vt:lpstr>AG.* plakající</vt:lpstr>
      <vt:lpstr>X@.* pláčící</vt:lpstr>
      <vt:lpstr>Ke čtení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PLIN063_2 Algoritmický popis morfologie</dc:title>
  <dc:creator>petr</dc:creator>
  <cp:lastModifiedBy>Klára Osolsobě</cp:lastModifiedBy>
  <cp:revision>17</cp:revision>
  <dcterms:created xsi:type="dcterms:W3CDTF">2020-01-07T15:14:55Z</dcterms:created>
  <dcterms:modified xsi:type="dcterms:W3CDTF">2022-01-24T14:04:20Z</dcterms:modified>
</cp:coreProperties>
</file>